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6" r:id="rId12"/>
    <p:sldId id="263" r:id="rId13"/>
  </p:sldIdLst>
  <p:sldSz cx="6858000" cy="9906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0" y="117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B3744-8497-45B1-B9DD-5A388FD3EA9E}" type="datetimeFigureOut">
              <a:rPr lang="cs-CZ" smtClean="0"/>
              <a:pPr/>
              <a:t>7.1.2013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21DF5-B305-4087-903B-8E18984730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503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58DD-903D-4981-885B-7DD61E1526EB}" type="datetime1">
              <a:rPr lang="cs-CZ" smtClean="0"/>
              <a:pPr/>
              <a:t>7.1.2013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FFCC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994E2-7D79-47D4-87A3-373404F60F15}" type="datetime1">
              <a:rPr lang="cs-CZ" smtClean="0"/>
              <a:pPr/>
              <a:t>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69A2D-F7E9-4BAA-9F6F-8DE3EBD7CC1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nb.vse.cz/~gala/4it383/index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jakpsatweb.cz/" TargetMode="External"/><Relationship Id="rId4" Type="http://schemas.openxmlformats.org/officeDocument/2006/relationships/hyperlink" Target="http://www.tvorba-webu.cz/xhtml/seznamy.ph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VY_32_INOVACE_4.3.IVT1.15/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387288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Tvorba webových stránek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Impac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5889104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S e z n a m y</a:t>
            </a:r>
            <a:endParaRPr lang="cs-CZ" dirty="0"/>
          </a:p>
        </p:txBody>
      </p:sp>
      <p:pic>
        <p:nvPicPr>
          <p:cNvPr id="12" name="Obrázek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80" y="1080000"/>
            <a:ext cx="5760720" cy="1407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VY_32_INOVACE_4.3.IVT1.15/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pic>
        <p:nvPicPr>
          <p:cNvPr id="6" name="Picture 2" descr="C:\Users\Rodinka\Desktop\WEB_priklady\sez_form0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92760"/>
            <a:ext cx="6858000" cy="6467475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1" y="2360712"/>
            <a:ext cx="685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Zdrojový kód: </a:t>
            </a:r>
            <a:r>
              <a:rPr lang="cs-CZ" dirty="0" smtClean="0"/>
              <a:t>(barvení odrážek, označení a odsazení položek)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488504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FF0066"/>
                </a:solidFill>
              </a:rPr>
              <a:t>	</a:t>
            </a:r>
            <a:r>
              <a:rPr lang="cs-CZ" sz="2400" b="1" dirty="0" smtClean="0">
                <a:solidFill>
                  <a:srgbClr val="FF0066"/>
                </a:solidFill>
              </a:rPr>
              <a:t>Barvy a odsazení položek </a:t>
            </a:r>
            <a:r>
              <a:rPr lang="cs-CZ" dirty="0" smtClean="0"/>
              <a:t>– pomocí </a:t>
            </a:r>
            <a:r>
              <a:rPr lang="cs-CZ" dirty="0" err="1" smtClean="0"/>
              <a:t>css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0" y="1568624"/>
            <a:ext cx="685800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&lt;li style=“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color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: barva; list-style-type: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lower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alpha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;“&gt;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obsah   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               položky &lt;/li&gt;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0" y="1136576"/>
            <a:ext cx="685800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&lt;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ul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 style=“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color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: barva;“&gt; . . . &lt;/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ul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VY_32_INOVACE_4.3.IVT1.15/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6177136"/>
            <a:ext cx="685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C00000"/>
                </a:solidFill>
              </a:rPr>
              <a:t>	</a:t>
            </a:r>
            <a:r>
              <a:rPr lang="cs-CZ" sz="2400" b="1" dirty="0" smtClean="0">
                <a:solidFill>
                  <a:srgbClr val="FF0066"/>
                </a:solidFill>
              </a:rPr>
              <a:t>Využití seznamů v praxi</a:t>
            </a:r>
          </a:p>
          <a:p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Seznamy jsou vhodné pro </a:t>
            </a:r>
            <a:r>
              <a:rPr lang="cs-CZ" b="1" dirty="0" smtClean="0"/>
              <a:t>vytváření seznamů (díky automatickému 	číslování</a:t>
            </a:r>
            <a:r>
              <a:rPr lang="cs-CZ" dirty="0" smtClean="0"/>
              <a:t>), jsou vhodné pro </a:t>
            </a:r>
            <a:r>
              <a:rPr lang="cs-CZ" b="1" dirty="0" smtClean="0"/>
              <a:t>snadnou orientaci čtenáře v textu 	(oddělení jednotlivých částí textů odrážkami</a:t>
            </a:r>
            <a:r>
              <a:rPr lang="cs-CZ" dirty="0" smtClean="0"/>
              <a:t>), pro</a:t>
            </a:r>
            <a:r>
              <a:rPr lang="cs-CZ" b="1" dirty="0" smtClean="0"/>
              <a:t> seznamy 	odkazů, </a:t>
            </a:r>
            <a:r>
              <a:rPr lang="cs-CZ" dirty="0" smtClean="0"/>
              <a:t>pro</a:t>
            </a:r>
            <a:r>
              <a:rPr lang="cs-CZ" b="1" dirty="0" smtClean="0"/>
              <a:t> menu.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Důležité jsou značky </a:t>
            </a:r>
            <a:r>
              <a:rPr lang="cs-CZ" b="1" dirty="0" err="1" smtClean="0"/>
              <a:t>ul</a:t>
            </a:r>
            <a:r>
              <a:rPr lang="cs-CZ" dirty="0" smtClean="0"/>
              <a:t> a </a:t>
            </a:r>
            <a:r>
              <a:rPr lang="cs-CZ" b="1" dirty="0" err="1" smtClean="0"/>
              <a:t>ol</a:t>
            </a:r>
            <a:r>
              <a:rPr lang="cs-CZ" dirty="0" smtClean="0"/>
              <a:t> pro jednotlivé typy seznamů,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značka </a:t>
            </a:r>
            <a:r>
              <a:rPr lang="cs-CZ" b="1" dirty="0" smtClean="0"/>
              <a:t>li</a:t>
            </a:r>
            <a:r>
              <a:rPr lang="cs-CZ" dirty="0" smtClean="0"/>
              <a:t> pro položku seznamu (</a:t>
            </a:r>
            <a:r>
              <a:rPr lang="cs-CZ" dirty="0" err="1" smtClean="0"/>
              <a:t>nazáleží</a:t>
            </a:r>
            <a:r>
              <a:rPr lang="cs-CZ" dirty="0" smtClean="0"/>
              <a:t> na typu). </a:t>
            </a:r>
            <a:endParaRPr lang="cs-CZ" dirty="0"/>
          </a:p>
        </p:txBody>
      </p:sp>
      <p:pic>
        <p:nvPicPr>
          <p:cNvPr id="4098" name="Picture 2" descr="C:\Users\Rodinka\Desktop\WEB_priklady\sez_form0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2" y="920552"/>
            <a:ext cx="3514725" cy="4629150"/>
          </a:xfrm>
          <a:prstGeom prst="rect">
            <a:avLst/>
          </a:prstGeom>
          <a:noFill/>
        </p:spPr>
      </p:pic>
      <p:sp>
        <p:nvSpPr>
          <p:cNvPr id="10" name="Obdélník 9"/>
          <p:cNvSpPr/>
          <p:nvPr/>
        </p:nvSpPr>
        <p:spPr>
          <a:xfrm>
            <a:off x="0" y="488504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7030A0"/>
                </a:solidFill>
              </a:rPr>
              <a:t>	Výsledek: </a:t>
            </a:r>
            <a:r>
              <a:rPr lang="cs-CZ" dirty="0" smtClean="0"/>
              <a:t>(barvení odrážek, označení a odsazení položek) </a:t>
            </a:r>
            <a:endParaRPr lang="cs-CZ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VY_32_INOVACE_4.3.IVT1.15/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848544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FF0066"/>
                </a:solidFill>
              </a:rPr>
              <a:t>	Zdroje:</a:t>
            </a:r>
            <a:endParaRPr lang="cs-CZ" sz="2400" b="1" dirty="0">
              <a:solidFill>
                <a:srgbClr val="FF0066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4160912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GÁLA, Libor. </a:t>
            </a:r>
            <a:r>
              <a:rPr lang="cs-CZ" i="1" dirty="0" smtClean="0"/>
              <a:t>Kurz 4IT383 Web design</a:t>
            </a:r>
            <a:r>
              <a:rPr lang="cs-CZ" dirty="0" smtClean="0"/>
              <a:t> [online]. Praha, 2006 [cit.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2012-12-27]. Dostupné z: </a:t>
            </a:r>
            <a:r>
              <a:rPr lang="cs-CZ" dirty="0" smtClean="0">
                <a:hlinkClick r:id="rId3"/>
              </a:rPr>
              <a:t>http://nb.vse.cz/~gala/4it383/index.htm</a:t>
            </a: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5025008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DRUSKA, Peter. </a:t>
            </a:r>
            <a:r>
              <a:rPr lang="cs-CZ" i="1" dirty="0" smtClean="0"/>
              <a:t>CSS a XHTML: tvorba dokonalých webových stránek 	krok za krokem,</a:t>
            </a:r>
            <a:r>
              <a:rPr lang="cs-CZ" dirty="0" smtClean="0"/>
              <a:t> [online]. 2003-2008 [cit. 2012-12-27]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Dostupné z: </a:t>
            </a:r>
            <a:r>
              <a:rPr lang="cs-CZ" dirty="0" smtClean="0">
                <a:hlinkClick r:id="rId4"/>
              </a:rPr>
              <a:t>http://www.tvorba-webu.</a:t>
            </a:r>
            <a:r>
              <a:rPr lang="cs-CZ" dirty="0" err="1" smtClean="0">
                <a:hlinkClick r:id="rId4"/>
              </a:rPr>
              <a:t>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xhtml</a:t>
            </a:r>
            <a:r>
              <a:rPr lang="cs-CZ" dirty="0" smtClean="0">
                <a:hlinkClick r:id="rId4"/>
              </a:rPr>
              <a:t>/seznamy.</a:t>
            </a:r>
            <a:r>
              <a:rPr lang="cs-CZ" dirty="0" err="1" smtClean="0">
                <a:hlinkClick r:id="rId4"/>
              </a:rPr>
              <a:t>php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1784648"/>
            <a:ext cx="685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JANOVSKÝ, Dušan.</a:t>
            </a:r>
            <a:r>
              <a:rPr lang="pl-PL" dirty="0" smtClean="0"/>
              <a:t> </a:t>
            </a:r>
            <a:r>
              <a:rPr lang="pl-PL" i="1" dirty="0" smtClean="0"/>
              <a:t>Jak psat web</a:t>
            </a:r>
            <a:r>
              <a:rPr lang="pl-PL" dirty="0" smtClean="0"/>
              <a:t> [online]. 1999 [cit. 2012-12-27]. 	Dostupné z: </a:t>
            </a:r>
            <a:r>
              <a:rPr lang="pl-PL" dirty="0" smtClean="0">
                <a:hlinkClick r:id="rId5"/>
              </a:rPr>
              <a:t>http://www.jakpsatweb.cz</a:t>
            </a:r>
            <a:r>
              <a:rPr lang="pl-PL" dirty="0" smtClean="0"/>
              <a:t> </a:t>
            </a: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BROŽA, Petr. </a:t>
            </a:r>
            <a:r>
              <a:rPr lang="cs-CZ" i="1" dirty="0" smtClean="0"/>
              <a:t>Jak na počítač vytváříme www stránky</a:t>
            </a:r>
            <a:r>
              <a:rPr lang="cs-CZ" dirty="0" smtClean="0"/>
              <a:t>. Brno: 	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2004. ISBN 80-251-0475-3.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dirty="0" err="1" smtClean="0"/>
              <a:t>Flídr</a:t>
            </a:r>
            <a:r>
              <a:rPr lang="cs-CZ" dirty="0" smtClean="0"/>
              <a:t>, M.:</a:t>
            </a:r>
            <a:r>
              <a:rPr lang="cs-CZ" i="1" dirty="0" smtClean="0"/>
              <a:t> HTML pro začátečníky</a:t>
            </a:r>
            <a:r>
              <a:rPr lang="cs-CZ" dirty="0" smtClean="0"/>
              <a:t>. Praha: PC WORLD, 2001, </a:t>
            </a:r>
            <a:r>
              <a:rPr lang="cs-CZ" dirty="0" err="1" smtClean="0"/>
              <a:t>roč</a:t>
            </a:r>
            <a:r>
              <a:rPr lang="cs-CZ" dirty="0" smtClean="0"/>
              <a:t>. 2001,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č. 2.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VY_32_INOVACE_4.3.IVT1.15/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56051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S e z n a m 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1568624"/>
            <a:ext cx="6858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smtClean="0">
                <a:solidFill>
                  <a:srgbClr val="FF0066"/>
                </a:solidFill>
              </a:rPr>
              <a:t>SEZNAMY</a:t>
            </a:r>
          </a:p>
          <a:p>
            <a:pPr>
              <a:tabLst>
                <a:tab pos="361950" algn="l"/>
              </a:tabLst>
            </a:pPr>
            <a:endParaRPr lang="cs-CZ" sz="2400" b="1" dirty="0" smtClean="0">
              <a:solidFill>
                <a:srgbClr val="FF0066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FF0066"/>
                </a:solidFill>
              </a:rPr>
              <a:t>	</a:t>
            </a:r>
            <a:r>
              <a:rPr lang="cs-CZ" b="1" dirty="0" smtClean="0"/>
              <a:t>- s</a:t>
            </a:r>
            <a:r>
              <a:rPr lang="cs-CZ" dirty="0" smtClean="0"/>
              <a:t>louží ke zvýšení přehlednosti dokumentu, stránky, …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- jsou to </a:t>
            </a:r>
            <a:r>
              <a:rPr lang="cs-CZ" b="1" dirty="0" smtClean="0"/>
              <a:t>blokové elementy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dirty="0" smtClean="0"/>
              <a:t>- představují několik oddělených položek.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- položky mohou být číslované nebo s odrážkami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- automaticky odsazují  dané řádky (odrážky mohou být různé)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- položkový seznam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- </a:t>
            </a:r>
            <a:r>
              <a:rPr lang="cs-CZ" dirty="0" smtClean="0"/>
              <a:t>sada prvků v nějaké řadě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- použití pro menu, apod.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- seznamy a výčty – důležité prvky pro strukturování textu ! </a:t>
            </a:r>
          </a:p>
          <a:p>
            <a:pPr>
              <a:tabLst>
                <a:tab pos="361950" algn="l"/>
              </a:tabLst>
            </a:pPr>
            <a:endParaRPr lang="cs-CZ" sz="2400" b="1" dirty="0" smtClean="0">
              <a:solidFill>
                <a:srgbClr val="FF0066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FF0066"/>
                </a:solidFill>
              </a:rPr>
              <a:t>	</a:t>
            </a:r>
            <a:r>
              <a:rPr lang="cs-CZ" b="1" dirty="0" smtClean="0">
                <a:solidFill>
                  <a:srgbClr val="FF0066"/>
                </a:solidFill>
              </a:rPr>
              <a:t>Typy seznamů a elementy </a:t>
            </a:r>
            <a:r>
              <a:rPr lang="cs-CZ" dirty="0" smtClean="0"/>
              <a:t>(značky):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- </a:t>
            </a:r>
            <a:r>
              <a:rPr lang="cs-CZ" b="1" dirty="0" smtClean="0"/>
              <a:t>nečíslovaný </a:t>
            </a:r>
            <a:r>
              <a:rPr lang="cs-CZ" dirty="0" smtClean="0"/>
              <a:t>(odrážkový, obyčejný)	</a:t>
            </a:r>
            <a:r>
              <a:rPr lang="cs-CZ" b="1" dirty="0" smtClean="0"/>
              <a:t>	&lt;</a:t>
            </a:r>
            <a:r>
              <a:rPr lang="cs-CZ" b="1" dirty="0" err="1" smtClean="0"/>
              <a:t>ul</a:t>
            </a:r>
            <a:r>
              <a:rPr lang="cs-CZ" b="1" dirty="0" smtClean="0"/>
              <a:t>&gt;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- </a:t>
            </a:r>
            <a:r>
              <a:rPr lang="cs-CZ" b="1" dirty="0" smtClean="0"/>
              <a:t>číslovaný </a:t>
            </a:r>
            <a:r>
              <a:rPr lang="cs-CZ" dirty="0" smtClean="0"/>
              <a:t>(uspořádaný)</a:t>
            </a:r>
            <a:r>
              <a:rPr lang="cs-CZ" b="1" dirty="0" smtClean="0"/>
              <a:t>			&lt;</a:t>
            </a:r>
            <a:r>
              <a:rPr lang="cs-CZ" b="1" dirty="0" err="1" smtClean="0"/>
              <a:t>ol</a:t>
            </a:r>
            <a:r>
              <a:rPr lang="cs-CZ" b="1" dirty="0" smtClean="0"/>
              <a:t>&gt;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- </a:t>
            </a:r>
            <a:r>
              <a:rPr lang="cs-CZ" b="1" dirty="0" smtClean="0"/>
              <a:t>seznam definic			&lt;dl&gt;</a:t>
            </a:r>
          </a:p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FF0066"/>
                </a:solidFill>
              </a:rPr>
              <a:t>	</a:t>
            </a:r>
            <a:endParaRPr lang="cs-CZ" sz="2400" b="1" dirty="0">
              <a:solidFill>
                <a:srgbClr val="FF0066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6753200"/>
            <a:ext cx="6858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pl-PL" sz="2400" b="1" dirty="0" smtClean="0"/>
              <a:t>	li – </a:t>
            </a:r>
            <a:r>
              <a:rPr lang="pl-PL" b="1" dirty="0" smtClean="0"/>
              <a:t>(</a:t>
            </a:r>
            <a:r>
              <a:rPr lang="pl-PL" dirty="0" smtClean="0"/>
              <a:t>z angl.</a:t>
            </a:r>
            <a:r>
              <a:rPr lang="pl-PL" b="1" dirty="0" smtClean="0"/>
              <a:t>list item), </a:t>
            </a:r>
            <a:r>
              <a:rPr lang="pl-PL" dirty="0" smtClean="0"/>
              <a:t>základní prvek (element) seznamu, řádek,</a:t>
            </a:r>
          </a:p>
          <a:p>
            <a:pPr>
              <a:tabLst>
                <a:tab pos="361950" algn="l"/>
              </a:tabLst>
            </a:pPr>
            <a:r>
              <a:rPr lang="pl-PL" dirty="0" smtClean="0"/>
              <a:t>               jedna položka, nacházi se </a:t>
            </a:r>
            <a:r>
              <a:rPr lang="pl-PL" b="1" dirty="0" smtClean="0"/>
              <a:t>vždy uvnitř seznamu </a:t>
            </a:r>
            <a:r>
              <a:rPr lang="pl-PL" dirty="0" smtClean="0"/>
              <a:t>(</a:t>
            </a:r>
            <a:r>
              <a:rPr lang="pl-PL" b="1" dirty="0" smtClean="0"/>
              <a:t>ul</a:t>
            </a:r>
            <a:r>
              <a:rPr lang="pl-PL" dirty="0" smtClean="0"/>
              <a:t>, </a:t>
            </a:r>
            <a:r>
              <a:rPr lang="pl-PL" b="1" dirty="0" smtClean="0"/>
              <a:t>ol</a:t>
            </a:r>
            <a:r>
              <a:rPr lang="pl-PL" dirty="0" smtClean="0"/>
              <a:t>, </a:t>
            </a:r>
            <a:r>
              <a:rPr lang="pl-PL" b="1" dirty="0" smtClean="0"/>
              <a:t>dl</a:t>
            </a:r>
            <a:r>
              <a:rPr lang="pl-PL" dirty="0" smtClean="0"/>
              <a:t>, aj.)</a:t>
            </a:r>
          </a:p>
          <a:p>
            <a:pPr>
              <a:tabLst>
                <a:tab pos="361950" algn="l"/>
              </a:tabLst>
            </a:pPr>
            <a:r>
              <a:rPr lang="pl-PL" b="1" dirty="0" smtClean="0"/>
              <a:t>	        </a:t>
            </a:r>
            <a:r>
              <a:rPr lang="cs-CZ" dirty="0" smtClean="0"/>
              <a:t>Obsahem elementu </a:t>
            </a:r>
            <a:r>
              <a:rPr lang="cs-CZ" b="1" dirty="0" smtClean="0"/>
              <a:t>li</a:t>
            </a:r>
            <a:r>
              <a:rPr lang="cs-CZ" i="1" dirty="0" smtClean="0"/>
              <a:t> </a:t>
            </a:r>
            <a:r>
              <a:rPr lang="cs-CZ" dirty="0" smtClean="0"/>
              <a:t>mohou být elementy </a:t>
            </a:r>
            <a:r>
              <a:rPr lang="cs-CZ" i="1" dirty="0" smtClean="0"/>
              <a:t>blokové i znakové</a:t>
            </a:r>
          </a:p>
          <a:p>
            <a:pPr>
              <a:tabLst>
                <a:tab pos="361950" algn="l"/>
              </a:tabLst>
            </a:pPr>
            <a:r>
              <a:rPr lang="cs-CZ" i="1" dirty="0" smtClean="0"/>
              <a:t>	        </a:t>
            </a:r>
            <a:r>
              <a:rPr lang="cs-CZ" b="1" dirty="0" smtClean="0"/>
              <a:t>ohraničuje položky seznamu</a:t>
            </a:r>
            <a:r>
              <a:rPr lang="cs-CZ" i="1" dirty="0" smtClean="0"/>
              <a:t>	 </a:t>
            </a:r>
            <a:r>
              <a:rPr lang="pl-PL" b="1" dirty="0" smtClean="0"/>
              <a:t>	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endParaRPr lang="cs-CZ" b="1" dirty="0"/>
          </a:p>
        </p:txBody>
      </p:sp>
      <p:sp>
        <p:nvSpPr>
          <p:cNvPr id="10" name="Obdélník 9"/>
          <p:cNvSpPr/>
          <p:nvPr/>
        </p:nvSpPr>
        <p:spPr>
          <a:xfrm>
            <a:off x="0" y="8625408"/>
            <a:ext cx="685800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&lt;li&gt; obsah položky &lt;/li&gt;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VY_32_INOVACE_4.3.IVT1.15/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632520"/>
            <a:ext cx="6858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smtClean="0">
                <a:solidFill>
                  <a:srgbClr val="FF0066"/>
                </a:solidFill>
              </a:rPr>
              <a:t>1. Nečíslovaný seznam </a:t>
            </a:r>
            <a:r>
              <a:rPr lang="cs-CZ" sz="2400" b="1" dirty="0" smtClean="0"/>
              <a:t>&lt;</a:t>
            </a:r>
            <a:r>
              <a:rPr lang="cs-CZ" sz="2400" b="1" dirty="0" err="1" smtClean="0"/>
              <a:t>ul</a:t>
            </a:r>
            <a:r>
              <a:rPr lang="cs-CZ" sz="2400" b="1" dirty="0" smtClean="0"/>
              <a:t>&gt;, &lt;/</a:t>
            </a:r>
            <a:r>
              <a:rPr lang="cs-CZ" sz="2400" b="1" dirty="0" err="1" smtClean="0"/>
              <a:t>ul</a:t>
            </a:r>
            <a:r>
              <a:rPr lang="cs-CZ" sz="2400" b="1" dirty="0" smtClean="0"/>
              <a:t>&gt;</a:t>
            </a:r>
            <a:endParaRPr lang="cs-CZ" sz="2400" b="1" dirty="0" smtClean="0">
              <a:solidFill>
                <a:srgbClr val="FF0066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FF0066"/>
                </a:solidFill>
              </a:rPr>
              <a:t>	</a:t>
            </a:r>
            <a:r>
              <a:rPr lang="cs-CZ" dirty="0" smtClean="0"/>
              <a:t>- odrážkový, neuspořádaný, obyčejný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b="1" dirty="0" smtClean="0"/>
              <a:t>- </a:t>
            </a:r>
            <a:r>
              <a:rPr lang="cs-CZ" dirty="0" smtClean="0"/>
              <a:t>použití pro výčet jmen, seznam možností, apod</a:t>
            </a:r>
            <a:r>
              <a:rPr lang="cs-CZ" b="1" dirty="0" smtClean="0"/>
              <a:t>. – volný seznam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dirty="0" smtClean="0"/>
              <a:t>- popsán elementem </a:t>
            </a:r>
            <a:r>
              <a:rPr lang="cs-CZ" b="1" dirty="0" smtClean="0"/>
              <a:t>&lt;</a:t>
            </a:r>
            <a:r>
              <a:rPr lang="cs-CZ" b="1" dirty="0" err="1" smtClean="0"/>
              <a:t>ul</a:t>
            </a:r>
            <a:r>
              <a:rPr lang="cs-CZ" b="1" dirty="0" smtClean="0"/>
              <a:t>&gt;, &lt;/</a:t>
            </a:r>
            <a:r>
              <a:rPr lang="cs-CZ" b="1" dirty="0" err="1" smtClean="0"/>
              <a:t>ul</a:t>
            </a:r>
            <a:r>
              <a:rPr lang="cs-CZ" b="1" dirty="0" smtClean="0"/>
              <a:t>&gt; </a:t>
            </a:r>
            <a:r>
              <a:rPr lang="cs-CZ" dirty="0" smtClean="0"/>
              <a:t>(</a:t>
            </a: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unordered</a:t>
            </a:r>
            <a:r>
              <a:rPr lang="cs-CZ" dirty="0" smtClean="0"/>
              <a:t> list)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- </a:t>
            </a:r>
            <a:r>
              <a:rPr lang="cs-CZ" dirty="0" smtClean="0"/>
              <a:t>před položkami odrážka </a:t>
            </a:r>
            <a:r>
              <a:rPr lang="cs-CZ" b="1" dirty="0" smtClean="0"/>
              <a:t>černý bod </a:t>
            </a:r>
            <a:r>
              <a:rPr lang="cs-CZ" dirty="0" smtClean="0"/>
              <a:t>– lze změnit </a:t>
            </a:r>
            <a:r>
              <a:rPr lang="cs-CZ" i="1" dirty="0" smtClean="0"/>
              <a:t>atributem</a:t>
            </a:r>
            <a:r>
              <a:rPr lang="cs-CZ" dirty="0" smtClean="0"/>
              <a:t> </a:t>
            </a:r>
            <a:r>
              <a:rPr lang="cs-CZ" b="1" dirty="0" smtClean="0"/>
              <a:t>type	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- </a:t>
            </a:r>
            <a:r>
              <a:rPr lang="cs-CZ" dirty="0" smtClean="0"/>
              <a:t>atribut</a:t>
            </a:r>
            <a:r>
              <a:rPr lang="cs-CZ" b="1" dirty="0" smtClean="0"/>
              <a:t> type </a:t>
            </a:r>
            <a:r>
              <a:rPr lang="cs-CZ" dirty="0" smtClean="0"/>
              <a:t>(např. </a:t>
            </a:r>
            <a:r>
              <a:rPr lang="cs-CZ" dirty="0" err="1" smtClean="0"/>
              <a:t>disc</a:t>
            </a:r>
            <a:r>
              <a:rPr lang="cs-CZ" dirty="0" smtClean="0"/>
              <a:t>, </a:t>
            </a:r>
            <a:r>
              <a:rPr lang="cs-CZ" dirty="0" err="1" smtClean="0"/>
              <a:t>circle</a:t>
            </a:r>
            <a:r>
              <a:rPr lang="cs-CZ" dirty="0" smtClean="0"/>
              <a:t>, square - puntík, kolečko, čtvereček)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   lépe pak použít </a:t>
            </a:r>
            <a:r>
              <a:rPr lang="cs-CZ" b="1" dirty="0" err="1" smtClean="0"/>
              <a:t>css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6" name="Picture 2" descr="C:\Users\Rodinka\Desktop\WEB_priklady\sezn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1048" y="7041232"/>
            <a:ext cx="2781300" cy="2219325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0" y="2864768"/>
            <a:ext cx="685800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&lt;li type=“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circle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“&gt; obsah položky &lt;/li&gt;</a:t>
            </a:r>
            <a:endParaRPr lang="cs-CZ" dirty="0"/>
          </a:p>
        </p:txBody>
      </p:sp>
      <p:pic>
        <p:nvPicPr>
          <p:cNvPr id="1027" name="Picture 3" descr="C:\Users\Rodinka\Desktop\WEB_priklady\seznam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0928" y="3440832"/>
            <a:ext cx="3848100" cy="3486150"/>
          </a:xfrm>
          <a:prstGeom prst="rect">
            <a:avLst/>
          </a:prstGeom>
          <a:noFill/>
        </p:spPr>
      </p:pic>
      <p:sp>
        <p:nvSpPr>
          <p:cNvPr id="10" name="Obdélník 9"/>
          <p:cNvSpPr/>
          <p:nvPr/>
        </p:nvSpPr>
        <p:spPr>
          <a:xfrm>
            <a:off x="0" y="3440832"/>
            <a:ext cx="2780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C00000"/>
                </a:solidFill>
              </a:rPr>
              <a:t>Zdrojový kód: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0" y="7041232"/>
            <a:ext cx="3861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7030A0"/>
                </a:solidFill>
              </a:rPr>
              <a:t>Výsledek: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0" y="5745088"/>
            <a:ext cx="2708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- použití atributu </a:t>
            </a:r>
            <a:r>
              <a:rPr lang="cs-CZ" b="1" dirty="0" smtClean="0"/>
              <a:t>type: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VY_32_INOVACE_4.3.IVT1.15/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632520"/>
            <a:ext cx="68580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smtClean="0">
                <a:solidFill>
                  <a:srgbClr val="FF0066"/>
                </a:solidFill>
              </a:rPr>
              <a:t>2. Číslovaný seznam </a:t>
            </a:r>
            <a:r>
              <a:rPr lang="cs-CZ" sz="2400" b="1" dirty="0" smtClean="0"/>
              <a:t>&lt;</a:t>
            </a:r>
            <a:r>
              <a:rPr lang="cs-CZ" sz="2400" b="1" dirty="0" err="1" smtClean="0"/>
              <a:t>ol</a:t>
            </a:r>
            <a:r>
              <a:rPr lang="cs-CZ" sz="2400" b="1" dirty="0" smtClean="0"/>
              <a:t>&gt;, &lt;/</a:t>
            </a:r>
            <a:r>
              <a:rPr lang="cs-CZ" sz="2400" b="1" dirty="0" err="1" smtClean="0"/>
              <a:t>ol</a:t>
            </a:r>
            <a:r>
              <a:rPr lang="cs-CZ" sz="2400" b="1" dirty="0" smtClean="0"/>
              <a:t>&gt;</a:t>
            </a:r>
            <a:endParaRPr lang="cs-CZ" sz="2400" b="1" dirty="0" smtClean="0">
              <a:solidFill>
                <a:srgbClr val="FF0066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FF0066"/>
                </a:solidFill>
              </a:rPr>
              <a:t>	</a:t>
            </a:r>
            <a:r>
              <a:rPr lang="cs-CZ" dirty="0" smtClean="0"/>
              <a:t>- uspořádaný</a:t>
            </a:r>
            <a:r>
              <a:rPr lang="cs-CZ" b="1" dirty="0" smtClean="0">
                <a:solidFill>
                  <a:srgbClr val="FF0066"/>
                </a:solidFill>
              </a:rPr>
              <a:t>	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- </a:t>
            </a:r>
            <a:r>
              <a:rPr lang="cs-CZ" dirty="0" smtClean="0"/>
              <a:t>použití pro přehled možností, výčet skutečností aj., kde existuje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  závislost mezi položkami seznamu – </a:t>
            </a:r>
            <a:r>
              <a:rPr lang="cs-CZ" b="1" dirty="0" smtClean="0"/>
              <a:t>pořadí</a:t>
            </a:r>
            <a:r>
              <a:rPr lang="cs-CZ" dirty="0" smtClean="0"/>
              <a:t> (např. postup práce)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- </a:t>
            </a:r>
            <a:r>
              <a:rPr lang="cs-CZ" dirty="0" smtClean="0"/>
              <a:t>definován pomocí elementu </a:t>
            </a:r>
            <a:r>
              <a:rPr lang="cs-CZ" b="1" dirty="0" smtClean="0"/>
              <a:t>&lt;</a:t>
            </a:r>
            <a:r>
              <a:rPr lang="cs-CZ" b="1" dirty="0" err="1" smtClean="0"/>
              <a:t>ol</a:t>
            </a:r>
            <a:r>
              <a:rPr lang="cs-CZ" b="1" dirty="0" smtClean="0"/>
              <a:t>&gt;, &lt;/</a:t>
            </a:r>
            <a:r>
              <a:rPr lang="cs-CZ" b="1" dirty="0" err="1" smtClean="0"/>
              <a:t>ol</a:t>
            </a:r>
            <a:r>
              <a:rPr lang="cs-CZ" b="1" dirty="0" smtClean="0"/>
              <a:t>&gt; </a:t>
            </a:r>
            <a:r>
              <a:rPr lang="cs-CZ" dirty="0" smtClean="0"/>
              <a:t>(</a:t>
            </a: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ordered</a:t>
            </a:r>
            <a:r>
              <a:rPr lang="cs-CZ" dirty="0" smtClean="0"/>
              <a:t> list)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- </a:t>
            </a:r>
            <a:r>
              <a:rPr lang="cs-CZ" dirty="0" smtClean="0"/>
              <a:t>před položkami může být číslo, písmeno, aj. - změna podle 	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  hodnoty </a:t>
            </a:r>
            <a:r>
              <a:rPr lang="cs-CZ" i="1" dirty="0" smtClean="0"/>
              <a:t>atributu</a:t>
            </a:r>
            <a:r>
              <a:rPr lang="cs-CZ" dirty="0" smtClean="0"/>
              <a:t> </a:t>
            </a:r>
            <a:r>
              <a:rPr lang="cs-CZ" b="1" dirty="0" smtClean="0"/>
              <a:t>type </a:t>
            </a:r>
            <a:r>
              <a:rPr lang="cs-CZ" dirty="0" smtClean="0"/>
              <a:t>(1 – číslice, A – velká písmena, I –římské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  číslice, atd.) – více viz přehled a použití </a:t>
            </a:r>
            <a:r>
              <a:rPr lang="cs-CZ" dirty="0" err="1" smtClean="0"/>
              <a:t>css</a:t>
            </a: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- lépe pak použít pro formátování </a:t>
            </a:r>
            <a:r>
              <a:rPr lang="cs-CZ" b="1" dirty="0" err="1" smtClean="0"/>
              <a:t>css</a:t>
            </a:r>
            <a:r>
              <a:rPr lang="cs-CZ" b="1" dirty="0" smtClean="0"/>
              <a:t> </a:t>
            </a:r>
            <a:r>
              <a:rPr lang="cs-CZ" sz="2400" dirty="0" smtClean="0">
                <a:solidFill>
                  <a:srgbClr val="FF0066"/>
                </a:solidFill>
              </a:rPr>
              <a:t>	</a:t>
            </a:r>
            <a:endParaRPr lang="cs-CZ" sz="2400" dirty="0">
              <a:solidFill>
                <a:srgbClr val="FF0066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3512840"/>
            <a:ext cx="685800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&lt;li type=“A“&gt; obsah položky &lt;/li&gt;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4160912"/>
            <a:ext cx="3356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C00000"/>
                </a:solidFill>
              </a:rPr>
              <a:t>Zdrojový kód: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6969224"/>
            <a:ext cx="3789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7030A0"/>
                </a:solidFill>
              </a:rPr>
              <a:t>Výsledek:</a:t>
            </a:r>
            <a:endParaRPr lang="cs-CZ" b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Users\Rodinka\Desktop\WEB_priklady\seznčísl0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4944" y="4160912"/>
            <a:ext cx="3438525" cy="2581275"/>
          </a:xfrm>
          <a:prstGeom prst="rect">
            <a:avLst/>
          </a:prstGeom>
          <a:noFill/>
        </p:spPr>
      </p:pic>
      <p:pic>
        <p:nvPicPr>
          <p:cNvPr id="2051" name="Picture 3" descr="C:\Users\Rodinka\Desktop\WEB_priklady\seznam03čís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4944" y="6969224"/>
            <a:ext cx="2419350" cy="2219325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0" y="5601072"/>
            <a:ext cx="2852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- použití atributu </a:t>
            </a:r>
            <a:r>
              <a:rPr lang="cs-CZ" b="1" dirty="0" smtClean="0"/>
              <a:t>type</a:t>
            </a:r>
            <a:r>
              <a:rPr lang="cs-CZ" dirty="0" smtClean="0"/>
              <a:t>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  a </a:t>
            </a:r>
            <a:r>
              <a:rPr lang="cs-CZ" b="1" dirty="0" smtClean="0"/>
              <a:t>start: </a:t>
            </a:r>
            <a:r>
              <a:rPr lang="cs-CZ" dirty="0" smtClean="0"/>
              <a:t>(způsob 	  označení a pokračovat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  od …)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VY_32_INOVACE_4.3.IVT1.15/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848544"/>
            <a:ext cx="6858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smtClean="0">
                <a:solidFill>
                  <a:srgbClr val="FF0066"/>
                </a:solidFill>
              </a:rPr>
              <a:t>3. Seznam definic </a:t>
            </a:r>
            <a:r>
              <a:rPr lang="cs-CZ" sz="2400" b="1" dirty="0" smtClean="0"/>
              <a:t>&lt;dl&gt;, &lt;/dl&gt;</a:t>
            </a:r>
            <a:endParaRPr lang="cs-CZ" sz="2400" b="1" dirty="0" smtClean="0">
              <a:solidFill>
                <a:srgbClr val="FF0066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FF0066"/>
                </a:solidFill>
              </a:rPr>
              <a:t>	</a:t>
            </a:r>
            <a:r>
              <a:rPr lang="cs-CZ" dirty="0" smtClean="0"/>
              <a:t>- použití pro seznam pojmů, definic, názvů aj. </a:t>
            </a:r>
            <a:r>
              <a:rPr lang="cs-CZ" b="1" dirty="0" smtClean="0"/>
              <a:t>s</a:t>
            </a:r>
            <a:r>
              <a:rPr lang="cs-CZ" dirty="0" smtClean="0"/>
              <a:t> jejich </a:t>
            </a:r>
            <a:r>
              <a:rPr lang="cs-CZ" b="1" dirty="0" smtClean="0"/>
              <a:t>popisem</a:t>
            </a:r>
            <a:r>
              <a:rPr lang="cs-CZ" dirty="0" smtClean="0"/>
              <a:t>,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  </a:t>
            </a:r>
            <a:r>
              <a:rPr lang="cs-CZ" b="1" dirty="0" smtClean="0"/>
              <a:t>vysvětlením</a:t>
            </a:r>
            <a:r>
              <a:rPr lang="cs-CZ" dirty="0" smtClean="0"/>
              <a:t>, atd.</a:t>
            </a:r>
          </a:p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FF0066"/>
                </a:solidFill>
              </a:rPr>
              <a:t>	</a:t>
            </a:r>
            <a:r>
              <a:rPr lang="cs-CZ" b="1" dirty="0" smtClean="0"/>
              <a:t>- je určen elementem &lt;dl&gt;, &lt;/dl&gt; </a:t>
            </a:r>
            <a:r>
              <a:rPr lang="cs-CZ" dirty="0" smtClean="0"/>
              <a:t>(</a:t>
            </a: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definition</a:t>
            </a:r>
            <a:r>
              <a:rPr lang="cs-CZ" dirty="0" smtClean="0"/>
              <a:t> list)</a:t>
            </a:r>
            <a:endParaRPr lang="cs-CZ" b="1" dirty="0" smtClean="0">
              <a:solidFill>
                <a:srgbClr val="FF0066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FF0066"/>
                </a:solidFill>
              </a:rPr>
              <a:t>	</a:t>
            </a:r>
            <a:r>
              <a:rPr lang="cs-CZ" dirty="0" smtClean="0"/>
              <a:t>-</a:t>
            </a:r>
            <a:r>
              <a:rPr lang="cs-CZ" sz="2400" b="1" dirty="0" smtClean="0">
                <a:solidFill>
                  <a:srgbClr val="FF0066"/>
                </a:solidFill>
              </a:rPr>
              <a:t> </a:t>
            </a:r>
            <a:r>
              <a:rPr lang="cs-CZ" sz="2400" dirty="0" smtClean="0"/>
              <a:t>o</a:t>
            </a:r>
            <a:r>
              <a:rPr lang="en-US" dirty="0" err="1" smtClean="0"/>
              <a:t>bsahem</a:t>
            </a:r>
            <a:r>
              <a:rPr lang="en-US" dirty="0" smtClean="0"/>
              <a:t> </a:t>
            </a:r>
            <a:r>
              <a:rPr lang="en-US" dirty="0" err="1" smtClean="0"/>
              <a:t>elementu</a:t>
            </a:r>
            <a:r>
              <a:rPr lang="en-US" dirty="0" smtClean="0"/>
              <a:t> </a:t>
            </a:r>
            <a:r>
              <a:rPr lang="en-US" dirty="0" err="1" smtClean="0"/>
              <a:t>mohou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pouze</a:t>
            </a:r>
            <a:r>
              <a:rPr lang="en-US" dirty="0" smtClean="0"/>
              <a:t> </a:t>
            </a:r>
            <a:r>
              <a:rPr lang="en-US" dirty="0" err="1" smtClean="0"/>
              <a:t>definice</a:t>
            </a:r>
            <a:r>
              <a:rPr lang="en-US" dirty="0" smtClean="0"/>
              <a:t> </a:t>
            </a:r>
            <a:r>
              <a:rPr lang="en-US" dirty="0" err="1" smtClean="0"/>
              <a:t>jednotlivých</a:t>
            </a: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        </a:t>
            </a:r>
            <a:r>
              <a:rPr lang="en-US" dirty="0" smtClean="0"/>
              <a:t> </a:t>
            </a:r>
            <a:r>
              <a:rPr lang="en-US" dirty="0" err="1" smtClean="0"/>
              <a:t>termínů</a:t>
            </a:r>
            <a:r>
              <a:rPr lang="en-US" dirty="0" smtClean="0"/>
              <a:t> (Definition term) a </a:t>
            </a:r>
            <a:r>
              <a:rPr lang="en-US" dirty="0" err="1" smtClean="0"/>
              <a:t>popis</a:t>
            </a:r>
            <a:r>
              <a:rPr lang="en-US" dirty="0" smtClean="0"/>
              <a:t> </a:t>
            </a:r>
            <a:r>
              <a:rPr lang="en-US" dirty="0" err="1" smtClean="0"/>
              <a:t>termínů</a:t>
            </a:r>
            <a:r>
              <a:rPr lang="en-US" dirty="0" smtClean="0"/>
              <a:t> (Definition description).</a:t>
            </a: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FF0066"/>
                </a:solidFill>
              </a:rPr>
              <a:t>	</a:t>
            </a:r>
            <a:r>
              <a:rPr lang="cs-CZ" dirty="0" smtClean="0"/>
              <a:t>- každý název (termín) seznamu je popsán elementem </a:t>
            </a:r>
            <a:r>
              <a:rPr lang="cs-CZ" b="1" dirty="0" smtClean="0"/>
              <a:t>&lt;</a:t>
            </a:r>
            <a:r>
              <a:rPr lang="cs-CZ" b="1" dirty="0" err="1" smtClean="0"/>
              <a:t>dt</a:t>
            </a:r>
            <a:r>
              <a:rPr lang="cs-CZ" b="1" dirty="0" smtClean="0"/>
              <a:t>&gt;,&lt;/</a:t>
            </a:r>
            <a:r>
              <a:rPr lang="cs-CZ" b="1" dirty="0" err="1" smtClean="0"/>
              <a:t>dt</a:t>
            </a:r>
            <a:r>
              <a:rPr lang="cs-CZ" b="1" dirty="0" smtClean="0"/>
              <a:t>&gt;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- &lt;</a:t>
            </a:r>
            <a:r>
              <a:rPr lang="cs-CZ" b="1" dirty="0" err="1" smtClean="0"/>
              <a:t>dt</a:t>
            </a:r>
            <a:r>
              <a:rPr lang="cs-CZ" b="1" dirty="0" smtClean="0"/>
              <a:t>&gt; - </a:t>
            </a:r>
            <a:r>
              <a:rPr lang="cs-CZ" dirty="0" smtClean="0"/>
              <a:t>může obsahovat </a:t>
            </a:r>
            <a:r>
              <a:rPr lang="cs-CZ" b="1" dirty="0" smtClean="0"/>
              <a:t>pouze text a řádkové elementy !!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  </a:t>
            </a:r>
            <a:r>
              <a:rPr lang="cs-CZ" dirty="0" smtClean="0"/>
              <a:t>a následný jeho popis je určen elementem </a:t>
            </a:r>
            <a:r>
              <a:rPr lang="cs-CZ" b="1" dirty="0" smtClean="0"/>
              <a:t>&lt;</a:t>
            </a:r>
            <a:r>
              <a:rPr lang="cs-CZ" b="1" dirty="0" err="1" smtClean="0"/>
              <a:t>dd</a:t>
            </a:r>
            <a:r>
              <a:rPr lang="cs-CZ" b="1" dirty="0" smtClean="0"/>
              <a:t>&gt;,&lt;/</a:t>
            </a:r>
            <a:r>
              <a:rPr lang="cs-CZ" b="1" dirty="0" err="1" smtClean="0"/>
              <a:t>dd</a:t>
            </a:r>
            <a:r>
              <a:rPr lang="cs-CZ" b="1" dirty="0" smtClean="0"/>
              <a:t>&gt; - </a:t>
            </a:r>
            <a:r>
              <a:rPr lang="cs-CZ" dirty="0" smtClean="0"/>
              <a:t>mohou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  obsahovat</a:t>
            </a:r>
            <a:r>
              <a:rPr lang="cs-CZ" b="1" dirty="0" smtClean="0"/>
              <a:t> text, řádkové i blokové elementy</a:t>
            </a:r>
            <a:r>
              <a:rPr lang="cs-CZ" sz="2400" b="1" dirty="0" smtClean="0">
                <a:solidFill>
                  <a:srgbClr val="FF0066"/>
                </a:solidFill>
              </a:rPr>
              <a:t> </a:t>
            </a:r>
            <a:endParaRPr lang="cs-CZ" sz="2400" b="1" dirty="0">
              <a:solidFill>
                <a:srgbClr val="FF0066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160912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C00000"/>
                </a:solidFill>
              </a:rPr>
              <a:t>Zdrojový kód: </a:t>
            </a:r>
            <a:r>
              <a:rPr lang="cs-CZ" dirty="0" smtClean="0"/>
              <a:t>- 2 krát za sebou element </a:t>
            </a:r>
            <a:r>
              <a:rPr lang="cs-CZ" b="1" dirty="0" smtClean="0"/>
              <a:t>&lt;</a:t>
            </a:r>
            <a:r>
              <a:rPr lang="cs-CZ" b="1" dirty="0" err="1" smtClean="0"/>
              <a:t>dd</a:t>
            </a:r>
            <a:r>
              <a:rPr lang="cs-CZ" b="1" dirty="0" smtClean="0"/>
              <a:t>&gt; </a:t>
            </a:r>
            <a:r>
              <a:rPr lang="cs-CZ" dirty="0" smtClean="0"/>
              <a:t>- definice je dlouhá</a:t>
            </a:r>
            <a:endParaRPr lang="cs-CZ" dirty="0"/>
          </a:p>
        </p:txBody>
      </p:sp>
      <p:pic>
        <p:nvPicPr>
          <p:cNvPr id="3074" name="Picture 2" descr="C:\Users\Rodinka\Desktop\WEB_priklady\sezndef0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2" y="4592960"/>
            <a:ext cx="5991225" cy="4638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VY_32_INOVACE_4.3.IVT1.15/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5385048"/>
            <a:ext cx="685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smtClean="0">
                <a:solidFill>
                  <a:srgbClr val="FF0066"/>
                </a:solidFill>
              </a:rPr>
              <a:t>Vnořené seznamy:</a:t>
            </a:r>
          </a:p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FF0066"/>
                </a:solidFill>
              </a:rPr>
              <a:t>	</a:t>
            </a:r>
            <a:r>
              <a:rPr lang="cs-CZ" sz="2400" dirty="0" smtClean="0"/>
              <a:t>- </a:t>
            </a:r>
            <a:r>
              <a:rPr lang="cs-CZ" dirty="0" smtClean="0"/>
              <a:t>položky seznamů mohou obsahovat téměř libovolné elementy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- všechny typy seznamů lze proto vzájemně kombinovat a vnořovat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   libovolně do sebe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0" y="63252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7030A0"/>
                </a:solidFill>
              </a:rPr>
              <a:t>Výsledek:</a:t>
            </a:r>
            <a:endParaRPr lang="cs-CZ" b="1" dirty="0">
              <a:solidFill>
                <a:srgbClr val="7030A0"/>
              </a:solidFill>
            </a:endParaRPr>
          </a:p>
        </p:txBody>
      </p:sp>
      <p:pic>
        <p:nvPicPr>
          <p:cNvPr id="4098" name="Picture 2" descr="C:\Users\Rodinka\Desktop\WEB_priklady\sezndef0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2" y="1064568"/>
            <a:ext cx="3457575" cy="4057650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908720" y="6897216"/>
            <a:ext cx="4725144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Vnořené seznamy -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ul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v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ol</a:t>
            </a:r>
            <a:endParaRPr lang="cs-CZ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&lt;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ol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&gt;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 &lt;li&gt;název 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   &lt;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ul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&gt;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     &lt;li&gt;text &lt;/li&gt;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   &lt;/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ul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&gt;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 &lt;/li&gt;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&lt;/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ol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&gt;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6897216"/>
            <a:ext cx="90872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VY_32_INOVACE_4.3.IVT1.15/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pic>
        <p:nvPicPr>
          <p:cNvPr id="1026" name="Picture 2" descr="C:\Users\Rodinka\Desktop\WEB_priklady\vnřsezn_zd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64568"/>
            <a:ext cx="6858000" cy="5400675"/>
          </a:xfrm>
          <a:prstGeom prst="rect">
            <a:avLst/>
          </a:prstGeom>
          <a:noFill/>
        </p:spPr>
      </p:pic>
      <p:pic>
        <p:nvPicPr>
          <p:cNvPr id="1027" name="Picture 3" descr="C:\Users\Rodinka\Desktop\WEB_priklady\vnořsezn_výs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3016" y="6609184"/>
            <a:ext cx="2714625" cy="2619375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0" y="6609184"/>
            <a:ext cx="3501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7030A0"/>
                </a:solidFill>
              </a:rPr>
              <a:t>Výsledek: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63252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Zdrojový kód: </a:t>
            </a:r>
            <a:r>
              <a:rPr lang="cs-CZ" dirty="0" smtClean="0"/>
              <a:t>(vnořené seznamy, různé odrážky a číslování)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VY_32_INOVACE_4.3.IVT1.15/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560512"/>
            <a:ext cx="685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smtClean="0">
                <a:solidFill>
                  <a:srgbClr val="FF0066"/>
                </a:solidFill>
              </a:rPr>
              <a:t>Formátování seznamů pomocí </a:t>
            </a:r>
            <a:r>
              <a:rPr lang="cs-CZ" sz="2400" b="1" dirty="0" err="1" smtClean="0">
                <a:solidFill>
                  <a:srgbClr val="FF0066"/>
                </a:solidFill>
              </a:rPr>
              <a:t>css</a:t>
            </a:r>
            <a:endParaRPr lang="cs-CZ" sz="2400" b="1" dirty="0" smtClean="0">
              <a:solidFill>
                <a:srgbClr val="FF0066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FF0066"/>
                </a:solidFill>
              </a:rPr>
              <a:t>	</a:t>
            </a:r>
            <a:r>
              <a:rPr lang="cs-CZ" dirty="0" smtClean="0">
                <a:latin typeface="+mj-lt"/>
              </a:rPr>
              <a:t>- různé druhy odrážek, bez odrážek, různé značení u číslovaných</a:t>
            </a:r>
          </a:p>
          <a:p>
            <a:pPr>
              <a:tabLst>
                <a:tab pos="361950" algn="l"/>
              </a:tabLst>
            </a:pPr>
            <a:r>
              <a:rPr lang="cs-CZ" dirty="0" smtClean="0">
                <a:latin typeface="+mj-lt"/>
              </a:rPr>
              <a:t>	seznamů  “</a:t>
            </a:r>
            <a:r>
              <a:rPr lang="cs-CZ" b="1" dirty="0" smtClean="0">
                <a:latin typeface="+mj-lt"/>
              </a:rPr>
              <a:t>list-style-type: hodnota;</a:t>
            </a:r>
            <a:r>
              <a:rPr lang="cs-CZ" dirty="0" smtClean="0">
                <a:latin typeface="+mj-lt"/>
              </a:rPr>
              <a:t>“ </a:t>
            </a:r>
            <a:endParaRPr lang="cs-CZ" dirty="0">
              <a:latin typeface="+mj-lt"/>
            </a:endParaRPr>
          </a:p>
        </p:txBody>
      </p:sp>
      <p:pic>
        <p:nvPicPr>
          <p:cNvPr id="2052" name="Picture 4" descr="C:\Users\Rodinka\Desktop\WEB_priklady\sezn_ozn0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40" y="2216696"/>
            <a:ext cx="6840760" cy="3924300"/>
          </a:xfrm>
          <a:prstGeom prst="rect">
            <a:avLst/>
          </a:prstGeom>
          <a:noFill/>
        </p:spPr>
      </p:pic>
      <p:sp>
        <p:nvSpPr>
          <p:cNvPr id="11" name="Obdélník 10"/>
          <p:cNvSpPr/>
          <p:nvPr/>
        </p:nvSpPr>
        <p:spPr>
          <a:xfrm>
            <a:off x="0" y="1784648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Zdrojový kód: 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0" y="6249144"/>
            <a:ext cx="3645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7030A0"/>
                </a:solidFill>
              </a:rPr>
              <a:t>	Výsledek:</a:t>
            </a:r>
            <a:endParaRPr lang="cs-CZ" b="1" dirty="0">
              <a:solidFill>
                <a:srgbClr val="7030A0"/>
              </a:solidFill>
            </a:endParaRPr>
          </a:p>
        </p:txBody>
      </p:sp>
      <p:pic>
        <p:nvPicPr>
          <p:cNvPr id="15" name="Picture 5" descr="C:\Users\Rodinka\Desktop\WEB_priklady\sezn_označ0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00808" y="6321152"/>
            <a:ext cx="3267075" cy="295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VY_32_INOVACE_4.3.IVT1.15/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0" y="776536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 </a:t>
            </a:r>
            <a:r>
              <a:rPr lang="cs-CZ" sz="2400" b="1" dirty="0" smtClean="0">
                <a:solidFill>
                  <a:srgbClr val="FF0066"/>
                </a:solidFill>
                <a:latin typeface="+mj-lt"/>
              </a:rPr>
              <a:t>Grafické odrážky  </a:t>
            </a:r>
            <a:r>
              <a:rPr lang="cs-CZ" dirty="0" smtClean="0">
                <a:latin typeface="+mj-lt"/>
              </a:rPr>
              <a:t>(obrázek místo odrážky)</a:t>
            </a:r>
          </a:p>
          <a:p>
            <a:pPr>
              <a:tabLst>
                <a:tab pos="361950" algn="l"/>
              </a:tabLst>
            </a:pPr>
            <a:r>
              <a:rPr lang="cs-CZ" dirty="0" smtClean="0">
                <a:latin typeface="+mj-lt"/>
              </a:rPr>
              <a:t>	- atributy </a:t>
            </a:r>
            <a:r>
              <a:rPr lang="cs-CZ" b="1" dirty="0" smtClean="0">
                <a:latin typeface="+mj-lt"/>
              </a:rPr>
              <a:t>list-style-image </a:t>
            </a:r>
            <a:r>
              <a:rPr lang="cs-CZ" dirty="0" smtClean="0">
                <a:latin typeface="+mj-lt"/>
              </a:rPr>
              <a:t>a </a:t>
            </a:r>
            <a:r>
              <a:rPr lang="cs-CZ" b="1" dirty="0" smtClean="0">
                <a:latin typeface="+mj-lt"/>
              </a:rPr>
              <a:t>list-style-</a:t>
            </a:r>
            <a:r>
              <a:rPr lang="cs-CZ" b="1" dirty="0" err="1" smtClean="0">
                <a:latin typeface="+mj-lt"/>
              </a:rPr>
              <a:t>position</a:t>
            </a:r>
            <a:r>
              <a:rPr lang="cs-CZ" b="1" dirty="0" smtClean="0">
                <a:latin typeface="+mj-lt"/>
              </a:rPr>
              <a:t> </a:t>
            </a:r>
            <a:endParaRPr lang="cs-CZ" b="1" dirty="0">
              <a:latin typeface="+mj-lt"/>
            </a:endParaRPr>
          </a:p>
        </p:txBody>
      </p:sp>
      <p:pic>
        <p:nvPicPr>
          <p:cNvPr id="17" name="Picture 3" descr="C:\Users\Rodinka\Desktop\WEB_priklady\sezn_obr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96816"/>
            <a:ext cx="6858000" cy="2895600"/>
          </a:xfrm>
          <a:prstGeom prst="rect">
            <a:avLst/>
          </a:prstGeom>
          <a:noFill/>
        </p:spPr>
      </p:pic>
      <p:pic>
        <p:nvPicPr>
          <p:cNvPr id="3076" name="Picture 4" descr="C:\Users\Rodinka\Desktop\WEB_priklady\sezn_obr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041232"/>
            <a:ext cx="6858000" cy="1819275"/>
          </a:xfrm>
          <a:prstGeom prst="rect">
            <a:avLst/>
          </a:prstGeom>
          <a:noFill/>
        </p:spPr>
      </p:pic>
      <p:sp>
        <p:nvSpPr>
          <p:cNvPr id="19" name="Obdélník 18"/>
          <p:cNvSpPr/>
          <p:nvPr/>
        </p:nvSpPr>
        <p:spPr>
          <a:xfrm>
            <a:off x="0" y="2864768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Zdrojový kód: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0" y="6537176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7030A0"/>
                </a:solidFill>
              </a:rPr>
              <a:t>	Výsledek: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0" y="1928664"/>
            <a:ext cx="685800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&lt;li style=“list-style-image: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url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(‘obrázek.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jpg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‘);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	          list-style-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position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inside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“&gt; obsah položky &lt;/li&gt;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3130</TotalTime>
  <Words>316</Words>
  <Application>Microsoft Office PowerPoint</Application>
  <PresentationFormat>A4 (210 x 297 mm)</PresentationFormat>
  <Paragraphs>174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DUM_12</dc:title>
  <dc:creator>Rodinka</dc:creator>
  <cp:lastModifiedBy>Radek</cp:lastModifiedBy>
  <cp:revision>292</cp:revision>
  <dcterms:created xsi:type="dcterms:W3CDTF">2012-10-27T17:09:22Z</dcterms:created>
  <dcterms:modified xsi:type="dcterms:W3CDTF">2013-01-07T16:40:41Z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DUM_12</vt:lpwstr>
  </property>
  <property fmtid="{D5CDD505-2E9C-101B-9397-08002B2CF9AE}" pid="3" name="SlideDescription">
    <vt:lpwstr/>
  </property>
</Properties>
</file>