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6" r:id="rId9"/>
    <p:sldId id="267" r:id="rId10"/>
    <p:sldId id="268" r:id="rId11"/>
    <p:sldId id="269" r:id="rId12"/>
  </p:sldIdLst>
  <p:sldSz cx="6858000" cy="9906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660033"/>
    <a:srgbClr val="00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64" y="257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60"/>
    </p:cViewPr>
  </p:sorterViewPr>
  <p:notesViewPr>
    <p:cSldViewPr>
      <p:cViewPr varScale="1">
        <p:scale>
          <a:sx n="60" d="100"/>
          <a:sy n="60" d="100"/>
        </p:scale>
        <p:origin x="-202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2F0B4-3BB1-498E-8F70-17065BC8B771}" type="datetimeFigureOut">
              <a:rPr lang="cs-CZ" smtClean="0"/>
              <a:pPr/>
              <a:t>28.12.2012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97667-C40C-4879-93E4-54BD1313B7A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104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0463-C4B8-45D8-8156-32C068A150A3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VY_32_INOVACE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58DD-903D-4981-885B-7DD61E1526EB}" type="datetime1">
              <a:rPr lang="cs-CZ" smtClean="0"/>
              <a:pPr/>
              <a:t>28.12.2012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CZ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69A2D-F7E9-4BAA-9F6F-8DE3EBD7CC1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FFCC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994E2-7D79-47D4-87A3-373404F60F15}" type="datetime1">
              <a:rPr lang="cs-CZ" smtClean="0"/>
              <a:pPr/>
              <a:t>28.12.2012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CZ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69A2D-F7E9-4BAA-9F6F-8DE3EBD7CC1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mct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VY_32_INOVACE_4.3.IVT1.12/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387288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Impact" pitchFamily="34" charset="0"/>
                <a:ea typeface="Arial Unicode MS" pitchFamily="34" charset="-128"/>
                <a:cs typeface="Arial Unicode MS" pitchFamily="34" charset="-128"/>
              </a:rPr>
              <a:t>Tvorba webových stránek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Impact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5889104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C00000"/>
                </a:solidFill>
              </a:rPr>
              <a:t>O D K A Z Y</a:t>
            </a:r>
          </a:p>
          <a:p>
            <a:pPr algn="ctr"/>
            <a:endParaRPr lang="cs-CZ" dirty="0"/>
          </a:p>
        </p:txBody>
      </p:sp>
      <p:pic>
        <p:nvPicPr>
          <p:cNvPr id="12" name="Obrázek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80" y="1080000"/>
            <a:ext cx="5760720" cy="1407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VY_32_INOVACE_4.3.IVT1.12/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O D K A Z Y</a:t>
            </a:r>
          </a:p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0" y="2144688"/>
            <a:ext cx="6858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sz="2400" b="1" dirty="0" smtClean="0"/>
              <a:t>Zásady použití odkazů: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 </a:t>
            </a:r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- 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C00000"/>
                </a:solidFill>
              </a:rPr>
              <a:t>Nepřehánět množství odkazů </a:t>
            </a:r>
            <a:r>
              <a:rPr lang="cs-CZ" dirty="0" smtClean="0"/>
              <a:t>(nepřehledné)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 </a:t>
            </a:r>
            <a:r>
              <a:rPr lang="cs-CZ" dirty="0" smtClean="0">
                <a:solidFill>
                  <a:srgbClr val="C00000"/>
                </a:solidFill>
              </a:rPr>
              <a:t>Tvorba s rozvahou, účelově </a:t>
            </a:r>
            <a:r>
              <a:rPr lang="cs-CZ" dirty="0" smtClean="0"/>
              <a:t>(měly by mít logickou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	    strukturu)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-  Z textu odkazu </a:t>
            </a:r>
            <a:r>
              <a:rPr lang="cs-CZ" dirty="0" smtClean="0">
                <a:solidFill>
                  <a:srgbClr val="C00000"/>
                </a:solidFill>
              </a:rPr>
              <a:t>by mělo být zřejmé, co představuje</a:t>
            </a:r>
          </a:p>
          <a:p>
            <a:r>
              <a:rPr lang="cs-CZ" dirty="0" smtClean="0"/>
              <a:t>          (ne pouze – informace . . . “ZDE“)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VY_32_INOVACE_4.3.IVT1.12/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O D K A Z Y</a:t>
            </a:r>
          </a:p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0" y="1496616"/>
            <a:ext cx="6858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sz="2400" b="1" dirty="0" smtClean="0"/>
              <a:t>Zdroje:</a:t>
            </a:r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dirty="0" smtClean="0"/>
              <a:t>JANOVSKÝ, Dušan.</a:t>
            </a:r>
            <a:r>
              <a:rPr lang="pl-PL" dirty="0" smtClean="0"/>
              <a:t> </a:t>
            </a:r>
            <a:r>
              <a:rPr lang="pl-PL" i="1" dirty="0" smtClean="0"/>
              <a:t>Jak psat web</a:t>
            </a:r>
            <a:r>
              <a:rPr lang="pl-PL" dirty="0" smtClean="0"/>
              <a:t> [online]. 1999 [cit. 2012-12-20]. 	Dostupné z: http://www.jakpsatweb.cz</a:t>
            </a: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BROŽA, Petr. </a:t>
            </a:r>
            <a:r>
              <a:rPr lang="cs-CZ" i="1" dirty="0" smtClean="0"/>
              <a:t>Jak na počítač vytváříme www stránky</a:t>
            </a:r>
            <a:r>
              <a:rPr lang="cs-CZ" dirty="0" smtClean="0"/>
              <a:t>. Brno: 	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2004. ISBN 80-251-0475-3.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dirty="0" err="1" smtClean="0"/>
              <a:t>Flídr</a:t>
            </a:r>
            <a:r>
              <a:rPr lang="cs-CZ" dirty="0" smtClean="0"/>
              <a:t>, M.:</a:t>
            </a:r>
            <a:r>
              <a:rPr lang="cs-CZ" i="1" dirty="0" smtClean="0"/>
              <a:t> HTML pro začátečníky</a:t>
            </a:r>
            <a:r>
              <a:rPr lang="cs-CZ" dirty="0" smtClean="0"/>
              <a:t>. Praha: PC WORLD, 2001, </a:t>
            </a:r>
            <a:r>
              <a:rPr lang="cs-CZ" dirty="0" err="1" smtClean="0"/>
              <a:t>roč</a:t>
            </a:r>
            <a:r>
              <a:rPr lang="cs-CZ" dirty="0" smtClean="0"/>
              <a:t>. 2001,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č. 2. 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</a:p>
          <a:p>
            <a:pPr>
              <a:tabLst>
                <a:tab pos="361950" algn="l"/>
              </a:tabLst>
            </a:pPr>
            <a:endParaRPr lang="cs-CZ" sz="2400" b="1" dirty="0" smtClean="0"/>
          </a:p>
          <a:p>
            <a:pPr>
              <a:tabLst>
                <a:tab pos="361950" algn="l"/>
              </a:tabLst>
            </a:pPr>
            <a:endParaRPr lang="cs-CZ" sz="2400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</a:t>
            </a:r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VY_32_INOVACE_4.3.IVT1.12/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O D K A Z Y</a:t>
            </a:r>
          </a:p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0" y="1352600"/>
            <a:ext cx="6858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       Webové </a:t>
            </a:r>
            <a:r>
              <a:rPr lang="cs-CZ" dirty="0" err="1" smtClean="0"/>
              <a:t>stráky</a:t>
            </a:r>
            <a:r>
              <a:rPr lang="cs-CZ" dirty="0" smtClean="0"/>
              <a:t> se vyznačují </a:t>
            </a:r>
            <a:r>
              <a:rPr lang="cs-CZ" b="1" dirty="0" err="1" smtClean="0"/>
              <a:t>hypertextovostí</a:t>
            </a:r>
            <a:r>
              <a:rPr lang="cs-CZ" b="1" dirty="0" smtClean="0"/>
              <a:t> </a:t>
            </a:r>
          </a:p>
          <a:p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   	– </a:t>
            </a:r>
            <a:r>
              <a:rPr lang="cs-CZ" dirty="0" smtClean="0"/>
              <a:t>obsahují</a:t>
            </a:r>
            <a:r>
              <a:rPr lang="cs-CZ" b="1" dirty="0" smtClean="0"/>
              <a:t> </a:t>
            </a:r>
            <a:r>
              <a:rPr lang="cs-CZ" b="1" dirty="0" err="1" smtClean="0"/>
              <a:t>hyperlinky</a:t>
            </a:r>
            <a:r>
              <a:rPr lang="cs-CZ" b="1" dirty="0" smtClean="0"/>
              <a:t>  = ODKAZY</a:t>
            </a:r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b="1" dirty="0" smtClean="0">
                <a:solidFill>
                  <a:srgbClr val="C00000"/>
                </a:solidFill>
              </a:rPr>
              <a:t>Odkaz</a:t>
            </a:r>
            <a:r>
              <a:rPr lang="cs-CZ" b="1" dirty="0" smtClean="0"/>
              <a:t> – </a:t>
            </a:r>
            <a:r>
              <a:rPr lang="cs-CZ" dirty="0" smtClean="0">
                <a:solidFill>
                  <a:srgbClr val="000066"/>
                </a:solidFill>
              </a:rPr>
              <a:t>ukazuje  a otvírá vždy nějaký </a:t>
            </a:r>
            <a:r>
              <a:rPr lang="cs-CZ" b="1" dirty="0" smtClean="0">
                <a:solidFill>
                  <a:srgbClr val="000066"/>
                </a:solidFill>
              </a:rPr>
              <a:t>soubor</a:t>
            </a:r>
            <a:r>
              <a:rPr lang="cs-CZ" dirty="0" smtClean="0">
                <a:solidFill>
                  <a:srgbClr val="000066"/>
                </a:solidFill>
              </a:rPr>
              <a:t>, který představuje 	webovou stránku, dokument, obrázek, apod</a:t>
            </a:r>
            <a:r>
              <a:rPr lang="cs-CZ" b="1" dirty="0" smtClean="0">
                <a:solidFill>
                  <a:srgbClr val="000066"/>
                </a:solidFill>
              </a:rPr>
              <a:t>.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000066"/>
                </a:solidFill>
              </a:rPr>
              <a:t>	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000066"/>
                </a:solidFill>
              </a:rPr>
              <a:t>	</a:t>
            </a:r>
            <a:r>
              <a:rPr lang="cs-CZ" b="1" dirty="0" smtClean="0"/>
              <a:t>Odkazovat</a:t>
            </a:r>
            <a:r>
              <a:rPr lang="cs-CZ" dirty="0" smtClean="0"/>
              <a:t> se je možné také </a:t>
            </a:r>
            <a:r>
              <a:rPr lang="cs-CZ" b="1" dirty="0" smtClean="0"/>
              <a:t>na různé části jednoho dokumentu</a:t>
            </a:r>
            <a:r>
              <a:rPr lang="cs-CZ" dirty="0" smtClean="0"/>
              <a:t>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V dokumentu je nejprve třeba definovat „záložky“, které umožní 	odkaz na konkrétní místo v daném textu tohoto dokumentu.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Před jménem záložky musí být v odkazu znak “#“, aby ji prohlížeč 	nebral jako jméno souboru.</a:t>
            </a:r>
          </a:p>
          <a:p>
            <a:endParaRPr lang="cs-CZ" b="1" dirty="0" smtClean="0"/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Tvoří se párovou značkou  </a:t>
            </a:r>
            <a:r>
              <a:rPr lang="cs-CZ" b="1" dirty="0" smtClean="0"/>
              <a:t>&lt;a&gt; </a:t>
            </a:r>
            <a:r>
              <a:rPr lang="cs-CZ" dirty="0" smtClean="0"/>
              <a:t>(z </a:t>
            </a:r>
            <a:r>
              <a:rPr lang="cs-CZ" dirty="0" err="1" smtClean="0"/>
              <a:t>angl.anchor</a:t>
            </a:r>
            <a:r>
              <a:rPr lang="cs-CZ" dirty="0" smtClean="0"/>
              <a:t> = kotva)</a:t>
            </a:r>
          </a:p>
          <a:p>
            <a:endParaRPr lang="cs-CZ" dirty="0" smtClean="0"/>
          </a:p>
          <a:p>
            <a:pPr algn="ctr"/>
            <a:r>
              <a:rPr lang="cs-CZ" sz="2400" dirty="0" smtClean="0">
                <a:solidFill>
                  <a:srgbClr val="000066"/>
                </a:solidFill>
              </a:rPr>
              <a:t>&lt;a&gt;  </a:t>
            </a:r>
            <a:r>
              <a:rPr lang="cs-CZ" sz="2400" b="1" dirty="0" smtClean="0">
                <a:solidFill>
                  <a:srgbClr val="000066"/>
                </a:solidFill>
              </a:rPr>
              <a:t>obsah odkazu  </a:t>
            </a:r>
            <a:r>
              <a:rPr lang="cs-CZ" sz="2400" dirty="0" smtClean="0">
                <a:solidFill>
                  <a:srgbClr val="000066"/>
                </a:solidFill>
              </a:rPr>
              <a:t>&lt;/a&gt;</a:t>
            </a:r>
          </a:p>
          <a:p>
            <a:pPr algn="ctr"/>
            <a:r>
              <a:rPr lang="cs-CZ" dirty="0" smtClean="0"/>
              <a:t>Aby se něco stalo odkazem, musí být uzavřeno párovou značkou</a:t>
            </a:r>
          </a:p>
          <a:p>
            <a:r>
              <a:rPr lang="cs-CZ" dirty="0" smtClean="0"/>
              <a:t> 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6753200"/>
            <a:ext cx="685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Obsahem </a:t>
            </a:r>
            <a:r>
              <a:rPr lang="cs-CZ" b="1" dirty="0" smtClean="0"/>
              <a:t>nesmí být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457200" lvl="2">
              <a:buFont typeface="Wingdings" pitchFamily="2" charset="2"/>
              <a:buChar char="v"/>
              <a:tabLst>
                <a:tab pos="361950" algn="l"/>
              </a:tabLst>
            </a:pPr>
            <a:r>
              <a:rPr lang="cs-CZ" dirty="0" smtClean="0"/>
              <a:t>  další odkaz  &lt;a&gt;</a:t>
            </a:r>
          </a:p>
          <a:p>
            <a:pPr marL="457200" lvl="2">
              <a:buFont typeface="Wingdings" pitchFamily="2" charset="2"/>
              <a:buChar char="v"/>
              <a:tabLst>
                <a:tab pos="361950" algn="l"/>
              </a:tabLst>
            </a:pPr>
            <a:r>
              <a:rPr lang="cs-CZ" dirty="0" smtClean="0"/>
              <a:t>  formulář  &lt;</a:t>
            </a:r>
            <a:r>
              <a:rPr lang="cs-CZ" dirty="0" err="1" smtClean="0"/>
              <a:t>form</a:t>
            </a:r>
            <a:r>
              <a:rPr lang="cs-CZ" dirty="0" smtClean="0"/>
              <a:t>&gt;</a:t>
            </a:r>
          </a:p>
          <a:p>
            <a:pPr marL="457200" lvl="2">
              <a:buFont typeface="Wingdings" pitchFamily="2" charset="2"/>
              <a:buChar char="v"/>
              <a:tabLst>
                <a:tab pos="361950" algn="l"/>
              </a:tabLst>
            </a:pPr>
            <a:r>
              <a:rPr lang="cs-CZ" dirty="0" smtClean="0"/>
              <a:t>  tabulka &lt;table&gt;</a:t>
            </a:r>
          </a:p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0" y="862540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dirty="0" smtClean="0">
                <a:solidFill>
                  <a:srgbClr val="000066"/>
                </a:solidFill>
              </a:rPr>
              <a:t>&lt;a </a:t>
            </a:r>
            <a:r>
              <a:rPr lang="cs-CZ" dirty="0" err="1" smtClean="0">
                <a:solidFill>
                  <a:srgbClr val="000066"/>
                </a:solidFill>
              </a:rPr>
              <a:t>href</a:t>
            </a:r>
            <a:r>
              <a:rPr lang="cs-CZ" dirty="0" smtClean="0">
                <a:solidFill>
                  <a:srgbClr val="000066"/>
                </a:solidFill>
              </a:rPr>
              <a:t>=“</a:t>
            </a:r>
            <a:r>
              <a:rPr lang="cs-CZ" dirty="0" err="1" smtClean="0">
                <a:solidFill>
                  <a:srgbClr val="000066"/>
                </a:solidFill>
              </a:rPr>
              <a:t>Webstranka</a:t>
            </a:r>
            <a:r>
              <a:rPr lang="cs-CZ" dirty="0" smtClean="0">
                <a:solidFill>
                  <a:srgbClr val="000066"/>
                </a:solidFill>
              </a:rPr>
              <a:t>_menu.</a:t>
            </a:r>
            <a:r>
              <a:rPr lang="cs-CZ" dirty="0" err="1" smtClean="0">
                <a:solidFill>
                  <a:srgbClr val="000066"/>
                </a:solidFill>
              </a:rPr>
              <a:t>html</a:t>
            </a:r>
            <a:r>
              <a:rPr lang="cs-CZ" dirty="0" smtClean="0">
                <a:solidFill>
                  <a:srgbClr val="000066"/>
                </a:solidFill>
              </a:rPr>
              <a:t>“&gt; </a:t>
            </a:r>
            <a:r>
              <a:rPr lang="cs-CZ" b="1" dirty="0" smtClean="0">
                <a:solidFill>
                  <a:srgbClr val="000066"/>
                </a:solidFill>
              </a:rPr>
              <a:t>Menu</a:t>
            </a:r>
            <a:r>
              <a:rPr lang="cs-CZ" dirty="0" smtClean="0">
                <a:solidFill>
                  <a:srgbClr val="000066"/>
                </a:solidFill>
              </a:rPr>
              <a:t> &lt;/a&gt;</a:t>
            </a:r>
            <a:endParaRPr lang="cs-CZ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VY_32_INOVACE_4.3.IVT1.12/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O D K A Z Y</a:t>
            </a:r>
          </a:p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0" y="1288256"/>
            <a:ext cx="6858000" cy="8617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>
                <a:solidFill>
                  <a:srgbClr val="7030A0"/>
                </a:solidFill>
              </a:rPr>
              <a:t>Atributy </a:t>
            </a:r>
            <a:r>
              <a:rPr lang="cs-CZ" sz="2400" b="1" dirty="0" err="1" smtClean="0">
                <a:solidFill>
                  <a:srgbClr val="7030A0"/>
                </a:solidFill>
              </a:rPr>
              <a:t>tagu</a:t>
            </a:r>
            <a:r>
              <a:rPr lang="cs-CZ" sz="2400" b="1" dirty="0" smtClean="0">
                <a:solidFill>
                  <a:srgbClr val="7030A0"/>
                </a:solidFill>
              </a:rPr>
              <a:t>  </a:t>
            </a:r>
            <a:r>
              <a:rPr lang="cs-CZ" sz="2400" dirty="0" smtClean="0"/>
              <a:t>&lt;a&gt; :</a:t>
            </a:r>
          </a:p>
          <a:p>
            <a:pPr>
              <a:tabLst>
                <a:tab pos="361950" algn="l"/>
              </a:tabLst>
            </a:pPr>
            <a:endParaRPr lang="cs-CZ" sz="2400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err="1" smtClean="0"/>
              <a:t>href</a:t>
            </a:r>
            <a:r>
              <a:rPr lang="cs-CZ" b="1" dirty="0" smtClean="0"/>
              <a:t>  </a:t>
            </a:r>
            <a:r>
              <a:rPr lang="cs-CZ" sz="2000" dirty="0" smtClean="0"/>
              <a:t>(n</a:t>
            </a:r>
            <a:r>
              <a:rPr lang="cs-CZ" dirty="0" smtClean="0"/>
              <a:t>ejdůležitější)</a:t>
            </a:r>
            <a:r>
              <a:rPr lang="cs-CZ" b="1" dirty="0" smtClean="0"/>
              <a:t> - </a:t>
            </a:r>
            <a:r>
              <a:rPr lang="cs-CZ" dirty="0" smtClean="0"/>
              <a:t>určuje cíl odkazu (kam se chceme dostat),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		           tj. dokument, stránka, </a:t>
            </a:r>
            <a:r>
              <a:rPr lang="cs-CZ" b="1" dirty="0" smtClean="0"/>
              <a:t>soubor</a:t>
            </a: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hodnota atributu </a:t>
            </a:r>
            <a:r>
              <a:rPr lang="cs-CZ" dirty="0" err="1" smtClean="0"/>
              <a:t>href</a:t>
            </a:r>
            <a:r>
              <a:rPr lang="cs-CZ" dirty="0" smtClean="0"/>
              <a:t> = cesta (URL) k požadovanému cíli (souboru)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b="1" dirty="0" smtClean="0">
                <a:solidFill>
                  <a:srgbClr val="000066"/>
                </a:solidFill>
              </a:rPr>
              <a:t>&lt;a </a:t>
            </a:r>
            <a:r>
              <a:rPr lang="cs-CZ" b="1" dirty="0" err="1" smtClean="0">
                <a:solidFill>
                  <a:srgbClr val="000066"/>
                </a:solidFill>
              </a:rPr>
              <a:t>href</a:t>
            </a:r>
            <a:r>
              <a:rPr lang="cs-CZ" b="1" dirty="0" smtClean="0">
                <a:solidFill>
                  <a:srgbClr val="000066"/>
                </a:solidFill>
              </a:rPr>
              <a:t>=“http:// www.</a:t>
            </a:r>
            <a:r>
              <a:rPr lang="cs-CZ" b="1" dirty="0" err="1" smtClean="0">
                <a:solidFill>
                  <a:srgbClr val="000066"/>
                </a:solidFill>
              </a:rPr>
              <a:t>gmct.cz</a:t>
            </a:r>
            <a:r>
              <a:rPr lang="cs-CZ" b="1" dirty="0" smtClean="0">
                <a:solidFill>
                  <a:srgbClr val="000066"/>
                </a:solidFill>
              </a:rPr>
              <a:t>“&gt;web </a:t>
            </a:r>
            <a:r>
              <a:rPr lang="cs-CZ" b="1" dirty="0" err="1" smtClean="0">
                <a:solidFill>
                  <a:srgbClr val="000066"/>
                </a:solidFill>
              </a:rPr>
              <a:t>GmCT</a:t>
            </a:r>
            <a:r>
              <a:rPr lang="cs-CZ" b="1" dirty="0" smtClean="0">
                <a:solidFill>
                  <a:srgbClr val="000066"/>
                </a:solidFill>
              </a:rPr>
              <a:t>&lt;/a&gt;</a:t>
            </a:r>
            <a:endParaRPr lang="cs-CZ" dirty="0" smtClean="0">
              <a:solidFill>
                <a:srgbClr val="000066"/>
              </a:solidFill>
            </a:endParaRP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text </a:t>
            </a:r>
            <a:r>
              <a:rPr lang="cs-CZ" dirty="0" smtClean="0">
                <a:solidFill>
                  <a:srgbClr val="000066"/>
                </a:solidFill>
              </a:rPr>
              <a:t>web </a:t>
            </a:r>
            <a:r>
              <a:rPr lang="cs-CZ" dirty="0" err="1" smtClean="0">
                <a:solidFill>
                  <a:srgbClr val="000066"/>
                </a:solidFill>
              </a:rPr>
              <a:t>GmCT</a:t>
            </a:r>
            <a:r>
              <a:rPr lang="cs-CZ" dirty="0" smtClean="0">
                <a:solidFill>
                  <a:srgbClr val="000066"/>
                </a:solidFill>
              </a:rPr>
              <a:t> </a:t>
            </a:r>
            <a:r>
              <a:rPr lang="cs-CZ" dirty="0" smtClean="0"/>
              <a:t>se stane linkem, po kliknutí se načte v odkazu 	požadovaná stránka </a:t>
            </a:r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gmct.cz</a:t>
            </a: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Zdrojový kód: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Výsledek: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sz="1400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1950" algn="l"/>
              </a:tabLst>
            </a:pPr>
            <a:endParaRPr lang="cs-CZ" dirty="0"/>
          </a:p>
        </p:txBody>
      </p:sp>
      <p:pic>
        <p:nvPicPr>
          <p:cNvPr id="1026" name="Picture 2" descr="C:\Users\Rodinka\Desktop\WEB_priklady\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321" y="6249144"/>
            <a:ext cx="3638550" cy="504825"/>
          </a:xfrm>
          <a:prstGeom prst="rect">
            <a:avLst/>
          </a:prstGeom>
          <a:noFill/>
        </p:spPr>
      </p:pic>
      <p:pic>
        <p:nvPicPr>
          <p:cNvPr id="1027" name="Picture 3" descr="C:\Users\Rodinka\Desktop\WEB_priklady\0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3376" y="7689304"/>
            <a:ext cx="1152128" cy="504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VY_32_INOVACE_4.3.IVT1.12/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24936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O D K A Z Y</a:t>
            </a:r>
          </a:p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1568624"/>
            <a:ext cx="6858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sz="2400" b="1" dirty="0" err="1" smtClean="0"/>
              <a:t>title</a:t>
            </a:r>
            <a:r>
              <a:rPr lang="cs-CZ" b="1" dirty="0" smtClean="0"/>
              <a:t>  </a:t>
            </a:r>
            <a:r>
              <a:rPr lang="cs-CZ" dirty="0" smtClean="0"/>
              <a:t>(bublinová nápověda – informace o odkazu)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</a:t>
            </a:r>
            <a:r>
              <a:rPr lang="cs-CZ" b="1" dirty="0" smtClean="0">
                <a:solidFill>
                  <a:srgbClr val="000066"/>
                </a:solidFill>
              </a:rPr>
              <a:t>&lt;a </a:t>
            </a:r>
            <a:r>
              <a:rPr lang="cs-CZ" b="1" dirty="0" err="1" smtClean="0">
                <a:solidFill>
                  <a:srgbClr val="000066"/>
                </a:solidFill>
              </a:rPr>
              <a:t>href</a:t>
            </a:r>
            <a:r>
              <a:rPr lang="cs-CZ" b="1" dirty="0" smtClean="0">
                <a:solidFill>
                  <a:srgbClr val="000066"/>
                </a:solidFill>
              </a:rPr>
              <a:t>=“Stránka.</a:t>
            </a:r>
            <a:r>
              <a:rPr lang="cs-CZ" b="1" dirty="0" err="1" smtClean="0">
                <a:solidFill>
                  <a:srgbClr val="000066"/>
                </a:solidFill>
              </a:rPr>
              <a:t>html</a:t>
            </a:r>
            <a:r>
              <a:rPr lang="cs-CZ" b="1" dirty="0" smtClean="0">
                <a:solidFill>
                  <a:srgbClr val="000066"/>
                </a:solidFill>
              </a:rPr>
              <a:t>“  </a:t>
            </a:r>
            <a:r>
              <a:rPr lang="cs-CZ" b="1" dirty="0" err="1" smtClean="0">
                <a:solidFill>
                  <a:srgbClr val="000066"/>
                </a:solidFill>
              </a:rPr>
              <a:t>title</a:t>
            </a:r>
            <a:r>
              <a:rPr lang="cs-CZ" b="1" dirty="0" smtClean="0">
                <a:solidFill>
                  <a:srgbClr val="000066"/>
                </a:solidFill>
              </a:rPr>
              <a:t>=“text nápovědy“&gt;odkaz&lt;/a&gt;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Po nastavení kurzoru myši nad odkaz, se objeví její hodnota jako 	„</a:t>
            </a:r>
            <a:r>
              <a:rPr lang="cs-CZ" dirty="0" err="1" smtClean="0"/>
              <a:t>hint</a:t>
            </a:r>
            <a:r>
              <a:rPr lang="cs-CZ" dirty="0" smtClean="0"/>
              <a:t>“ (bublinová nápověda). Tím lze o odkazu poskytnout 	dodatečné informace.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Zdrojový kód: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Výsledek: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/>
          </a:p>
        </p:txBody>
      </p:sp>
      <p:pic>
        <p:nvPicPr>
          <p:cNvPr id="11" name="Picture 2" descr="C:\Users\Rodinka\Desktop\WEB_priklady\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5169024"/>
            <a:ext cx="6192688" cy="571500"/>
          </a:xfrm>
          <a:prstGeom prst="rect">
            <a:avLst/>
          </a:prstGeom>
          <a:noFill/>
        </p:spPr>
      </p:pic>
      <p:pic>
        <p:nvPicPr>
          <p:cNvPr id="12" name="Picture 3" descr="C:\Users\Rodinka\Desktop\WEB_priklady\0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4664" y="6537176"/>
            <a:ext cx="1872208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VY_32_INOVACE_4.3.IVT1.12/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O D K A Z Y</a:t>
            </a:r>
          </a:p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0" y="2720752"/>
            <a:ext cx="6858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/>
              <a:t>1)</a:t>
            </a:r>
            <a:r>
              <a:rPr lang="cs-CZ" sz="2400" dirty="0" smtClean="0"/>
              <a:t> </a:t>
            </a:r>
            <a:r>
              <a:rPr lang="cs-CZ" sz="2400" b="1" dirty="0" smtClean="0"/>
              <a:t>Text</a:t>
            </a:r>
            <a:r>
              <a:rPr lang="cs-CZ" sz="2400" dirty="0" smtClean="0"/>
              <a:t> jako odkaz</a:t>
            </a:r>
          </a:p>
          <a:p>
            <a:pPr>
              <a:tabLst>
                <a:tab pos="361950" algn="l"/>
              </a:tabLst>
            </a:pPr>
            <a:r>
              <a:rPr lang="cs-CZ" sz="2400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C00000"/>
                </a:solidFill>
              </a:rPr>
              <a:t>	</a:t>
            </a:r>
            <a:r>
              <a:rPr lang="cs-CZ" b="1" dirty="0" smtClean="0">
                <a:solidFill>
                  <a:srgbClr val="C00000"/>
                </a:solidFill>
              </a:rPr>
              <a:t>Př.:  </a:t>
            </a:r>
            <a:r>
              <a:rPr lang="cs-CZ" dirty="0" smtClean="0">
                <a:solidFill>
                  <a:srgbClr val="000066"/>
                </a:solidFill>
              </a:rPr>
              <a:t>&lt;a </a:t>
            </a:r>
            <a:r>
              <a:rPr lang="cs-CZ" dirty="0" err="1" smtClean="0">
                <a:solidFill>
                  <a:srgbClr val="000066"/>
                </a:solidFill>
              </a:rPr>
              <a:t>href</a:t>
            </a:r>
            <a:r>
              <a:rPr lang="cs-CZ" dirty="0" smtClean="0">
                <a:solidFill>
                  <a:srgbClr val="000066"/>
                </a:solidFill>
              </a:rPr>
              <a:t>=“stránka.</a:t>
            </a:r>
            <a:r>
              <a:rPr lang="cs-CZ" dirty="0" err="1" smtClean="0">
                <a:solidFill>
                  <a:srgbClr val="000066"/>
                </a:solidFill>
              </a:rPr>
              <a:t>html</a:t>
            </a:r>
            <a:r>
              <a:rPr lang="cs-CZ" dirty="0" smtClean="0">
                <a:solidFill>
                  <a:srgbClr val="000066"/>
                </a:solidFill>
              </a:rPr>
              <a:t>“&gt;</a:t>
            </a:r>
            <a:r>
              <a:rPr lang="cs-CZ" b="1" dirty="0" smtClean="0">
                <a:solidFill>
                  <a:srgbClr val="000066"/>
                </a:solidFill>
              </a:rPr>
              <a:t>text odkazu zde na stránku</a:t>
            </a:r>
            <a:r>
              <a:rPr lang="cs-CZ" dirty="0" smtClean="0">
                <a:solidFill>
                  <a:srgbClr val="000066"/>
                </a:solidFill>
              </a:rPr>
              <a:t>&lt;/a&gt;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Text může být samostatná věta nebo i celý odstavec. Tento text jako 	odkaz může být libovolně formátován.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Zdrojový kód:</a:t>
            </a:r>
          </a:p>
          <a:p>
            <a:pPr>
              <a:tabLst>
                <a:tab pos="361950" algn="l"/>
              </a:tabLst>
            </a:pPr>
            <a:r>
              <a:rPr lang="cs-CZ" sz="2400" dirty="0" smtClean="0"/>
              <a:t>	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Výsledek: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	</a:t>
            </a:r>
          </a:p>
          <a:p>
            <a:pPr>
              <a:tabLst>
                <a:tab pos="361950" algn="l"/>
              </a:tabLst>
            </a:pPr>
            <a:endParaRPr lang="cs-CZ" sz="2400" dirty="0" smtClean="0"/>
          </a:p>
          <a:p>
            <a:pPr>
              <a:tabLst>
                <a:tab pos="361950" algn="l"/>
              </a:tabLst>
            </a:pPr>
            <a:endParaRPr lang="cs-CZ" sz="2400" dirty="0" smtClean="0"/>
          </a:p>
          <a:p>
            <a:pPr>
              <a:tabLst>
                <a:tab pos="361950" algn="l"/>
              </a:tabLst>
            </a:pPr>
            <a:endParaRPr lang="cs-CZ" sz="2400" dirty="0" smtClean="0"/>
          </a:p>
          <a:p>
            <a:pPr>
              <a:tabLst>
                <a:tab pos="361950" algn="l"/>
              </a:tabLst>
            </a:pPr>
            <a:endParaRPr lang="cs-CZ" sz="2400" dirty="0" smtClean="0"/>
          </a:p>
          <a:p>
            <a:pPr>
              <a:tabLst>
                <a:tab pos="361950" algn="l"/>
              </a:tabLst>
            </a:pPr>
            <a:endParaRPr lang="cs-CZ" sz="2400" dirty="0" smtClean="0"/>
          </a:p>
          <a:p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171264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sz="2400" b="1" dirty="0" smtClean="0">
                <a:solidFill>
                  <a:srgbClr val="7030A0"/>
                </a:solidFill>
              </a:rPr>
              <a:t>	Použití odkazů:</a:t>
            </a:r>
            <a:endParaRPr lang="cs-CZ" sz="2400" b="1" dirty="0">
              <a:solidFill>
                <a:srgbClr val="7030A0"/>
              </a:solidFill>
            </a:endParaRPr>
          </a:p>
        </p:txBody>
      </p:sp>
      <p:pic>
        <p:nvPicPr>
          <p:cNvPr id="3074" name="Picture 2" descr="C:\Users\Rodinka\Desktop\WEB_priklady\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672" y="7185248"/>
            <a:ext cx="2247900" cy="685800"/>
          </a:xfrm>
          <a:prstGeom prst="rect">
            <a:avLst/>
          </a:prstGeom>
          <a:noFill/>
        </p:spPr>
      </p:pic>
      <p:pic>
        <p:nvPicPr>
          <p:cNvPr id="3075" name="Picture 3" descr="C:\Users\Rodinka\Desktop\WEB_priklady\0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385048"/>
            <a:ext cx="6858000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VY_32_INOVACE_4.3.IVT1.12/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O D K A Z Y</a:t>
            </a:r>
          </a:p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1784648"/>
            <a:ext cx="6858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/>
              <a:t>2)</a:t>
            </a:r>
            <a:r>
              <a:rPr lang="cs-CZ" dirty="0" smtClean="0"/>
              <a:t>  </a:t>
            </a:r>
            <a:r>
              <a:rPr lang="cs-CZ" sz="2400" b="1" dirty="0" smtClean="0"/>
              <a:t>Více odkazů v textu</a:t>
            </a:r>
          </a:p>
          <a:p>
            <a:pPr>
              <a:tabLst>
                <a:tab pos="361950" algn="l"/>
              </a:tabLst>
            </a:pPr>
            <a:endParaRPr lang="cs-CZ" b="1" dirty="0" smtClean="0"/>
          </a:p>
          <a:p>
            <a:pPr>
              <a:tabLst>
                <a:tab pos="361950" algn="l"/>
              </a:tabLst>
            </a:pPr>
            <a:r>
              <a:rPr lang="cs-CZ" b="1" dirty="0" smtClean="0"/>
              <a:t>	</a:t>
            </a:r>
            <a:r>
              <a:rPr lang="cs-CZ" dirty="0" smtClean="0"/>
              <a:t>Několik odkazů v jedné větě nebo v celém odstavci.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C00000"/>
                </a:solidFill>
              </a:rPr>
              <a:t> Př.:  </a:t>
            </a:r>
            <a:r>
              <a:rPr lang="cs-CZ" b="1" dirty="0" smtClean="0">
                <a:solidFill>
                  <a:srgbClr val="FF0000"/>
                </a:solidFill>
              </a:rPr>
              <a:t>V textu je odkaz na </a:t>
            </a:r>
            <a:r>
              <a:rPr lang="cs-CZ" dirty="0" smtClean="0">
                <a:solidFill>
                  <a:srgbClr val="000066"/>
                </a:solidFill>
              </a:rPr>
              <a:t>&lt;a </a:t>
            </a:r>
            <a:r>
              <a:rPr lang="cs-CZ" dirty="0" err="1" smtClean="0">
                <a:solidFill>
                  <a:srgbClr val="000066"/>
                </a:solidFill>
              </a:rPr>
              <a:t>href</a:t>
            </a:r>
            <a:r>
              <a:rPr lang="cs-CZ" dirty="0" smtClean="0">
                <a:solidFill>
                  <a:srgbClr val="000066"/>
                </a:solidFill>
              </a:rPr>
              <a:t>=“1_stránka.</a:t>
            </a:r>
            <a:r>
              <a:rPr lang="cs-CZ" dirty="0" err="1" smtClean="0">
                <a:solidFill>
                  <a:srgbClr val="000066"/>
                </a:solidFill>
              </a:rPr>
              <a:t>html</a:t>
            </a:r>
            <a:r>
              <a:rPr lang="cs-CZ" dirty="0" smtClean="0">
                <a:solidFill>
                  <a:srgbClr val="000066"/>
                </a:solidFill>
              </a:rPr>
              <a:t>“&gt;</a:t>
            </a:r>
            <a:r>
              <a:rPr lang="cs-CZ" dirty="0" smtClean="0">
                <a:solidFill>
                  <a:srgbClr val="C00000"/>
                </a:solidFill>
              </a:rPr>
              <a:t>první 	stránku</a:t>
            </a:r>
            <a:r>
              <a:rPr lang="cs-CZ" dirty="0" smtClean="0">
                <a:solidFill>
                  <a:srgbClr val="000066"/>
                </a:solidFill>
              </a:rPr>
              <a:t>&lt;/a&gt;</a:t>
            </a:r>
            <a:r>
              <a:rPr lang="cs-CZ" dirty="0" smtClean="0">
                <a:solidFill>
                  <a:srgbClr val="FF0000"/>
                </a:solidFill>
              </a:rPr>
              <a:t>nebo na</a:t>
            </a:r>
            <a:r>
              <a:rPr lang="cs-CZ" dirty="0" smtClean="0">
                <a:solidFill>
                  <a:srgbClr val="000066"/>
                </a:solidFill>
              </a:rPr>
              <a:t>&lt;a </a:t>
            </a:r>
            <a:r>
              <a:rPr lang="cs-CZ" dirty="0" err="1" smtClean="0">
                <a:solidFill>
                  <a:srgbClr val="000066"/>
                </a:solidFill>
              </a:rPr>
              <a:t>href</a:t>
            </a:r>
            <a:r>
              <a:rPr lang="cs-CZ" dirty="0" smtClean="0">
                <a:solidFill>
                  <a:srgbClr val="000066"/>
                </a:solidFill>
              </a:rPr>
              <a:t>=“2_stránka.</a:t>
            </a:r>
            <a:r>
              <a:rPr lang="cs-CZ" dirty="0" err="1" smtClean="0">
                <a:solidFill>
                  <a:srgbClr val="000066"/>
                </a:solidFill>
              </a:rPr>
              <a:t>html</a:t>
            </a:r>
            <a:r>
              <a:rPr lang="cs-CZ" dirty="0" smtClean="0">
                <a:solidFill>
                  <a:srgbClr val="000066"/>
                </a:solidFill>
              </a:rPr>
              <a:t>“&gt;</a:t>
            </a:r>
            <a:r>
              <a:rPr lang="cs-CZ" dirty="0" smtClean="0">
                <a:solidFill>
                  <a:srgbClr val="C00000"/>
                </a:solidFill>
              </a:rPr>
              <a:t>druhou stránku</a:t>
            </a:r>
            <a:r>
              <a:rPr lang="cs-CZ" dirty="0" smtClean="0">
                <a:solidFill>
                  <a:srgbClr val="000066"/>
                </a:solidFill>
              </a:rPr>
              <a:t>&lt;/a&gt;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	</a:t>
            </a:r>
            <a:r>
              <a:rPr lang="cs-CZ" dirty="0" smtClean="0">
                <a:solidFill>
                  <a:srgbClr val="FF0000"/>
                </a:solidFill>
              </a:rPr>
              <a:t>případně až na </a:t>
            </a:r>
            <a:r>
              <a:rPr lang="cs-CZ" dirty="0" smtClean="0">
                <a:solidFill>
                  <a:srgbClr val="000066"/>
                </a:solidFill>
              </a:rPr>
              <a:t>&lt;a </a:t>
            </a:r>
            <a:r>
              <a:rPr lang="cs-CZ" dirty="0" err="1" smtClean="0">
                <a:solidFill>
                  <a:srgbClr val="000066"/>
                </a:solidFill>
              </a:rPr>
              <a:t>href</a:t>
            </a:r>
            <a:r>
              <a:rPr lang="cs-CZ" dirty="0" smtClean="0">
                <a:solidFill>
                  <a:srgbClr val="000066"/>
                </a:solidFill>
              </a:rPr>
              <a:t>=“x_stránka.</a:t>
            </a:r>
            <a:r>
              <a:rPr lang="cs-CZ" dirty="0" err="1" smtClean="0">
                <a:solidFill>
                  <a:srgbClr val="000066"/>
                </a:solidFill>
              </a:rPr>
              <a:t>html</a:t>
            </a:r>
            <a:r>
              <a:rPr lang="cs-CZ" dirty="0" smtClean="0">
                <a:solidFill>
                  <a:srgbClr val="000066"/>
                </a:solidFill>
              </a:rPr>
              <a:t>“&gt;</a:t>
            </a:r>
            <a:r>
              <a:rPr lang="cs-CZ" dirty="0" smtClean="0">
                <a:solidFill>
                  <a:srgbClr val="FF0000"/>
                </a:solidFill>
              </a:rPr>
              <a:t>poslední</a:t>
            </a:r>
            <a:r>
              <a:rPr lang="cs-CZ" dirty="0" smtClean="0">
                <a:solidFill>
                  <a:srgbClr val="000066"/>
                </a:solidFill>
              </a:rPr>
              <a:t>&lt;/a&gt;</a:t>
            </a:r>
            <a:r>
              <a:rPr lang="cs-CZ" dirty="0" smtClean="0">
                <a:solidFill>
                  <a:srgbClr val="FF0000"/>
                </a:solidFill>
              </a:rPr>
              <a:t>stránku.</a:t>
            </a: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r>
              <a:rPr lang="cs-CZ" dirty="0" smtClean="0"/>
              <a:t>       </a:t>
            </a:r>
          </a:p>
          <a:p>
            <a:r>
              <a:rPr lang="cs-CZ" dirty="0" smtClean="0"/>
              <a:t>        Zdrojový kód:</a:t>
            </a:r>
          </a:p>
          <a:p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Výsledek: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 descr="C:\Users\Rodinka\Desktop\WEB_priklady\1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81192"/>
            <a:ext cx="6858000" cy="552450"/>
          </a:xfrm>
          <a:prstGeom prst="rect">
            <a:avLst/>
          </a:prstGeom>
          <a:noFill/>
        </p:spPr>
      </p:pic>
      <p:pic>
        <p:nvPicPr>
          <p:cNvPr id="4099" name="Picture 3" descr="C:\Users\Rodinka\Desktop\WEB_priklady\1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808984"/>
            <a:ext cx="6858000" cy="923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VY_32_INOVACE_4.3.IVT1.12/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O D K A Z Y</a:t>
            </a:r>
          </a:p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-8488" y="1145868"/>
            <a:ext cx="6866488" cy="1024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/>
              <a:t>3)</a:t>
            </a:r>
            <a:r>
              <a:rPr lang="cs-CZ" sz="2400" dirty="0" smtClean="0"/>
              <a:t>  </a:t>
            </a:r>
            <a:r>
              <a:rPr lang="cs-CZ" sz="2400" b="1" dirty="0" smtClean="0"/>
              <a:t>E-mail</a:t>
            </a:r>
            <a:r>
              <a:rPr lang="cs-CZ" sz="2400" dirty="0" smtClean="0"/>
              <a:t> jako odkaz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dirty="0" smtClean="0">
                <a:solidFill>
                  <a:srgbClr val="000066"/>
                </a:solidFill>
              </a:rPr>
              <a:t>&lt;a </a:t>
            </a:r>
            <a:r>
              <a:rPr lang="cs-CZ" dirty="0" err="1" smtClean="0">
                <a:solidFill>
                  <a:srgbClr val="000066"/>
                </a:solidFill>
              </a:rPr>
              <a:t>href</a:t>
            </a:r>
            <a:r>
              <a:rPr lang="cs-CZ" dirty="0" smtClean="0">
                <a:solidFill>
                  <a:srgbClr val="000066"/>
                </a:solidFill>
              </a:rPr>
              <a:t>=“mailto:alfa@spol.cz“&gt;text-napište … &lt;/a&gt;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r>
              <a:rPr lang="cs-CZ" dirty="0" smtClean="0"/>
              <a:t>       Odkazem může být adresa elektronické pošty. Kliknutím na tento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odkaz se spustí klient elektronické pošty (nastaven jako výchozí,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dirty="0" err="1" smtClean="0"/>
              <a:t>např</a:t>
            </a:r>
            <a:r>
              <a:rPr lang="cs-CZ" dirty="0" smtClean="0"/>
              <a:t> Outlook Expres) a umožní poslat e-mail na zadanou adresu.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Zdrojový kód: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Výsledek: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/>
              <a:t>4)</a:t>
            </a:r>
            <a:r>
              <a:rPr lang="cs-CZ" sz="2400" dirty="0" smtClean="0"/>
              <a:t>  </a:t>
            </a:r>
            <a:r>
              <a:rPr lang="cs-CZ" sz="2400" b="1" dirty="0" smtClean="0"/>
              <a:t>Obrázek</a:t>
            </a:r>
            <a:r>
              <a:rPr lang="cs-CZ" sz="2400" dirty="0" smtClean="0"/>
              <a:t> jako odkaz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Odkazem může být i obrázek nebo kombinace textu a obrázku.</a:t>
            </a: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</a:t>
            </a:r>
          </a:p>
          <a:p>
            <a:pPr>
              <a:tabLst>
                <a:tab pos="361950" algn="l"/>
              </a:tabLst>
            </a:pPr>
            <a:endParaRPr lang="cs-CZ" b="1" dirty="0" smtClean="0">
              <a:solidFill>
                <a:srgbClr val="C00000"/>
              </a:solidFill>
            </a:endParaRPr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dirty="0" smtClean="0">
                <a:solidFill>
                  <a:srgbClr val="000066"/>
                </a:solidFill>
              </a:rPr>
              <a:t>&lt;a </a:t>
            </a:r>
            <a:r>
              <a:rPr lang="cs-CZ" dirty="0" err="1" smtClean="0">
                <a:solidFill>
                  <a:srgbClr val="000066"/>
                </a:solidFill>
              </a:rPr>
              <a:t>href</a:t>
            </a:r>
            <a:r>
              <a:rPr lang="cs-CZ" dirty="0" smtClean="0">
                <a:solidFill>
                  <a:srgbClr val="000066"/>
                </a:solidFill>
              </a:rPr>
              <a:t>=“stránka.</a:t>
            </a:r>
            <a:r>
              <a:rPr lang="cs-CZ" dirty="0" err="1" smtClean="0">
                <a:solidFill>
                  <a:srgbClr val="000066"/>
                </a:solidFill>
              </a:rPr>
              <a:t>html</a:t>
            </a:r>
            <a:r>
              <a:rPr lang="cs-CZ" dirty="0" smtClean="0">
                <a:solidFill>
                  <a:srgbClr val="000066"/>
                </a:solidFill>
              </a:rPr>
              <a:t>“&gt;&lt;</a:t>
            </a:r>
            <a:r>
              <a:rPr lang="cs-CZ" dirty="0" err="1" smtClean="0">
                <a:solidFill>
                  <a:srgbClr val="000066"/>
                </a:solidFill>
              </a:rPr>
              <a:t>img</a:t>
            </a:r>
            <a:r>
              <a:rPr lang="cs-CZ" dirty="0" smtClean="0">
                <a:solidFill>
                  <a:srgbClr val="000066"/>
                </a:solidFill>
              </a:rPr>
              <a:t> </a:t>
            </a:r>
            <a:r>
              <a:rPr lang="cs-CZ" dirty="0" err="1" smtClean="0">
                <a:solidFill>
                  <a:srgbClr val="000066"/>
                </a:solidFill>
              </a:rPr>
              <a:t>src</a:t>
            </a:r>
            <a:r>
              <a:rPr lang="cs-CZ" dirty="0" smtClean="0">
                <a:solidFill>
                  <a:srgbClr val="000066"/>
                </a:solidFill>
              </a:rPr>
              <a:t>=“</a:t>
            </a:r>
            <a:r>
              <a:rPr lang="cs-CZ" dirty="0" err="1" smtClean="0">
                <a:solidFill>
                  <a:srgbClr val="000066"/>
                </a:solidFill>
              </a:rPr>
              <a:t>obrazek.jpg</a:t>
            </a:r>
            <a:r>
              <a:rPr lang="cs-CZ" dirty="0" smtClean="0">
                <a:solidFill>
                  <a:srgbClr val="000066"/>
                </a:solidFill>
              </a:rPr>
              <a:t>“&gt;&lt;/a&gt;</a:t>
            </a:r>
          </a:p>
          <a:p>
            <a:pPr>
              <a:tabLst>
                <a:tab pos="361950" algn="l"/>
              </a:tabLst>
            </a:pPr>
            <a:r>
              <a:rPr lang="cs-CZ" dirty="0" smtClean="0">
                <a:solidFill>
                  <a:srgbClr val="000066"/>
                </a:solidFill>
              </a:rPr>
              <a:t>	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 algn="ctr">
              <a:tabLst>
                <a:tab pos="361950" algn="l"/>
              </a:tabLst>
            </a:pPr>
            <a:r>
              <a:rPr lang="cs-CZ" dirty="0" smtClean="0"/>
              <a:t>	</a:t>
            </a:r>
            <a:endParaRPr lang="cs-CZ" sz="1400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361950" algn="l"/>
              </a:tabLst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C00000"/>
                </a:solidFill>
              </a:rPr>
              <a:t> 	</a:t>
            </a:r>
            <a:endParaRPr lang="cs-CZ" dirty="0" smtClean="0">
              <a:solidFill>
                <a:srgbClr val="000066"/>
              </a:solidFill>
            </a:endParaRP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endParaRPr lang="cs-CZ" dirty="0"/>
          </a:p>
        </p:txBody>
      </p:sp>
      <p:pic>
        <p:nvPicPr>
          <p:cNvPr id="1026" name="Picture 2" descr="C:\Users\Rodinka\Desktop\WEB_priklady\emai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11" y="4297883"/>
            <a:ext cx="6858000" cy="561975"/>
          </a:xfrm>
          <a:prstGeom prst="rect">
            <a:avLst/>
          </a:prstGeom>
          <a:noFill/>
        </p:spPr>
      </p:pic>
      <p:pic>
        <p:nvPicPr>
          <p:cNvPr id="1027" name="Picture 3" descr="C:\Users\Rodinka\Desktop\WEB_priklady\email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672" y="5398085"/>
            <a:ext cx="2232249" cy="504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VY_32_INOVACE_4.3.IVT1.12/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04528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O D K A Z Y</a:t>
            </a:r>
          </a:p>
          <a:p>
            <a:pPr algn="ctr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0" y="6105128"/>
            <a:ext cx="6858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r>
              <a:rPr lang="cs-CZ" sz="2400" b="1" dirty="0" smtClean="0"/>
              <a:t>5)</a:t>
            </a:r>
            <a:r>
              <a:rPr lang="cs-CZ" sz="2400" dirty="0" smtClean="0"/>
              <a:t>  Odkaz na </a:t>
            </a:r>
            <a:r>
              <a:rPr lang="cs-CZ" sz="2400" b="1" dirty="0" smtClean="0"/>
              <a:t>části jednoho dokumentu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b="1" dirty="0" smtClean="0">
                <a:solidFill>
                  <a:srgbClr val="C00000"/>
                </a:solidFill>
              </a:rPr>
              <a:t>	Př.:  </a:t>
            </a:r>
            <a:r>
              <a:rPr lang="cs-CZ" dirty="0" smtClean="0">
                <a:solidFill>
                  <a:srgbClr val="000066"/>
                </a:solidFill>
              </a:rPr>
              <a:t>&lt;a </a:t>
            </a:r>
            <a:r>
              <a:rPr lang="cs-CZ" dirty="0" err="1" smtClean="0">
                <a:solidFill>
                  <a:srgbClr val="000066"/>
                </a:solidFill>
              </a:rPr>
              <a:t>href</a:t>
            </a:r>
            <a:r>
              <a:rPr lang="cs-CZ" dirty="0" smtClean="0">
                <a:solidFill>
                  <a:srgbClr val="000066"/>
                </a:solidFill>
              </a:rPr>
              <a:t>=“#zalozka1“&gt;První část dokumentu&lt;/a&gt;</a:t>
            </a:r>
          </a:p>
          <a:p>
            <a:pPr>
              <a:tabLst>
                <a:tab pos="361950" algn="l"/>
              </a:tabLst>
            </a:pPr>
            <a:endParaRPr lang="cs-CZ" dirty="0" smtClean="0"/>
          </a:p>
          <a:p>
            <a:pPr>
              <a:tabLst>
                <a:tab pos="361950" algn="l"/>
              </a:tabLst>
            </a:pPr>
            <a:r>
              <a:rPr lang="cs-CZ" dirty="0" smtClean="0"/>
              <a:t>	V dokumentu musí být záložky definovány, aby se mohl provést    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odkaz na  určité místo v textu.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       Vkládají se značkou &lt;a&gt; s vlastností NAME.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C00000"/>
                </a:solidFill>
              </a:rPr>
              <a:t> 	Př.:  </a:t>
            </a:r>
            <a:r>
              <a:rPr lang="cs-CZ" dirty="0" smtClean="0">
                <a:solidFill>
                  <a:srgbClr val="000066"/>
                </a:solidFill>
              </a:rPr>
              <a:t>&lt;a </a:t>
            </a:r>
            <a:r>
              <a:rPr lang="cs-CZ" dirty="0" err="1" smtClean="0">
                <a:solidFill>
                  <a:srgbClr val="000066"/>
                </a:solidFill>
              </a:rPr>
              <a:t>name</a:t>
            </a:r>
            <a:r>
              <a:rPr lang="cs-CZ" dirty="0" smtClean="0">
                <a:solidFill>
                  <a:srgbClr val="000066"/>
                </a:solidFill>
              </a:rPr>
              <a:t>=“zalozka1“&gt;Úvod&lt;/a&gt;</a:t>
            </a:r>
          </a:p>
          <a:p>
            <a:pPr>
              <a:tabLst>
                <a:tab pos="361950" algn="l"/>
              </a:tabLst>
            </a:pPr>
            <a:r>
              <a:rPr lang="cs-CZ" dirty="0" smtClean="0"/>
              <a:t>	</a:t>
            </a:r>
            <a:endParaRPr lang="cs-CZ" dirty="0" smtClean="0">
              <a:solidFill>
                <a:srgbClr val="000066"/>
              </a:solidFill>
            </a:endParaRPr>
          </a:p>
        </p:txBody>
      </p:sp>
      <p:pic>
        <p:nvPicPr>
          <p:cNvPr id="2052" name="Picture 4" descr="C:\Users\Rodinka\Desktop\WEB_priklady\obryy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4688"/>
            <a:ext cx="6858000" cy="742950"/>
          </a:xfrm>
          <a:prstGeom prst="rect">
            <a:avLst/>
          </a:prstGeom>
          <a:noFill/>
        </p:spPr>
      </p:pic>
      <p:pic>
        <p:nvPicPr>
          <p:cNvPr id="2053" name="Picture 5" descr="C:\Users\Rodinka\Desktop\WEB_priklady\obrxx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672" y="4088904"/>
            <a:ext cx="4457700" cy="1085850"/>
          </a:xfrm>
          <a:prstGeom prst="rect">
            <a:avLst/>
          </a:prstGeom>
          <a:noFill/>
        </p:spPr>
      </p:pic>
      <p:sp>
        <p:nvSpPr>
          <p:cNvPr id="13" name="TextovéPole 12"/>
          <p:cNvSpPr txBox="1"/>
          <p:nvPr/>
        </p:nvSpPr>
        <p:spPr>
          <a:xfrm>
            <a:off x="0" y="1496616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Zdrojový kód: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0" y="344083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Výsledek: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VY_32_INOVACE_4.3.IVT1.12/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9259669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Autorem materiálu a všech jeho částí, není-li uvedeno jinak, je Ing. Jaroslav </a:t>
            </a:r>
            <a:r>
              <a:rPr lang="cs-CZ" sz="1200" i="1" dirty="0" err="1" smtClean="0">
                <a:latin typeface="Arial" pitchFamily="34" charset="0"/>
                <a:cs typeface="Arial" pitchFamily="34" charset="0"/>
              </a:rPr>
              <a:t>Ochodek</a:t>
            </a:r>
            <a:r>
              <a:rPr lang="cs-CZ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CZ.1.07/1.5.00/34.0501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776536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O D K A Z Y</a:t>
            </a:r>
          </a:p>
          <a:p>
            <a:pPr algn="ctr"/>
            <a:endParaRPr lang="cs-CZ" dirty="0"/>
          </a:p>
        </p:txBody>
      </p:sp>
      <p:pic>
        <p:nvPicPr>
          <p:cNvPr id="11" name="Picture 2" descr="C:\Users\Rodinka\Desktop\WEB_priklady\kap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00672"/>
            <a:ext cx="6858000" cy="3096345"/>
          </a:xfrm>
          <a:prstGeom prst="rect">
            <a:avLst/>
          </a:prstGeom>
          <a:noFill/>
        </p:spPr>
      </p:pic>
      <p:pic>
        <p:nvPicPr>
          <p:cNvPr id="13" name="Picture 3" descr="C:\Users\Rodinka\Desktop\WEB_priklady\kap03eze jmén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241032"/>
            <a:ext cx="6858000" cy="1600200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0" y="1496616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Zdrojový kód: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0" y="711324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 smtClean="0"/>
              <a:t>	Výsledek:</a:t>
            </a:r>
            <a:endParaRPr lang="cs-CZ" dirty="0"/>
          </a:p>
        </p:txBody>
      </p:sp>
      <p:pic>
        <p:nvPicPr>
          <p:cNvPr id="3074" name="Picture 2" descr="C:\Users\Rodinka\Desktop\WEB_priklady\zal0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6672" y="7545288"/>
            <a:ext cx="3024336" cy="96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</TotalTime>
  <Words>318</Words>
  <Application>Microsoft Office PowerPoint</Application>
  <PresentationFormat>A4 (210 x 297 mm)</PresentationFormat>
  <Paragraphs>252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DUM_11</dc:title>
  <dc:creator>Rodinka</dc:creator>
  <cp:lastModifiedBy>Radek</cp:lastModifiedBy>
  <cp:revision>190</cp:revision>
  <dcterms:created xsi:type="dcterms:W3CDTF">2012-10-27T17:09:22Z</dcterms:created>
  <dcterms:modified xsi:type="dcterms:W3CDTF">2012-12-28T15:11:41Z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DUM_11</vt:lpwstr>
  </property>
  <property fmtid="{D5CDD505-2E9C-101B-9397-08002B2CF9AE}" pid="3" name="SlideDescription">
    <vt:lpwstr/>
  </property>
</Properties>
</file>