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60" r:id="rId2"/>
    <p:sldId id="256" r:id="rId3"/>
    <p:sldId id="264" r:id="rId4"/>
    <p:sldId id="268" r:id="rId5"/>
    <p:sldId id="262" r:id="rId6"/>
    <p:sldId id="261" r:id="rId7"/>
    <p:sldId id="267" r:id="rId8"/>
    <p:sldId id="263" r:id="rId9"/>
    <p:sldId id="265" r:id="rId10"/>
    <p:sldId id="266" r:id="rId11"/>
    <p:sldId id="269" r:id="rId12"/>
    <p:sldId id="259" r:id="rId13"/>
  </p:sldIdLst>
  <p:sldSz cx="6858000" cy="9906000" type="A4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FF"/>
    <a:srgbClr val="00FFCC"/>
    <a:srgbClr val="66FFFF"/>
    <a:srgbClr val="00FF99"/>
    <a:srgbClr val="FF7C80"/>
    <a:srgbClr val="66FF33"/>
    <a:srgbClr val="66FF99"/>
    <a:srgbClr val="FFCC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36" y="-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VY_32_INOVACE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455A0-583F-45AF-9EC0-64DD31CA5D18}" type="datetimeFigureOut">
              <a:rPr lang="cs-CZ" smtClean="0"/>
              <a:pPr/>
              <a:t>28.12.2012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CZ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36D15-DCFD-4D6A-822A-0FE7FBAA738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71487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VY_32_INOVACE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5EE24-FA73-46B2-82E2-4DD20ECAED65}" type="datetimeFigureOut">
              <a:rPr lang="cs-CZ" smtClean="0"/>
              <a:pPr/>
              <a:t>28.12.2012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CZ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A0463-C4B8-45D8-8156-32C068A150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54461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241550" y="685800"/>
            <a:ext cx="23749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0463-C4B8-45D8-8156-32C068A150A3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D944-A9D9-445A-BF7A-800C3D76F89A}" type="datetime1">
              <a:rPr lang="cs-CZ" smtClean="0"/>
              <a:pPr/>
              <a:t>28.12.2012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56546-771C-4FCD-A6A4-0E443F726FD7}" type="datetime1">
              <a:rPr lang="cs-CZ" smtClean="0"/>
              <a:pPr/>
              <a:t>28.12.2012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DEB46-1B98-4D32-BE0A-40AE60A70D52}" type="datetime1">
              <a:rPr lang="cs-CZ" smtClean="0"/>
              <a:pPr/>
              <a:t>28.12.2012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BE3B-ABFB-45EF-8C33-8D2AA996AEAD}" type="datetime1">
              <a:rPr lang="cs-CZ" smtClean="0"/>
              <a:pPr/>
              <a:t>28.12.2012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1F0C-79C7-46C0-846E-0A596B57C7CC}" type="datetime1">
              <a:rPr lang="cs-CZ" smtClean="0"/>
              <a:pPr/>
              <a:t>28.12.2012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D134-754F-4FF9-9977-E0226A629FEC}" type="datetime1">
              <a:rPr lang="cs-CZ" smtClean="0"/>
              <a:pPr/>
              <a:t>28.12.2012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F089-D602-4570-9EEC-531385520CA3}" type="datetime1">
              <a:rPr lang="cs-CZ" smtClean="0"/>
              <a:pPr/>
              <a:t>28.12.2012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DAAA-0731-4A54-BA04-DDDCDC4EBF59}" type="datetime1">
              <a:rPr lang="cs-CZ" smtClean="0"/>
              <a:pPr/>
              <a:t>28.12.2012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58DD-903D-4981-885B-7DD61E1526EB}" type="datetime1">
              <a:rPr lang="cs-CZ" smtClean="0"/>
              <a:pPr/>
              <a:t>28.12.2012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04CEB-55D7-484C-BC13-DEBDDA817977}" type="datetime1">
              <a:rPr lang="cs-CZ" smtClean="0"/>
              <a:pPr/>
              <a:t>28.12.2012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97125-AD9B-48C2-A6E7-7759016F2F30}" type="datetime1">
              <a:rPr lang="cs-CZ" smtClean="0"/>
              <a:pPr/>
              <a:t>28.12.2012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CZ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9A2D-F7E9-4BAA-9F6F-8DE3EBD7CC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C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994E2-7D79-47D4-87A3-373404F60F15}" type="datetime1">
              <a:rPr lang="cs-CZ" smtClean="0"/>
              <a:pPr/>
              <a:t>28.12.2012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CZ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69A2D-F7E9-4BAA-9F6F-8DE3EBD7CC1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kpsatweb.cz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vorba-webu.cz/xhtml/" TargetMode="External"/><Relationship Id="rId5" Type="http://schemas.openxmlformats.org/officeDocument/2006/relationships/hyperlink" Target="http://www.jaroska.cz/elearning/informatika/grafika/index.htm" TargetMode="External"/><Relationship Id="rId4" Type="http://schemas.openxmlformats.org/officeDocument/2006/relationships/hyperlink" Target="http://www.owebu.org/cze/html/obrazky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VY_32_INOVACE_4.3.IVT1.11/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9259669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1080000"/>
            <a:ext cx="5760720" cy="140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0" y="3872880"/>
            <a:ext cx="6858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sz="4400" dirty="0" smtClean="0">
                <a:solidFill>
                  <a:srgbClr val="EEECE1">
                    <a:lumMod val="50000"/>
                  </a:srgb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Tvorba webových stránek</a:t>
            </a:r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0" y="6249144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sz="2400" b="1" dirty="0" smtClean="0">
                <a:solidFill>
                  <a:srgbClr val="C00000"/>
                </a:solidFill>
              </a:rPr>
              <a:t>FORMÁTOVÁNÍ a STYLOVÁNÍ TEXTU, vybraných </a:t>
            </a:r>
            <a:r>
              <a:rPr lang="cs-CZ" sz="2400" b="1" cap="all" dirty="0" smtClean="0">
                <a:solidFill>
                  <a:srgbClr val="C00000"/>
                </a:solidFill>
              </a:rPr>
              <a:t>objektů</a:t>
            </a:r>
            <a:r>
              <a:rPr lang="cs-CZ" sz="2400" b="1" dirty="0" smtClean="0">
                <a:solidFill>
                  <a:srgbClr val="C00000"/>
                </a:solidFill>
              </a:rPr>
              <a:t> a </a:t>
            </a:r>
            <a:r>
              <a:rPr lang="cs-CZ" sz="2400" b="1" cap="all" dirty="0" smtClean="0">
                <a:solidFill>
                  <a:srgbClr val="C00000"/>
                </a:solidFill>
              </a:rPr>
              <a:t>elementů 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endParaRPr lang="cs-CZ" dirty="0" smtClean="0">
              <a:solidFill>
                <a:prstClr val="black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VY_32_INOVACE_4.3.IVT1.11/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9259669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848544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b="1" dirty="0" smtClean="0"/>
              <a:t>	</a:t>
            </a:r>
            <a:endParaRPr lang="cs-CZ" dirty="0" smtClean="0"/>
          </a:p>
          <a:p>
            <a:endParaRPr lang="cs-CZ" dirty="0" smtClean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638037"/>
            <a:ext cx="6858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FF33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Tagy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&lt;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rgbClr val="FF33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span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&gt; a &lt;div&gt;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lang="cs-CZ" sz="2400" b="1" dirty="0" smtClean="0">
                <a:solidFill>
                  <a:srgbClr val="FF33CC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cs-CZ" dirty="0" smtClean="0">
                <a:latin typeface="Calibri" pitchFamily="34" charset="0"/>
                <a:cs typeface="Times New Roman" pitchFamily="18" charset="0"/>
              </a:rPr>
              <a:t>- užívají se pro zformátování části textu, aj., který není vymezen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lang="cs-CZ" dirty="0" smtClean="0">
                <a:latin typeface="Calibri" pitchFamily="34" charset="0"/>
                <a:cs typeface="Times New Roman" pitchFamily="18" charset="0"/>
              </a:rPr>
              <a:t>	  nějakým </a:t>
            </a:r>
            <a:r>
              <a:rPr lang="cs-CZ" dirty="0" err="1" smtClean="0">
                <a:latin typeface="Calibri" pitchFamily="34" charset="0"/>
                <a:cs typeface="Times New Roman" pitchFamily="18" charset="0"/>
              </a:rPr>
              <a:t>tagem</a:t>
            </a:r>
            <a:endParaRPr lang="cs-CZ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cs-CZ" sz="2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rPr>
              <a:t>	- </a:t>
            </a:r>
            <a:r>
              <a:rPr kumimoji="0" lang="cs-CZ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rPr>
              <a:t>pro více odstavců se používá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rPr>
              <a:t>div</a:t>
            </a:r>
            <a:r>
              <a:rPr kumimoji="0" lang="cs-CZ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rPr>
              <a:t>, pro jeden odstavec </a:t>
            </a:r>
            <a:r>
              <a:rPr kumimoji="0" lang="cs-CZ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rPr>
              <a:t>span</a:t>
            </a:r>
            <a:endParaRPr kumimoji="0" lang="cs-CZ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lang="cs-CZ" b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cs-CZ" dirty="0" smtClean="0">
                <a:latin typeface="Calibri" pitchFamily="34" charset="0"/>
                <a:cs typeface="Times New Roman" pitchFamily="18" charset="0"/>
              </a:rPr>
              <a:t>- div je prvek blokový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cs-CZ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rPr>
              <a:t>	- </a:t>
            </a:r>
            <a:r>
              <a:rPr kumimoji="0" lang="cs-CZ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rPr>
              <a:t>span</a:t>
            </a:r>
            <a:r>
              <a:rPr kumimoji="0" lang="cs-CZ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rPr>
              <a:t> je prvek řádkový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endParaRPr lang="cs-CZ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kumimoji="0" lang="cs-CZ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</a:pPr>
            <a:r>
              <a:rPr lang="cs-CZ" b="1" dirty="0" smtClean="0">
                <a:solidFill>
                  <a:srgbClr val="FF33CC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Calibri" pitchFamily="34" charset="0"/>
                <a:cs typeface="Times New Roman" pitchFamily="18" charset="0"/>
              </a:rPr>
              <a:t>Příklady:  </a:t>
            </a:r>
            <a:r>
              <a:rPr kumimoji="0" lang="cs-CZ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rPr>
              <a:t>použití div a </a:t>
            </a:r>
            <a:r>
              <a:rPr kumimoji="0" lang="cs-CZ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rPr>
              <a:t>span</a:t>
            </a:r>
            <a:r>
              <a:rPr kumimoji="0" lang="cs-CZ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rPr>
              <a:t> </a:t>
            </a:r>
            <a:endParaRPr kumimoji="0" lang="cs-CZ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9" name="Picture 5" descr="C:\Users\Rodinka\Desktop\WEB_priklady\span2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72" y="4232920"/>
            <a:ext cx="5800725" cy="4248472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0" y="372886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Zdrojový kód: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VY_32_INOVACE_4.3.IVT1.11/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9259669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/>
          </a:p>
        </p:txBody>
      </p:sp>
      <p:pic>
        <p:nvPicPr>
          <p:cNvPr id="4" name="Picture 4" descr="C:\Users\Rodinka\Desktop\WEB_priklady\span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4648"/>
            <a:ext cx="6858000" cy="280987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99256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 	Výsledek: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</a:t>
            </a:r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VY_32_INOVACE_4.3.IVT1.11/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9259669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920552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b="1" dirty="0" smtClean="0"/>
              <a:t>	</a:t>
            </a:r>
            <a:r>
              <a:rPr lang="cs-CZ" sz="2400" b="1" dirty="0" smtClean="0">
                <a:solidFill>
                  <a:srgbClr val="FF00FF"/>
                </a:solidFill>
              </a:rPr>
              <a:t>Zdroje: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640632"/>
            <a:ext cx="6858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JANOVSKÝ, Dušan.</a:t>
            </a:r>
            <a:r>
              <a:rPr lang="pl-PL" dirty="0" smtClean="0"/>
              <a:t> </a:t>
            </a:r>
            <a:r>
              <a:rPr lang="pl-PL" i="1" dirty="0" smtClean="0"/>
              <a:t>Jak psat web</a:t>
            </a:r>
            <a:r>
              <a:rPr lang="pl-PL" dirty="0" smtClean="0"/>
              <a:t> [online]. 1999 [cit. 2012-12-27]. 	Dostupné z: </a:t>
            </a:r>
            <a:r>
              <a:rPr lang="pl-PL" dirty="0" smtClean="0">
                <a:hlinkClick r:id="rId3"/>
              </a:rPr>
              <a:t>http://www.jakpsatweb.cz</a:t>
            </a:r>
            <a:r>
              <a:rPr lang="pl-PL" dirty="0" smtClean="0"/>
              <a:t> </a:t>
            </a:r>
            <a:endParaRPr lang="cs-CZ" dirty="0" smtClean="0"/>
          </a:p>
          <a:p>
            <a:pPr>
              <a:tabLst>
                <a:tab pos="361950" algn="l"/>
              </a:tabLst>
            </a:pPr>
            <a:endParaRPr lang="cs-CZ" dirty="0" smtClean="0"/>
          </a:p>
          <a:p>
            <a:pPr>
              <a:tabLst>
                <a:tab pos="361950" algn="l"/>
              </a:tabLst>
            </a:pPr>
            <a:r>
              <a:rPr lang="cs-CZ" dirty="0" smtClean="0"/>
              <a:t>	BROŽA, Petr. </a:t>
            </a:r>
            <a:r>
              <a:rPr lang="cs-CZ" i="1" dirty="0" smtClean="0"/>
              <a:t>Jak na počítač vytváříme www stránky</a:t>
            </a:r>
            <a:r>
              <a:rPr lang="cs-CZ" dirty="0" smtClean="0"/>
              <a:t>. Brno: 	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Press</a:t>
            </a:r>
            <a:r>
              <a:rPr lang="cs-CZ" dirty="0" smtClean="0"/>
              <a:t>, 2004. ISBN 80-251-0475-3. 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cs-CZ" dirty="0" err="1" smtClean="0"/>
              <a:t>Flídr</a:t>
            </a:r>
            <a:r>
              <a:rPr lang="cs-CZ" dirty="0" smtClean="0"/>
              <a:t>, M.:</a:t>
            </a:r>
            <a:r>
              <a:rPr lang="cs-CZ" i="1" dirty="0" smtClean="0"/>
              <a:t> HTML pro začátečníky</a:t>
            </a:r>
            <a:r>
              <a:rPr lang="cs-CZ" dirty="0" smtClean="0"/>
              <a:t>. Praha: PC WORLD, 2001, </a:t>
            </a:r>
            <a:r>
              <a:rPr lang="cs-CZ" dirty="0" err="1" smtClean="0"/>
              <a:t>roč</a:t>
            </a:r>
            <a:r>
              <a:rPr lang="cs-CZ" dirty="0" smtClean="0"/>
              <a:t>. 2001, 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č. 2. 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</a:p>
          <a:p>
            <a:pPr>
              <a:tabLst>
                <a:tab pos="361950" algn="l"/>
              </a:tabLst>
            </a:pPr>
            <a:r>
              <a:rPr lang="cs-CZ" i="1" dirty="0" smtClean="0"/>
              <a:t>	</a:t>
            </a:r>
            <a:r>
              <a:rPr lang="pl-PL" i="1" dirty="0" smtClean="0"/>
              <a:t>Co to je html</a:t>
            </a:r>
            <a:r>
              <a:rPr lang="pl-PL" dirty="0" smtClean="0"/>
              <a:t> [online]. [cit. 2012-12-27]. Dostupné z: </a:t>
            </a:r>
          </a:p>
          <a:p>
            <a:pPr>
              <a:tabLst>
                <a:tab pos="361950" algn="l"/>
              </a:tabLst>
            </a:pPr>
            <a:r>
              <a:rPr lang="pl-PL" dirty="0" smtClean="0"/>
              <a:t>       </a:t>
            </a:r>
            <a:r>
              <a:rPr lang="pl-PL" dirty="0" smtClean="0">
                <a:hlinkClick r:id="rId4"/>
              </a:rPr>
              <a:t>http://www.owebu.org/cze/html/obrazky.php</a:t>
            </a:r>
            <a:r>
              <a:rPr lang="pl-PL" dirty="0" smtClean="0"/>
              <a:t> </a:t>
            </a:r>
          </a:p>
          <a:p>
            <a:pPr>
              <a:tabLst>
                <a:tab pos="361950" algn="l"/>
              </a:tabLst>
            </a:pPr>
            <a:endParaRPr lang="pl-PL" u="sng" dirty="0" smtClean="0">
              <a:hlinkClick r:id="rId5"/>
            </a:endParaRPr>
          </a:p>
          <a:p>
            <a:pPr>
              <a:tabLst>
                <a:tab pos="361950" algn="l"/>
              </a:tabLst>
            </a:pPr>
            <a:r>
              <a:rPr lang="cs-CZ" dirty="0" smtClean="0"/>
              <a:t>	ROUBAL, Pavel. </a:t>
            </a:r>
            <a:r>
              <a:rPr lang="cs-CZ" i="1" dirty="0" smtClean="0"/>
              <a:t>Počítačová grafika pro úplné začátečníky</a:t>
            </a:r>
            <a:r>
              <a:rPr lang="cs-CZ" dirty="0" smtClean="0"/>
              <a:t>.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Press</a:t>
            </a:r>
            <a:r>
              <a:rPr lang="cs-CZ" dirty="0" smtClean="0"/>
              <a:t>, 2002.</a:t>
            </a:r>
          </a:p>
          <a:p>
            <a:pPr>
              <a:tabLst>
                <a:tab pos="361950" algn="l"/>
              </a:tabLst>
            </a:pPr>
            <a:r>
              <a:rPr lang="cs-CZ" i="1" dirty="0" smtClean="0"/>
              <a:t>	</a:t>
            </a:r>
          </a:p>
          <a:p>
            <a:pPr>
              <a:tabLst>
                <a:tab pos="361950" algn="l"/>
              </a:tabLst>
            </a:pPr>
            <a:r>
              <a:rPr lang="cs-CZ" i="1" dirty="0" smtClean="0"/>
              <a:t>	Tvorba webu</a:t>
            </a:r>
            <a:r>
              <a:rPr lang="cs-CZ" dirty="0" smtClean="0"/>
              <a:t> [online]. 2003 [cit. 2012-12-27]. Dostupné z: 	</a:t>
            </a:r>
            <a:r>
              <a:rPr lang="cs-CZ" dirty="0" smtClean="0">
                <a:hlinkClick r:id="rId6"/>
              </a:rPr>
              <a:t>http://www.tvorba-webu.</a:t>
            </a:r>
            <a:r>
              <a:rPr lang="cs-CZ" dirty="0" err="1" smtClean="0">
                <a:hlinkClick r:id="rId6"/>
              </a:rPr>
              <a:t>cz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xhtml</a:t>
            </a:r>
            <a:r>
              <a:rPr lang="cs-CZ" dirty="0" smtClean="0">
                <a:hlinkClick r:id="rId6"/>
              </a:rPr>
              <a:t>/ </a:t>
            </a:r>
            <a:endParaRPr lang="cs-CZ" dirty="0" smtClean="0"/>
          </a:p>
          <a:p>
            <a:pPr>
              <a:tabLst>
                <a:tab pos="361950" algn="l"/>
              </a:tabLst>
            </a:pPr>
            <a:endParaRPr lang="cs-CZ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</a:t>
            </a:r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VY_32_INOVACE_4.3.IVT1.11/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9259669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704528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  <a:ea typeface="Arial Unicode MS" pitchFamily="34" charset="-128"/>
                <a:cs typeface="Arial Unicode MS" pitchFamily="34" charset="-128"/>
              </a:rPr>
              <a:t>Tvorba webových stránek</a:t>
            </a:r>
            <a:endParaRPr lang="cs-CZ" sz="3600" dirty="0">
              <a:solidFill>
                <a:schemeClr val="tx2">
                  <a:lumMod val="75000"/>
                </a:schemeClr>
              </a:solidFill>
              <a:latin typeface="Impac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1640632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</a:rPr>
              <a:t>FORMÁTOVÁNÍ a STYLOVÁNÍ TEXTU, vybraných </a:t>
            </a:r>
            <a:r>
              <a:rPr lang="cs-CZ" sz="2400" b="1" cap="all" dirty="0" smtClean="0">
                <a:solidFill>
                  <a:srgbClr val="C00000"/>
                </a:solidFill>
              </a:rPr>
              <a:t>objektů</a:t>
            </a:r>
            <a:r>
              <a:rPr lang="cs-CZ" sz="2400" b="1" dirty="0" smtClean="0">
                <a:solidFill>
                  <a:srgbClr val="C00000"/>
                </a:solidFill>
              </a:rPr>
              <a:t> a </a:t>
            </a:r>
            <a:r>
              <a:rPr lang="cs-CZ" sz="2400" b="1" cap="all" dirty="0" smtClean="0">
                <a:solidFill>
                  <a:srgbClr val="C00000"/>
                </a:solidFill>
              </a:rPr>
              <a:t>elementů,  barva na webu ???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0" y="293677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cs-CZ" sz="2400" b="1" dirty="0" smtClean="0">
                <a:solidFill>
                  <a:srgbClr val="FF00FF"/>
                </a:solidFill>
              </a:rPr>
              <a:t>Text</a:t>
            </a:r>
            <a:r>
              <a:rPr lang="cs-CZ" dirty="0" smtClean="0"/>
              <a:t> - základní prvek webové stránky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           - může mít různé vlastnosti – musí se naformátovat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0" y="358484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b="1" dirty="0" smtClean="0"/>
              <a:t>	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0" y="4016896"/>
            <a:ext cx="6858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cs-CZ" sz="2400" b="1" dirty="0" smtClean="0">
                <a:solidFill>
                  <a:srgbClr val="FF00FF"/>
                </a:solidFill>
              </a:rPr>
              <a:t>Základní formátování písma</a:t>
            </a:r>
          </a:p>
          <a:p>
            <a:pPr>
              <a:tabLst>
                <a:tab pos="361950" algn="l"/>
              </a:tabLst>
            </a:pPr>
            <a:r>
              <a:rPr lang="cs-CZ" sz="2400" b="1" dirty="0" smtClean="0">
                <a:solidFill>
                  <a:srgbClr val="FF00FF"/>
                </a:solidFill>
              </a:rPr>
              <a:t>	</a:t>
            </a:r>
            <a:r>
              <a:rPr lang="cs-CZ" dirty="0" smtClean="0"/>
              <a:t>- styl-řez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- provedení, řez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- velikost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- tloušťka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- druh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- barva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- aj.	</a:t>
            </a:r>
          </a:p>
          <a:p>
            <a:pPr>
              <a:tabLst>
                <a:tab pos="361950" algn="l"/>
              </a:tabLst>
            </a:pPr>
            <a:endParaRPr lang="cs-CZ" dirty="0" smtClean="0"/>
          </a:p>
          <a:p>
            <a:pPr>
              <a:tabLst>
                <a:tab pos="361950" algn="l"/>
              </a:tabLst>
            </a:pPr>
            <a:r>
              <a:rPr lang="cs-CZ" b="1" dirty="0" smtClean="0"/>
              <a:t>	Značka a zápis v </a:t>
            </a:r>
            <a:r>
              <a:rPr lang="cs-CZ" b="1" dirty="0" err="1" smtClean="0"/>
              <a:t>css</a:t>
            </a:r>
            <a:r>
              <a:rPr lang="cs-CZ" b="1" dirty="0" smtClean="0"/>
              <a:t>:</a:t>
            </a:r>
          </a:p>
          <a:p>
            <a:pPr>
              <a:tabLst>
                <a:tab pos="361950" algn="l"/>
              </a:tabLst>
            </a:pPr>
            <a:r>
              <a:rPr lang="cs-CZ" sz="2400" b="1" dirty="0" smtClean="0">
                <a:solidFill>
                  <a:srgbClr val="FF00FF"/>
                </a:solidFill>
              </a:rPr>
              <a:t> 	</a:t>
            </a:r>
            <a:r>
              <a:rPr lang="cs-CZ" dirty="0" smtClean="0"/>
              <a:t>– style, variant, </a:t>
            </a:r>
            <a:r>
              <a:rPr lang="cs-CZ" dirty="0" err="1" smtClean="0"/>
              <a:t>weight</a:t>
            </a:r>
            <a:r>
              <a:rPr lang="cs-CZ" dirty="0" smtClean="0"/>
              <a:t>, </a:t>
            </a:r>
            <a:r>
              <a:rPr lang="cs-CZ" dirty="0" err="1" smtClean="0"/>
              <a:t>size</a:t>
            </a:r>
            <a:r>
              <a:rPr lang="cs-CZ" dirty="0" smtClean="0"/>
              <a:t>, </a:t>
            </a:r>
            <a:r>
              <a:rPr lang="cs-CZ" dirty="0" err="1" smtClean="0"/>
              <a:t>height</a:t>
            </a:r>
            <a:r>
              <a:rPr lang="cs-CZ" dirty="0" smtClean="0"/>
              <a:t>, </a:t>
            </a:r>
            <a:r>
              <a:rPr lang="cs-CZ" dirty="0" err="1" smtClean="0"/>
              <a:t>family</a:t>
            </a:r>
            <a:r>
              <a:rPr lang="cs-CZ" dirty="0" smtClean="0"/>
              <a:t>, </a:t>
            </a:r>
            <a:r>
              <a:rPr lang="cs-CZ" dirty="0" err="1" smtClean="0"/>
              <a:t>color</a:t>
            </a:r>
            <a:endParaRPr lang="cs-CZ" dirty="0" smtClean="0"/>
          </a:p>
          <a:p>
            <a:pPr>
              <a:tabLst>
                <a:tab pos="361950" algn="l"/>
              </a:tabLst>
            </a:pPr>
            <a:endParaRPr lang="cs-CZ" dirty="0" smtClean="0"/>
          </a:p>
          <a:p>
            <a:pPr>
              <a:tabLst>
                <a:tab pos="361950" algn="l"/>
              </a:tabLst>
            </a:pPr>
            <a:r>
              <a:rPr lang="cs-CZ" dirty="0" smtClean="0"/>
              <a:t>	vhodné psát vlastnosti písma do </a:t>
            </a:r>
            <a:r>
              <a:rPr lang="cs-CZ" b="1" dirty="0" err="1" smtClean="0"/>
              <a:t>stylopisu</a:t>
            </a:r>
            <a:endParaRPr lang="cs-CZ" dirty="0" smtClean="0"/>
          </a:p>
          <a:p>
            <a:pPr>
              <a:tabLst>
                <a:tab pos="361950" algn="l"/>
              </a:tabLst>
            </a:pPr>
            <a:endParaRPr lang="cs-CZ" dirty="0" smtClean="0"/>
          </a:p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cs-CZ" b="1" dirty="0" smtClean="0">
                <a:solidFill>
                  <a:srgbClr val="C00000"/>
                </a:solidFill>
              </a:rPr>
              <a:t>Př.: 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{font-style: název; font-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weight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: název; font-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size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:  počet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px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>
              <a:tabLst>
                <a:tab pos="361950" algn="l"/>
              </a:tabLst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	         font-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family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: druh písma;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</a:rPr>
              <a:t>color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: barva;  . . . </a:t>
            </a:r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}</a:t>
            </a:r>
            <a:r>
              <a:rPr lang="cs-CZ" dirty="0" smtClean="0"/>
              <a:t>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VY_32_INOVACE_4.3.IVT1.11/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9259669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/>
          </a:p>
        </p:txBody>
      </p:sp>
      <p:pic>
        <p:nvPicPr>
          <p:cNvPr id="4098" name="Picture 2" descr="C:\Users\Rodinka\Desktop\WEB_priklady\piszdroj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0592"/>
            <a:ext cx="6858000" cy="3390900"/>
          </a:xfrm>
          <a:prstGeom prst="rect">
            <a:avLst/>
          </a:prstGeom>
          <a:noFill/>
        </p:spPr>
      </p:pic>
      <p:pic>
        <p:nvPicPr>
          <p:cNvPr id="4099" name="Picture 3" descr="C:\Users\Rodinka\Desktop\WEB_priklady\pismo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41032"/>
            <a:ext cx="6858000" cy="109537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0" y="84854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Zdrojový kód:   (</a:t>
            </a:r>
            <a:r>
              <a:rPr lang="cs-CZ" b="1" dirty="0" smtClean="0"/>
              <a:t>NUTNO </a:t>
            </a:r>
            <a:r>
              <a:rPr lang="cs-CZ" dirty="0" smtClean="0"/>
              <a:t>dodržet pořadí vlastností</a:t>
            </a:r>
            <a:r>
              <a:rPr lang="cs-CZ" b="1" dirty="0" smtClean="0"/>
              <a:t> !!)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4880992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Výsledek: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0" y="6681192"/>
            <a:ext cx="6858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sz="2400" b="1" dirty="0" smtClean="0">
                <a:solidFill>
                  <a:srgbClr val="FF00FF"/>
                </a:solidFill>
              </a:rPr>
              <a:t>	Odstavec </a:t>
            </a:r>
            <a:r>
              <a:rPr lang="cs-CZ" dirty="0" smtClean="0"/>
              <a:t>– důležitý prvek webové stránky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cs-CZ" dirty="0" err="1" smtClean="0"/>
              <a:t>tagy</a:t>
            </a:r>
            <a:r>
              <a:rPr lang="cs-CZ" dirty="0" smtClean="0"/>
              <a:t>-párové:  </a:t>
            </a:r>
            <a:r>
              <a:rPr lang="cs-CZ" b="1" dirty="0" smtClean="0"/>
              <a:t>&lt;p&gt; &lt;/p&gt;</a:t>
            </a:r>
            <a:r>
              <a:rPr lang="cs-CZ" dirty="0" smtClean="0"/>
              <a:t>,  a  </a:t>
            </a:r>
            <a:r>
              <a:rPr lang="cs-CZ" b="1" dirty="0" smtClean="0"/>
              <a:t>&lt;div&gt; &lt;/div&gt;, </a:t>
            </a:r>
            <a:r>
              <a:rPr lang="cs-CZ" dirty="0" smtClean="0"/>
              <a:t>patří mezi blokové prvky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odst. </a:t>
            </a:r>
            <a:r>
              <a:rPr lang="cs-CZ" b="1" dirty="0" smtClean="0"/>
              <a:t>p - </a:t>
            </a:r>
            <a:r>
              <a:rPr lang="cs-CZ" dirty="0" smtClean="0"/>
              <a:t>vytváří kolem sebe vertikální mezeru (nad a pod)</a:t>
            </a:r>
          </a:p>
          <a:p>
            <a:pPr>
              <a:tabLst>
                <a:tab pos="361950" algn="l"/>
              </a:tabLst>
            </a:pPr>
            <a:r>
              <a:rPr lang="cs-CZ" b="1" dirty="0" smtClean="0"/>
              <a:t>	</a:t>
            </a:r>
            <a:r>
              <a:rPr lang="cs-CZ" dirty="0" smtClean="0"/>
              <a:t>odst.</a:t>
            </a:r>
            <a:r>
              <a:rPr lang="cs-CZ" b="1" dirty="0" smtClean="0"/>
              <a:t> div – </a:t>
            </a:r>
            <a:r>
              <a:rPr lang="cs-CZ" dirty="0" smtClean="0"/>
              <a:t>nedělá kolem sebe mezery (2 div za sebou se „slepí“)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                 - používá se pro prostorové vyčlenění oddílů na stránce,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                   kterým lze přiřadit  </a:t>
            </a:r>
            <a:r>
              <a:rPr lang="cs-CZ" dirty="0" err="1" smtClean="0"/>
              <a:t>css</a:t>
            </a:r>
            <a:r>
              <a:rPr lang="cs-CZ" dirty="0" smtClean="0"/>
              <a:t> pozice</a:t>
            </a:r>
          </a:p>
          <a:p>
            <a:pPr>
              <a:tabLst>
                <a:tab pos="361950" algn="l"/>
              </a:tabLst>
            </a:pPr>
            <a:r>
              <a:rPr lang="cs-CZ" b="1" dirty="0" smtClean="0"/>
              <a:t>	                 - </a:t>
            </a:r>
            <a:r>
              <a:rPr lang="cs-CZ" dirty="0" smtClean="0"/>
              <a:t>před sebou a za sebou vytvoří konec řádku</a:t>
            </a:r>
            <a:r>
              <a:rPr lang="cs-CZ" b="1" dirty="0" smtClean="0"/>
              <a:t>	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0" y="34448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33CC"/>
                </a:solidFill>
              </a:rPr>
              <a:t>Stylování písma - prakticky</a:t>
            </a:r>
            <a:endParaRPr lang="cs-CZ" b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VY_32_INOVACE_4.3.IVT1.11/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9259669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776536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b="1" dirty="0" smtClean="0"/>
              <a:t>	</a:t>
            </a:r>
            <a:r>
              <a:rPr lang="cs-CZ" b="1" dirty="0" smtClean="0">
                <a:solidFill>
                  <a:srgbClr val="FF33CC"/>
                </a:solidFill>
              </a:rPr>
              <a:t>Různé možnosti formátování odstavců</a:t>
            </a:r>
          </a:p>
          <a:p>
            <a:pPr>
              <a:tabLst>
                <a:tab pos="361950" algn="l"/>
              </a:tabLst>
            </a:pPr>
            <a:r>
              <a:rPr lang="cs-CZ" b="1" dirty="0" smtClean="0"/>
              <a:t> 	- </a:t>
            </a:r>
            <a:r>
              <a:rPr lang="cs-CZ" dirty="0" smtClean="0"/>
              <a:t> různá barva orámování  textu i pozadí, zaoblené rohy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- hromadné nastavení vlastnosti (zde nadpisy h1-h3)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- stejné prvky různě naformátované </a:t>
            </a:r>
            <a:r>
              <a:rPr lang="cs-CZ" dirty="0" err="1" smtClean="0"/>
              <a:t>css</a:t>
            </a:r>
            <a:endParaRPr lang="cs-CZ" dirty="0" smtClean="0"/>
          </a:p>
          <a:p>
            <a:endParaRPr lang="cs-CZ" dirty="0" smtClean="0"/>
          </a:p>
          <a:p>
            <a:pPr>
              <a:tabLst>
                <a:tab pos="361950" algn="l"/>
              </a:tabLst>
            </a:pPr>
            <a:r>
              <a:rPr lang="cs-CZ" dirty="0" smtClean="0"/>
              <a:t>	Stejné prvky různé formátování (h1), třídy </a:t>
            </a:r>
            <a:r>
              <a:rPr lang="cs-CZ" dirty="0" err="1" smtClean="0"/>
              <a:t>class</a:t>
            </a:r>
            <a:r>
              <a:rPr lang="cs-CZ" dirty="0" smtClean="0"/>
              <a:t> 02</a:t>
            </a:r>
            <a:endParaRPr lang="cs-CZ" dirty="0"/>
          </a:p>
        </p:txBody>
      </p:sp>
      <p:pic>
        <p:nvPicPr>
          <p:cNvPr id="5" name="Picture 2" descr="C:\Users\Rodinka\Desktop\WEB_priklady\zdroj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68824"/>
            <a:ext cx="6858000" cy="529781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0" y="286476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Zdrojový kód: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VY_32_INOVACE_4.3.IVT1.11/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9259669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48850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Výsledek:</a:t>
            </a:r>
            <a:endParaRPr lang="cs-CZ" dirty="0"/>
          </a:p>
        </p:txBody>
      </p:sp>
      <p:pic>
        <p:nvPicPr>
          <p:cNvPr id="7" name="Picture 3" descr="C:\Users\Rodinka\Desktop\WEB_priklady\výsl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36576"/>
            <a:ext cx="6858000" cy="2808312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0" y="4232920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cs-CZ" sz="2400" b="1" dirty="0" smtClean="0">
                <a:solidFill>
                  <a:srgbClr val="FF00FF"/>
                </a:solidFill>
              </a:rPr>
              <a:t>Třídy a identifikátory</a:t>
            </a:r>
          </a:p>
          <a:p>
            <a:pPr>
              <a:tabLst>
                <a:tab pos="361950" algn="l"/>
              </a:tabLst>
            </a:pPr>
            <a:r>
              <a:rPr lang="cs-CZ" sz="2400" b="1" dirty="0" smtClean="0">
                <a:solidFill>
                  <a:srgbClr val="FF00FF"/>
                </a:solidFill>
              </a:rPr>
              <a:t>	</a:t>
            </a:r>
            <a:r>
              <a:rPr lang="cs-CZ" dirty="0" smtClean="0"/>
              <a:t>- umožňují nastavit stejným prvkům různé vlastnosti na stránce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- patří mezi </a:t>
            </a:r>
            <a:r>
              <a:rPr lang="cs-CZ" b="1" dirty="0" smtClean="0"/>
              <a:t>blokové</a:t>
            </a:r>
            <a:r>
              <a:rPr lang="cs-CZ" dirty="0" smtClean="0"/>
              <a:t> prvky webových stránek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0" y="5601072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cs-CZ" b="1" dirty="0" smtClean="0">
                <a:solidFill>
                  <a:srgbClr val="FF00FF"/>
                </a:solidFill>
              </a:rPr>
              <a:t>Třídy</a:t>
            </a:r>
            <a:r>
              <a:rPr lang="cs-CZ" dirty="0" smtClean="0"/>
              <a:t> (</a:t>
            </a:r>
            <a:r>
              <a:rPr lang="cs-CZ" b="1" dirty="0" err="1" smtClean="0"/>
              <a:t>class</a:t>
            </a:r>
            <a:r>
              <a:rPr lang="cs-CZ" dirty="0" smtClean="0"/>
              <a:t>) – </a:t>
            </a:r>
            <a:r>
              <a:rPr lang="cs-CZ" dirty="0" err="1" smtClean="0"/>
              <a:t>umoňují</a:t>
            </a:r>
            <a:r>
              <a:rPr lang="cs-CZ" dirty="0" smtClean="0"/>
              <a:t>, aby stejné prvky měly různé vlastnosti, 	apod. 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Můžeme je přiřadit  </a:t>
            </a:r>
            <a:r>
              <a:rPr lang="cs-CZ" dirty="0" err="1" smtClean="0"/>
              <a:t>témměř</a:t>
            </a:r>
            <a:r>
              <a:rPr lang="cs-CZ" dirty="0" smtClean="0"/>
              <a:t> všem </a:t>
            </a:r>
            <a:r>
              <a:rPr lang="cs-CZ" dirty="0" err="1" smtClean="0"/>
              <a:t>html</a:t>
            </a:r>
            <a:r>
              <a:rPr lang="cs-CZ" dirty="0" smtClean="0"/>
              <a:t> </a:t>
            </a:r>
            <a:r>
              <a:rPr lang="cs-CZ" dirty="0" err="1" smtClean="0"/>
              <a:t>tagům</a:t>
            </a:r>
            <a:r>
              <a:rPr lang="cs-CZ" dirty="0" smtClean="0"/>
              <a:t>, a tím tyto prvky 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pojmenovat a odlišit  jeden od druhého. Na stránce libovolně tříd.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Zápis: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0" y="7041232"/>
            <a:ext cx="6840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b="1" dirty="0" smtClean="0">
                <a:solidFill>
                  <a:srgbClr val="C00000"/>
                </a:solidFill>
              </a:rPr>
              <a:t>	Př.:  </a:t>
            </a:r>
            <a:r>
              <a:rPr lang="cs-CZ" dirty="0" smtClean="0"/>
              <a:t>.</a:t>
            </a:r>
            <a:r>
              <a:rPr lang="cs-CZ" b="1" dirty="0" smtClean="0"/>
              <a:t>jméno třídy</a:t>
            </a:r>
            <a:r>
              <a:rPr lang="cs-CZ" dirty="0" smtClean="0"/>
              <a:t>{deklarace formátu, atp.} 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v &lt;</a:t>
            </a:r>
            <a:r>
              <a:rPr lang="cs-CZ" dirty="0" err="1" smtClean="0"/>
              <a:t>head</a:t>
            </a:r>
            <a:r>
              <a:rPr lang="cs-CZ" dirty="0" smtClean="0"/>
              <a:t>&gt;, &lt;/</a:t>
            </a:r>
            <a:r>
              <a:rPr lang="cs-CZ" dirty="0" err="1" smtClean="0"/>
              <a:t>head</a:t>
            </a:r>
            <a:r>
              <a:rPr lang="cs-CZ" dirty="0" smtClean="0"/>
              <a:t>&gt; ve &lt;style&gt;, &lt;/style&gt; (tj. v </a:t>
            </a:r>
            <a:r>
              <a:rPr lang="cs-CZ" b="1" dirty="0" smtClean="0"/>
              <a:t>hlavičce</a:t>
            </a:r>
            <a:r>
              <a:rPr lang="cs-CZ" dirty="0" smtClean="0"/>
              <a:t> ve </a:t>
            </a:r>
            <a:r>
              <a:rPr lang="cs-CZ" b="1" dirty="0" err="1" smtClean="0"/>
              <a:t>stylopisu</a:t>
            </a:r>
            <a:r>
              <a:rPr lang="cs-CZ" dirty="0" smtClean="0"/>
              <a:t>)</a:t>
            </a:r>
          </a:p>
          <a:p>
            <a:pPr>
              <a:tabLst>
                <a:tab pos="361950" algn="l"/>
              </a:tabLst>
            </a:pPr>
            <a:endParaRPr lang="cs-CZ" dirty="0" smtClean="0"/>
          </a:p>
          <a:p>
            <a:pPr>
              <a:tabLst>
                <a:tab pos="361950" algn="l"/>
              </a:tabLst>
            </a:pPr>
            <a:r>
              <a:rPr lang="cs-CZ" dirty="0" smtClean="0"/>
              <a:t>	v těle (&lt;body&gt;) pak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&lt;</a:t>
            </a:r>
            <a:r>
              <a:rPr lang="cs-CZ" dirty="0" err="1" smtClean="0"/>
              <a:t>tag</a:t>
            </a:r>
            <a:r>
              <a:rPr lang="cs-CZ" dirty="0" smtClean="0"/>
              <a:t> </a:t>
            </a:r>
            <a:r>
              <a:rPr lang="cs-CZ" dirty="0" err="1" smtClean="0"/>
              <a:t>class</a:t>
            </a:r>
            <a:r>
              <a:rPr lang="cs-CZ" dirty="0" smtClean="0"/>
              <a:t>=“</a:t>
            </a:r>
            <a:r>
              <a:rPr lang="cs-CZ" b="1" dirty="0" smtClean="0"/>
              <a:t>jméno třídy</a:t>
            </a:r>
            <a:r>
              <a:rPr lang="cs-CZ" dirty="0" smtClean="0"/>
              <a:t>“&gt; text, apod. &lt;/</a:t>
            </a:r>
            <a:r>
              <a:rPr lang="cs-CZ" dirty="0" err="1" smtClean="0"/>
              <a:t>tag</a:t>
            </a:r>
            <a:r>
              <a:rPr lang="cs-CZ" dirty="0" smtClean="0"/>
              <a:t>&gt;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VY_32_INOVACE_4.3.IVT1.11/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9259669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13526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b="1" dirty="0" smtClean="0">
                <a:solidFill>
                  <a:srgbClr val="C00000"/>
                </a:solidFill>
              </a:rPr>
              <a:t>	Př.:  </a:t>
            </a:r>
            <a:r>
              <a:rPr lang="cs-CZ" b="1" dirty="0" smtClean="0"/>
              <a:t>#jméno identifikátoru</a:t>
            </a:r>
            <a:r>
              <a:rPr lang="cs-CZ" dirty="0" smtClean="0"/>
              <a:t>{deklarace formátu, atp.}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v &lt;</a:t>
            </a:r>
            <a:r>
              <a:rPr lang="cs-CZ" dirty="0" err="1" smtClean="0"/>
              <a:t>head</a:t>
            </a:r>
            <a:r>
              <a:rPr lang="cs-CZ" dirty="0" smtClean="0"/>
              <a:t>&gt;…  &lt;style&gt; …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v těle (&lt;body&gt;) pak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&lt;</a:t>
            </a:r>
            <a:r>
              <a:rPr lang="cs-CZ" dirty="0" err="1" smtClean="0"/>
              <a:t>tag</a:t>
            </a:r>
            <a:r>
              <a:rPr lang="cs-CZ" dirty="0" smtClean="0"/>
              <a:t> id=“jméno identifikátoru“&gt; text, apod. &lt;/</a:t>
            </a:r>
            <a:r>
              <a:rPr lang="cs-CZ" dirty="0" err="1" smtClean="0"/>
              <a:t>tag</a:t>
            </a:r>
            <a:r>
              <a:rPr lang="cs-CZ" dirty="0" smtClean="0"/>
              <a:t>&gt;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416496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b="1" dirty="0" smtClean="0"/>
              <a:t>	</a:t>
            </a:r>
            <a:r>
              <a:rPr lang="cs-CZ" b="1" dirty="0" smtClean="0">
                <a:solidFill>
                  <a:srgbClr val="FF00FF"/>
                </a:solidFill>
              </a:rPr>
              <a:t>Identifikátory  </a:t>
            </a:r>
            <a:r>
              <a:rPr lang="cs-CZ" dirty="0" smtClean="0"/>
              <a:t>(</a:t>
            </a:r>
            <a:r>
              <a:rPr lang="cs-CZ" b="1" dirty="0" smtClean="0"/>
              <a:t>id</a:t>
            </a:r>
            <a:r>
              <a:rPr lang="cs-CZ" dirty="0" smtClean="0"/>
              <a:t>)  – opět pro rozlišení prvků, ale na stránce může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       být pouze jeden (je unikátní)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Zápis:</a:t>
            </a:r>
            <a:endParaRPr lang="cs-CZ" dirty="0"/>
          </a:p>
        </p:txBody>
      </p:sp>
      <p:pic>
        <p:nvPicPr>
          <p:cNvPr id="10" name="Picture 2" descr="C:\Users\Rodinka\Desktop\WEB_priklady\zdroj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52800"/>
            <a:ext cx="6858000" cy="6038850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0" y="279276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Zdrojový kód:  (</a:t>
            </a:r>
            <a:r>
              <a:rPr lang="cs-CZ" b="1" dirty="0" smtClean="0"/>
              <a:t>praktické příklady tříd a identifikátoru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VY_32_INOVACE_4.3.IVT1.11/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9259669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/>
          </a:p>
        </p:txBody>
      </p:sp>
      <p:pic>
        <p:nvPicPr>
          <p:cNvPr id="10" name="Picture 2" descr="C:\Users\Rodinka\Desktop\WEB_priklady\výsl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0552"/>
            <a:ext cx="6858000" cy="4838700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0" y="48850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Výsledek: (</a:t>
            </a:r>
            <a:r>
              <a:rPr lang="cs-CZ" b="1" dirty="0" smtClean="0"/>
              <a:t>praktické příklady tříd a identifikátoru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0" y="6321152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en-US" dirty="0" smtClean="0"/>
              <a:t>&lt;style&gt;</a:t>
            </a:r>
            <a:r>
              <a:rPr lang="cs-CZ" dirty="0" smtClean="0"/>
              <a:t>	           . . . 	možná deklarace stylů </a:t>
            </a:r>
            <a:r>
              <a:rPr lang="cs-CZ" b="1" dirty="0" smtClean="0"/>
              <a:t>různých</a:t>
            </a:r>
            <a:r>
              <a:rPr lang="cs-CZ" dirty="0" smtClean="0"/>
              <a:t> nadpisů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	</a:t>
            </a:r>
            <a:r>
              <a:rPr lang="en-US" dirty="0" smtClean="0"/>
              <a:t>h1 {color: green;}</a:t>
            </a:r>
            <a:r>
              <a:rPr lang="cs-CZ" dirty="0" smtClean="0"/>
              <a:t>	 (</a:t>
            </a:r>
            <a:r>
              <a:rPr lang="cs-CZ" b="1" dirty="0" smtClean="0"/>
              <a:t>různou</a:t>
            </a:r>
            <a:r>
              <a:rPr lang="cs-CZ" dirty="0" smtClean="0"/>
              <a:t> barvou), ale ve </a:t>
            </a:r>
            <a:r>
              <a:rPr lang="cs-CZ" dirty="0" err="1" smtClean="0"/>
              <a:t>stylopisu</a:t>
            </a:r>
            <a:r>
              <a:rPr lang="cs-CZ" dirty="0" smtClean="0"/>
              <a:t> či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       </a:t>
            </a:r>
            <a:r>
              <a:rPr lang="en-US" dirty="0" smtClean="0"/>
              <a:t>h2 {color: blue;}</a:t>
            </a:r>
            <a:r>
              <a:rPr lang="cs-CZ" dirty="0" smtClean="0"/>
              <a:t>                  externím stylem, </a:t>
            </a:r>
            <a:r>
              <a:rPr lang="cs-CZ" b="1" dirty="0" smtClean="0"/>
              <a:t>ne přímým stylem </a:t>
            </a:r>
            <a:r>
              <a:rPr lang="cs-CZ" dirty="0" smtClean="0"/>
              <a:t>!</a:t>
            </a:r>
          </a:p>
          <a:p>
            <a:pPr>
              <a:tabLst>
                <a:tab pos="361950" algn="l"/>
              </a:tabLst>
            </a:pPr>
            <a:r>
              <a:rPr lang="cs-CZ" dirty="0" smtClean="0"/>
              <a:t>       </a:t>
            </a:r>
            <a:r>
              <a:rPr lang="en-US" dirty="0" smtClean="0"/>
              <a:t>&lt;/style&gt;</a:t>
            </a:r>
            <a:r>
              <a:rPr lang="cs-CZ" dirty="0" smtClean="0"/>
              <a:t>                                (</a:t>
            </a:r>
            <a:r>
              <a:rPr lang="cs-CZ" b="1" dirty="0" smtClean="0"/>
              <a:t>př. pro žáky</a:t>
            </a:r>
            <a:r>
              <a:rPr lang="cs-CZ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VY_32_INOVACE_4.3.IVT1.11/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9259669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/>
          </a:p>
        </p:txBody>
      </p:sp>
      <p:pic>
        <p:nvPicPr>
          <p:cNvPr id="10" name="Picture 2" descr="C:\Users\Rodinka\Desktop\WEB_priklady\zdr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2600"/>
            <a:ext cx="6858000" cy="7058025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0" y="776536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Zdrojový kód:  (</a:t>
            </a:r>
            <a:r>
              <a:rPr lang="cs-CZ" b="1" dirty="0" smtClean="0"/>
              <a:t>praktické příklady formátování odstavce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0" y="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VY_32_INOVACE_4.3.IVT1.11/</a:t>
            </a:r>
            <a:r>
              <a:rPr lang="cs-CZ" sz="1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9259669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latin typeface="Arial" pitchFamily="34" charset="0"/>
                <a:cs typeface="Arial" pitchFamily="34" charset="0"/>
              </a:rPr>
              <a:t>Autorem materiálu a všech jeho částí, není-li uvedeno jinak, je Ing. Jaroslav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Ochodek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CZ.1.07/1.5.00/34.0501</a:t>
            </a:r>
          </a:p>
          <a:p>
            <a:endParaRPr lang="cs-CZ" dirty="0"/>
          </a:p>
        </p:txBody>
      </p:sp>
      <p:pic>
        <p:nvPicPr>
          <p:cNvPr id="5" name="Picture 2" descr="C:\Users\Rodinka\Desktop\WEB_priklady\formodst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52800"/>
            <a:ext cx="6858000" cy="320992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776536"/>
            <a:ext cx="685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1950" algn="l"/>
              </a:tabLst>
            </a:pPr>
            <a:r>
              <a:rPr lang="cs-CZ" dirty="0" smtClean="0"/>
              <a:t>	Výsledek:  (</a:t>
            </a:r>
            <a:r>
              <a:rPr lang="cs-CZ" b="1" dirty="0" smtClean="0"/>
              <a:t>praktické příklady formátování odstavce</a:t>
            </a:r>
            <a:r>
              <a:rPr lang="cs-CZ" dirty="0" smtClean="0"/>
              <a:t>)</a:t>
            </a:r>
          </a:p>
          <a:p>
            <a:pPr>
              <a:tabLst>
                <a:tab pos="361950" algn="l"/>
              </a:tabLst>
            </a:pPr>
            <a:endParaRPr lang="cs-CZ" dirty="0" smtClean="0"/>
          </a:p>
          <a:p>
            <a:pPr>
              <a:tabLst>
                <a:tab pos="1343025" algn="l"/>
              </a:tabLst>
            </a:pPr>
            <a:r>
              <a:rPr lang="cs-CZ" dirty="0" smtClean="0"/>
              <a:t>	- odsazení 1.ř. a zarovnání do bloku</a:t>
            </a:r>
          </a:p>
          <a:p>
            <a:pPr>
              <a:tabLst>
                <a:tab pos="1343025" algn="l"/>
              </a:tabLst>
            </a:pPr>
            <a:r>
              <a:rPr lang="cs-CZ" dirty="0" smtClean="0"/>
              <a:t>	- obrázek na pozadí (textu a odstavce)</a:t>
            </a:r>
          </a:p>
          <a:p>
            <a:pPr>
              <a:tabLst>
                <a:tab pos="1343025" algn="l"/>
              </a:tabLst>
            </a:pPr>
            <a:r>
              <a:rPr lang="cs-CZ" dirty="0" smtClean="0"/>
              <a:t>	- orámování a nastavení okrajů (zleva a zprava)</a:t>
            </a:r>
          </a:p>
          <a:p>
            <a:pPr>
              <a:tabLst>
                <a:tab pos="1343025" algn="l"/>
              </a:tabLst>
            </a:pPr>
            <a:r>
              <a:rPr lang="cs-CZ" dirty="0" smtClean="0"/>
              <a:t>	- kratší jednodušší nastavení stylu</a:t>
            </a:r>
          </a:p>
          <a:p>
            <a:pPr>
              <a:tabLst>
                <a:tab pos="1343025" algn="l"/>
              </a:tabLst>
            </a:pPr>
            <a:r>
              <a:rPr lang="cs-CZ" dirty="0" smtClean="0"/>
              <a:t>	- pozadí stránky (body)</a:t>
            </a:r>
          </a:p>
          <a:p>
            <a:pPr>
              <a:tabLst>
                <a:tab pos="1343025" algn="l"/>
              </a:tabLst>
            </a:pPr>
            <a:endParaRPr lang="cs-CZ" dirty="0" smtClean="0"/>
          </a:p>
          <a:p>
            <a:pPr>
              <a:tabLst>
                <a:tab pos="1343025" algn="l"/>
              </a:tabLst>
            </a:pPr>
            <a:r>
              <a:rPr lang="cs-CZ" dirty="0" smtClean="0"/>
              <a:t>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2407</TotalTime>
  <Words>298</Words>
  <Application>Microsoft Office PowerPoint</Application>
  <PresentationFormat>A4 (210 x 297 mm)</PresentationFormat>
  <Paragraphs>166</Paragraphs>
  <Slides>12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Rodinka</dc:creator>
  <cp:lastModifiedBy>Radek</cp:lastModifiedBy>
  <cp:revision>155</cp:revision>
  <dcterms:created xsi:type="dcterms:W3CDTF">2012-10-27T17:09:22Z</dcterms:created>
  <dcterms:modified xsi:type="dcterms:W3CDTF">2012-12-28T17:49:33Z</dcterms:modified>
</cp:coreProperties>
</file>