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7" r:id="rId10"/>
    <p:sldId id="268" r:id="rId11"/>
    <p:sldId id="262" r:id="rId12"/>
    <p:sldId id="263" r:id="rId13"/>
    <p:sldId id="265" r:id="rId14"/>
  </p:sldIdLst>
  <p:sldSz cx="6858000" cy="9906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B3744-8497-45B1-B9DD-5A388FD3EA9E}" type="datetimeFigureOut">
              <a:rPr lang="cs-CZ" smtClean="0"/>
              <a:pPr/>
              <a:t>28.12.2012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21DF5-B305-4087-903B-8E1898473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81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58DD-903D-4981-885B-7DD61E1526EB}" type="datetime1">
              <a:rPr lang="cs-CZ" smtClean="0"/>
              <a:pPr/>
              <a:t>28.12.2012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CC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94E2-7D79-47D4-87A3-373404F60F15}" type="datetime1">
              <a:rPr lang="cs-CZ" smtClean="0"/>
              <a:pPr/>
              <a:t>28.12.2012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9A2D-F7E9-4BAA-9F6F-8DE3EBD7CC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tabulky-format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jakpsatweb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olopate.jakpsatweb.cz/index.php?page=uvo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38728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Tvorba webových stránek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Impac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5889104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pic>
        <p:nvPicPr>
          <p:cNvPr id="12" name="Obrázek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1080000"/>
            <a:ext cx="5760720" cy="140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856656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dirty="0" smtClean="0">
                <a:solidFill>
                  <a:srgbClr val="C00000"/>
                </a:solidFill>
              </a:rPr>
              <a:t>	</a:t>
            </a:r>
            <a:r>
              <a:rPr lang="cs-CZ" sz="2400" b="1" dirty="0" smtClean="0">
                <a:solidFill>
                  <a:srgbClr val="7030A0"/>
                </a:solidFill>
              </a:rPr>
              <a:t>Další možnosti formátování tabulek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18281" y="2888694"/>
            <a:ext cx="6858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	- Atributy buněk </a:t>
            </a:r>
            <a:r>
              <a:rPr lang="cs-CZ" dirty="0" smtClean="0"/>
              <a:t>(další zde neuvedené)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- Celkové formátování tabulky</a:t>
            </a:r>
          </a:p>
          <a:p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- Šířky sloupců a výšky řádků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	</a:t>
            </a:r>
            <a:r>
              <a:rPr lang="cs-CZ" dirty="0" smtClean="0"/>
              <a:t>(platí pravidlo šířky sloupce – podle nejširší buňky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	sloupce)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</a:t>
            </a:r>
            <a:r>
              <a:rPr lang="cs-CZ" b="1" dirty="0" smtClean="0"/>
              <a:t>Používání </a:t>
            </a:r>
            <a:r>
              <a:rPr lang="cs-CZ" b="1" dirty="0" err="1" smtClean="0"/>
              <a:t>css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   </a:t>
            </a:r>
            <a:r>
              <a:rPr lang="cs-CZ" dirty="0" smtClean="0"/>
              <a:t>např.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table-layout: </a:t>
            </a:r>
            <a:r>
              <a:rPr lang="cs-CZ" b="1" dirty="0" err="1" smtClean="0">
                <a:solidFill>
                  <a:srgbClr val="C00000"/>
                </a:solidFill>
              </a:rPr>
              <a:t>fixed</a:t>
            </a:r>
            <a:r>
              <a:rPr lang="cs-CZ" b="1" dirty="0" smtClean="0">
                <a:solidFill>
                  <a:srgbClr val="C00000"/>
                </a:solidFill>
              </a:rPr>
              <a:t>  </a:t>
            </a:r>
            <a:r>
              <a:rPr lang="cs-CZ" b="1" dirty="0" smtClean="0"/>
              <a:t>- </a:t>
            </a:r>
            <a:r>
              <a:rPr lang="cs-CZ" dirty="0" smtClean="0"/>
              <a:t>při zadání </a:t>
            </a:r>
            <a:r>
              <a:rPr lang="cs-CZ" dirty="0" err="1" smtClean="0"/>
              <a:t>tagu</a:t>
            </a:r>
            <a:r>
              <a:rPr lang="cs-CZ" dirty="0" smtClean="0"/>
              <a:t> table počítá šířky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sloupců podle prvního řádku tabulky</a:t>
            </a:r>
            <a:r>
              <a:rPr lang="cs-CZ" b="1" dirty="0" smtClean="0"/>
              <a:t> 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   </a:t>
            </a:r>
            <a:r>
              <a:rPr lang="cs-CZ" b="1" dirty="0" err="1" smtClean="0">
                <a:solidFill>
                  <a:srgbClr val="C00000"/>
                </a:solidFill>
              </a:rPr>
              <a:t>border</a:t>
            </a:r>
            <a:r>
              <a:rPr lang="cs-CZ" b="1" dirty="0" smtClean="0">
                <a:solidFill>
                  <a:srgbClr val="C00000"/>
                </a:solidFill>
              </a:rPr>
              <a:t>-</a:t>
            </a:r>
            <a:r>
              <a:rPr lang="cs-CZ" b="1" dirty="0" err="1" smtClean="0">
                <a:solidFill>
                  <a:srgbClr val="C00000"/>
                </a:solidFill>
              </a:rPr>
              <a:t>collapse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collapse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- </a:t>
            </a:r>
            <a:r>
              <a:rPr lang="cs-CZ" dirty="0" smtClean="0"/>
              <a:t>při zadání </a:t>
            </a:r>
            <a:r>
              <a:rPr lang="cs-CZ" dirty="0" err="1" smtClean="0"/>
              <a:t>tagu</a:t>
            </a:r>
            <a:r>
              <a:rPr lang="cs-CZ" dirty="0" smtClean="0"/>
              <a:t> table spojuje dvojité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rámečky do jednoduché čáry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   </a:t>
            </a:r>
            <a:r>
              <a:rPr lang="cs-CZ" b="1" dirty="0" smtClean="0">
                <a:solidFill>
                  <a:srgbClr val="7030A0"/>
                </a:solidFill>
              </a:rPr>
              <a:t>více na</a:t>
            </a:r>
            <a:r>
              <a:rPr lang="cs-CZ" dirty="0" smtClean="0"/>
              <a:t>: 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jakpsatweb.cz</a:t>
            </a:r>
            <a:r>
              <a:rPr lang="cs-CZ" dirty="0" smtClean="0">
                <a:hlinkClick r:id="rId3"/>
              </a:rPr>
              <a:t>/tabulky-</a:t>
            </a:r>
            <a:r>
              <a:rPr lang="cs-CZ" dirty="0" err="1" smtClean="0">
                <a:hlinkClick r:id="rId3"/>
              </a:rPr>
              <a:t>format.html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63252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pic>
        <p:nvPicPr>
          <p:cNvPr id="4098" name="Picture 2" descr="C:\Users\Rodinka\Desktop\WEB_priklady\tab_css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16696"/>
            <a:ext cx="6858000" cy="70485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0" y="185665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142460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7030A0"/>
                </a:solidFill>
              </a:rPr>
              <a:t>Použití stylů (</a:t>
            </a:r>
            <a:r>
              <a:rPr lang="cs-CZ" sz="2400" b="1" dirty="0" err="1" smtClean="0">
                <a:solidFill>
                  <a:srgbClr val="7030A0"/>
                </a:solidFill>
              </a:rPr>
              <a:t>css</a:t>
            </a:r>
            <a:r>
              <a:rPr lang="cs-CZ" sz="2400" b="1" dirty="0" smtClean="0">
                <a:solidFill>
                  <a:srgbClr val="7030A0"/>
                </a:solidFill>
              </a:rPr>
              <a:t>) pro formátování tabulky</a:t>
            </a:r>
            <a:endParaRPr lang="cs-CZ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pic>
        <p:nvPicPr>
          <p:cNvPr id="5122" name="Picture 2" descr="C:\Users\Rodinka\Desktop\WEB_priklady\tab_css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2072680"/>
            <a:ext cx="5619750" cy="383857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0" y="164063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6672" y="6321152"/>
            <a:ext cx="5400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 typ písma</a:t>
            </a:r>
          </a:p>
          <a:p>
            <a:pPr>
              <a:buFontTx/>
              <a:buChar char="-"/>
            </a:pPr>
            <a:r>
              <a:rPr lang="cs-CZ" dirty="0" smtClean="0"/>
              <a:t> barva písma</a:t>
            </a:r>
          </a:p>
          <a:p>
            <a:pPr>
              <a:buFontTx/>
              <a:buChar char="-"/>
            </a:pPr>
            <a:r>
              <a:rPr lang="cs-CZ" dirty="0" smtClean="0"/>
              <a:t> velikost písma </a:t>
            </a:r>
          </a:p>
          <a:p>
            <a:pPr>
              <a:buFontTx/>
              <a:buChar char="-"/>
            </a:pPr>
            <a:r>
              <a:rPr lang="cs-CZ" dirty="0" smtClean="0"/>
              <a:t> barva pozadí buňky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&lt;</a:t>
            </a:r>
            <a:r>
              <a:rPr lang="cs-CZ" dirty="0" err="1" smtClean="0"/>
              <a:t>tag</a:t>
            </a:r>
            <a:r>
              <a:rPr lang="cs-CZ" dirty="0" smtClean="0"/>
              <a:t> style</a:t>
            </a:r>
            <a:r>
              <a:rPr lang="cs-CZ" b="1" dirty="0" smtClean="0"/>
              <a:t>="</a:t>
            </a:r>
            <a:r>
              <a:rPr lang="cs-CZ" b="1" dirty="0" err="1" smtClean="0"/>
              <a:t>color</a:t>
            </a:r>
            <a:r>
              <a:rPr lang="cs-CZ" b="1" dirty="0" smtClean="0"/>
              <a:t>: </a:t>
            </a:r>
            <a:r>
              <a:rPr lang="cs-CZ" b="1" dirty="0" err="1" smtClean="0"/>
              <a:t>blue</a:t>
            </a:r>
            <a:r>
              <a:rPr lang="cs-CZ" b="1" dirty="0" smtClean="0"/>
              <a:t>;"&gt;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Další možnosti a použití</a:t>
            </a:r>
          </a:p>
          <a:p>
            <a:r>
              <a:rPr lang="cs-CZ" b="1" dirty="0" smtClean="0"/>
              <a:t>viz CSS a jejich vlastnosti </a:t>
            </a:r>
            <a:r>
              <a:rPr lang="cs-CZ" dirty="0" smtClean="0"/>
              <a:t>(např.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jakpsatweb.cz</a:t>
            </a:r>
            <a:r>
              <a:rPr lang="cs-CZ" dirty="0" smtClean="0"/>
              <a:t>, aj.)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2072680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/>
              <a:t>	Zdroje: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dirty="0" smtClean="0"/>
              <a:t>JANOVSKÝ, Dušan.</a:t>
            </a:r>
            <a:r>
              <a:rPr lang="pl-PL" dirty="0" smtClean="0"/>
              <a:t> </a:t>
            </a:r>
            <a:r>
              <a:rPr lang="pl-PL" i="1" dirty="0" smtClean="0"/>
              <a:t>Jak psat web</a:t>
            </a:r>
            <a:r>
              <a:rPr lang="pl-PL" dirty="0" smtClean="0"/>
              <a:t> [online]. 1999 [cit. 2012-12-20]. 	Dostupné z: </a:t>
            </a:r>
            <a:r>
              <a:rPr lang="pl-PL" dirty="0" smtClean="0">
                <a:hlinkClick r:id="rId3"/>
              </a:rPr>
              <a:t>http://www.jakpsatweb.cz</a:t>
            </a:r>
            <a:r>
              <a:rPr lang="pl-PL" dirty="0" smtClean="0"/>
              <a:t> 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BROŽA, Petr. </a:t>
            </a:r>
            <a:r>
              <a:rPr lang="cs-CZ" i="1" dirty="0" smtClean="0"/>
              <a:t>Jak na počítač vytváříme www stránky</a:t>
            </a:r>
            <a:r>
              <a:rPr lang="cs-CZ" dirty="0" smtClean="0"/>
              <a:t>. Brno: 	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2004. ISBN 80-251-0475-3.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dirty="0" err="1" smtClean="0"/>
              <a:t>Flídr</a:t>
            </a:r>
            <a:r>
              <a:rPr lang="cs-CZ" dirty="0" smtClean="0"/>
              <a:t>, M.:</a:t>
            </a:r>
            <a:r>
              <a:rPr lang="cs-CZ" i="1" dirty="0" smtClean="0"/>
              <a:t> HTML pro začátečníky</a:t>
            </a:r>
            <a:r>
              <a:rPr lang="cs-CZ" dirty="0" smtClean="0"/>
              <a:t>. Praha: PC WORLD, 2001, </a:t>
            </a:r>
            <a:r>
              <a:rPr lang="cs-CZ" dirty="0" err="1" smtClean="0"/>
              <a:t>roč</a:t>
            </a:r>
            <a:r>
              <a:rPr lang="cs-CZ" dirty="0" smtClean="0"/>
              <a:t>. 2001,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č. 2.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i="1" dirty="0" smtClean="0"/>
              <a:t>	Jak dobře začít s tvorbou webu - po lopatě</a:t>
            </a:r>
            <a:r>
              <a:rPr lang="cs-CZ" dirty="0" smtClean="0"/>
              <a:t> [online]. 2006 [cit. 2012-	12-22]. Dostupné z: 	</a:t>
            </a:r>
            <a:r>
              <a:rPr lang="cs-CZ" dirty="0" smtClean="0">
                <a:hlinkClick r:id="rId4"/>
              </a:rPr>
              <a:t>http://polopate.jakpsatweb.cz/index.php?page=uvod 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99256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Tvorba webových stránek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Impac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2000672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272075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	Tabulky</a:t>
            </a:r>
            <a:r>
              <a:rPr lang="cs-CZ" dirty="0" smtClean="0"/>
              <a:t> – základní prvek webové </a:t>
            </a:r>
            <a:r>
              <a:rPr lang="cs-CZ" dirty="0" err="1" smtClean="0"/>
              <a:t>strány</a:t>
            </a:r>
            <a:r>
              <a:rPr lang="cs-CZ" dirty="0" smtClean="0"/>
              <a:t>, objekt www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3512840"/>
            <a:ext cx="6858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7030A0"/>
                </a:solidFill>
              </a:rPr>
              <a:t>	Účel, význam, použití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uspořádání políček maticové (buňky - sloupce a řádky)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umožňují vytvářet sloupcovou sazby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vložit tabulku  do políčka jiné tabulky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orámování a barvy v tabulce (obarvení obsahu, pozadí,aj.)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uspořádání libovolného typu dat (text, obrázky, odkazy, formuláře, </a:t>
            </a:r>
          </a:p>
          <a:p>
            <a:r>
              <a:rPr lang="cs-CZ" dirty="0" smtClean="0"/>
              <a:t>         apod.)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pro formátování celých www stránek (dnes nahrazováno CSS)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dnes se doporučuje používat tabulky pouze pro reprezentaci dat,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	   která ze své podstaty tvoří tabulku.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přehledné formátování dat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496616"/>
            <a:ext cx="6858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7030A0"/>
                </a:solidFill>
              </a:rPr>
              <a:t>	Tvorba tabulky</a:t>
            </a:r>
          </a:p>
          <a:p>
            <a:endParaRPr lang="cs-CZ" sz="2400" dirty="0" smtClean="0">
              <a:solidFill>
                <a:srgbClr val="7030A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/>
              <a:t>	Základní značky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&lt;table&gt;, &lt;/table&gt;   </a:t>
            </a:r>
            <a:r>
              <a:rPr lang="cs-CZ" dirty="0" smtClean="0"/>
              <a:t>- uzavírají obsah tabulky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tr</a:t>
            </a:r>
            <a:r>
              <a:rPr lang="cs-CZ" b="1" dirty="0" smtClean="0"/>
              <a:t>&gt;, &lt;/</a:t>
            </a:r>
            <a:r>
              <a:rPr lang="cs-CZ" b="1" dirty="0" err="1" smtClean="0"/>
              <a:t>tr</a:t>
            </a:r>
            <a:r>
              <a:rPr lang="cs-CZ" b="1" dirty="0" smtClean="0"/>
              <a:t>&gt;   </a:t>
            </a:r>
            <a:r>
              <a:rPr lang="cs-CZ" dirty="0" smtClean="0"/>
              <a:t>- zadávání řádků tabulky  (Table </a:t>
            </a:r>
            <a:r>
              <a:rPr lang="cs-CZ" dirty="0" err="1" smtClean="0"/>
              <a:t>Row</a:t>
            </a:r>
            <a:r>
              <a:rPr lang="cs-CZ" dirty="0" smtClean="0"/>
              <a:t>)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td</a:t>
            </a:r>
            <a:r>
              <a:rPr lang="cs-CZ" b="1" dirty="0" smtClean="0"/>
              <a:t>&gt;, &lt;/</a:t>
            </a:r>
            <a:r>
              <a:rPr lang="cs-CZ" b="1" dirty="0" err="1" smtClean="0"/>
              <a:t>td</a:t>
            </a:r>
            <a:r>
              <a:rPr lang="cs-CZ" b="1" dirty="0" smtClean="0"/>
              <a:t>&gt;   </a:t>
            </a:r>
            <a:r>
              <a:rPr lang="cs-CZ" dirty="0" smtClean="0"/>
              <a:t>- zadávání buněk v jednotlivých řádcích , (Table Data) </a:t>
            </a:r>
          </a:p>
          <a:p>
            <a:r>
              <a:rPr lang="cs-CZ" dirty="0" smtClean="0"/>
              <a:t>                                     </a:t>
            </a:r>
            <a:r>
              <a:rPr lang="cs-CZ" b="1" dirty="0" smtClean="0"/>
              <a:t>stejný počet buněk ve všech řádcích </a:t>
            </a:r>
            <a:r>
              <a:rPr lang="cs-CZ" dirty="0" smtClean="0"/>
              <a:t>!!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/>
              <a:t>Obsahem buňky </a:t>
            </a:r>
            <a:r>
              <a:rPr lang="cs-CZ" dirty="0" smtClean="0"/>
              <a:t>může být libovolný prvek HTML (text, odkaz, 	obrázek, tabulka, apod.)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953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(bez ohraničení buněk)</a:t>
            </a:r>
          </a:p>
          <a:p>
            <a:endParaRPr lang="cs-CZ" dirty="0" smtClean="0">
              <a:solidFill>
                <a:srgbClr val="00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&lt;table&gt;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&lt;</a:t>
            </a:r>
            <a:r>
              <a:rPr lang="cs-CZ" dirty="0" err="1" smtClean="0">
                <a:solidFill>
                  <a:srgbClr val="000066"/>
                </a:solidFill>
              </a:rPr>
              <a:t>tr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 	&lt;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&gt;Ryba&lt;/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 	&lt;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&gt;Pták&lt;/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 	&lt;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&gt;Savec&lt;/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&lt;/</a:t>
            </a:r>
            <a:r>
              <a:rPr lang="cs-CZ" dirty="0" err="1" smtClean="0">
                <a:solidFill>
                  <a:srgbClr val="000066"/>
                </a:solidFill>
              </a:rPr>
              <a:t>tr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&lt;</a:t>
            </a:r>
            <a:r>
              <a:rPr lang="cs-CZ" dirty="0" err="1" smtClean="0">
                <a:solidFill>
                  <a:srgbClr val="000066"/>
                </a:solidFill>
              </a:rPr>
              <a:t>tr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 	&lt;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&gt;Pstruh duhový&lt;/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 	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 	&lt;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&gt;Sýkora modřinka&lt;/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 	&lt;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&gt;Daněk skvrnitý&lt;/</a:t>
            </a:r>
            <a:r>
              <a:rPr lang="cs-CZ" dirty="0" err="1" smtClean="0">
                <a:solidFill>
                  <a:srgbClr val="000066"/>
                </a:solidFill>
              </a:rPr>
              <a:t>td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&lt;/</a:t>
            </a:r>
            <a:r>
              <a:rPr lang="cs-CZ" dirty="0" err="1" smtClean="0">
                <a:solidFill>
                  <a:srgbClr val="000066"/>
                </a:solidFill>
              </a:rPr>
              <a:t>tr</a:t>
            </a:r>
            <a:r>
              <a:rPr lang="cs-CZ" dirty="0" smtClean="0">
                <a:solidFill>
                  <a:srgbClr val="000066"/>
                </a:solidFill>
              </a:rPr>
              <a:t>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&lt;/table&gt;</a:t>
            </a:r>
          </a:p>
          <a:p>
            <a:endParaRPr lang="cs-CZ" dirty="0" smtClean="0">
              <a:solidFill>
                <a:srgbClr val="000066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04528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pic>
        <p:nvPicPr>
          <p:cNvPr id="2050" name="Picture 2" descr="C:\Users\Rodinka\Desktop\WEB_priklady\t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3016" y="2144688"/>
            <a:ext cx="3168352" cy="720080"/>
          </a:xfrm>
          <a:prstGeom prst="rect">
            <a:avLst/>
          </a:prstGeom>
          <a:noFill/>
        </p:spPr>
      </p:pic>
      <p:pic>
        <p:nvPicPr>
          <p:cNvPr id="2051" name="Picture 3" descr="C:\Users\Rodinka\Desktop\WEB_priklady\t0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632" y="2072680"/>
            <a:ext cx="3312368" cy="288032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171264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Zdrojový kód:                                          Výsledek:  (bez ohraničení)</a:t>
            </a:r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502500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538504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 Př.:  </a:t>
            </a:r>
            <a:r>
              <a:rPr lang="cs-CZ" dirty="0" smtClean="0"/>
              <a:t>Pro </a:t>
            </a:r>
            <a:r>
              <a:rPr lang="cs-CZ" dirty="0" smtClean="0">
                <a:solidFill>
                  <a:srgbClr val="C00000"/>
                </a:solidFill>
              </a:rPr>
              <a:t>ohraničení</a:t>
            </a:r>
            <a:r>
              <a:rPr lang="cs-CZ" dirty="0" smtClean="0"/>
              <a:t> atribut </a:t>
            </a:r>
            <a:r>
              <a:rPr lang="cs-CZ" b="1" dirty="0" err="1" smtClean="0"/>
              <a:t>border</a:t>
            </a:r>
            <a:r>
              <a:rPr lang="cs-CZ" b="1" dirty="0" smtClean="0"/>
              <a:t>, </a:t>
            </a:r>
            <a:r>
              <a:rPr lang="cs-CZ" dirty="0" smtClean="0"/>
              <a:t>jeho hodnota=šířka čáry v </a:t>
            </a:r>
            <a:r>
              <a:rPr lang="cs-CZ" dirty="0" err="1" smtClean="0"/>
              <a:t>px</a:t>
            </a:r>
            <a:endParaRPr lang="cs-CZ" dirty="0"/>
          </a:p>
        </p:txBody>
      </p:sp>
      <p:pic>
        <p:nvPicPr>
          <p:cNvPr id="2052" name="Picture 4" descr="C:\Users\Rodinka\Desktop\WEB_priklady\t01or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49144"/>
            <a:ext cx="3501008" cy="2830815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0" y="581709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Zdrojový kód:                                          Výsledek:  (s ohraničením)</a:t>
            </a:r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pic>
        <p:nvPicPr>
          <p:cNvPr id="2053" name="Picture 5" descr="C:\Users\Rodinka\Desktop\WEB_priklady\t01oram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3016" y="6249144"/>
            <a:ext cx="3284984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560512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1280592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/>
              <a:t>	Nadpis</a:t>
            </a:r>
            <a:r>
              <a:rPr lang="cs-CZ" dirty="0" smtClean="0"/>
              <a:t>, název tabulky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caption</a:t>
            </a:r>
            <a:r>
              <a:rPr lang="cs-CZ" b="1" dirty="0" smtClean="0"/>
              <a:t>&gt;</a:t>
            </a:r>
            <a:r>
              <a:rPr lang="cs-CZ" dirty="0" smtClean="0"/>
              <a:t>Název tabulky</a:t>
            </a:r>
            <a:r>
              <a:rPr lang="cs-CZ" b="1" dirty="0" smtClean="0"/>
              <a:t>&lt;/</a:t>
            </a:r>
            <a:r>
              <a:rPr lang="cs-CZ" b="1" dirty="0" err="1" smtClean="0"/>
              <a:t>caption</a:t>
            </a:r>
            <a:r>
              <a:rPr lang="cs-CZ" b="1" dirty="0" smtClean="0"/>
              <a:t>&gt;   - </a:t>
            </a:r>
            <a:r>
              <a:rPr lang="cs-CZ" dirty="0" smtClean="0"/>
              <a:t>píše se ještě před 1. řádek 	buněk (pod &lt;table&gt;)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/>
              <a:t>	Další: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th</a:t>
            </a:r>
            <a:r>
              <a:rPr lang="cs-CZ" b="1" dirty="0" smtClean="0"/>
              <a:t>&gt;, &lt;/</a:t>
            </a:r>
            <a:r>
              <a:rPr lang="cs-CZ" b="1" dirty="0" err="1" smtClean="0"/>
              <a:t>th</a:t>
            </a:r>
            <a:r>
              <a:rPr lang="cs-CZ" b="1" dirty="0" smtClean="0"/>
              <a:t>&gt;   - </a:t>
            </a:r>
            <a:r>
              <a:rPr lang="cs-CZ" dirty="0" smtClean="0"/>
              <a:t>buňka je záhlavím řádku nebo sloupce </a:t>
            </a:r>
            <a:r>
              <a:rPr lang="cs-CZ" b="1" dirty="0" smtClean="0"/>
              <a:t>(</a:t>
            </a:r>
            <a:r>
              <a:rPr lang="cs-CZ" dirty="0" smtClean="0"/>
              <a:t>Table</a:t>
            </a:r>
          </a:p>
          <a:p>
            <a:r>
              <a:rPr lang="cs-CZ" dirty="0" smtClean="0"/>
              <a:t>                          </a:t>
            </a:r>
            <a:r>
              <a:rPr lang="cs-CZ" dirty="0" err="1" smtClean="0"/>
              <a:t>Header</a:t>
            </a:r>
            <a:r>
              <a:rPr lang="cs-CZ" dirty="0" smtClean="0"/>
              <a:t>)</a:t>
            </a:r>
            <a:endParaRPr lang="cs-CZ" b="1" dirty="0"/>
          </a:p>
        </p:txBody>
      </p:sp>
      <p:pic>
        <p:nvPicPr>
          <p:cNvPr id="3074" name="Picture 2" descr="C:\Users\Rodinka\Desktop\WEB_priklady\tb_DP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88904"/>
            <a:ext cx="3933056" cy="5143500"/>
          </a:xfrm>
          <a:prstGeom prst="rect">
            <a:avLst/>
          </a:prstGeom>
          <a:noFill/>
        </p:spPr>
      </p:pic>
      <p:sp>
        <p:nvSpPr>
          <p:cNvPr id="11" name="Obdélník 10"/>
          <p:cNvSpPr/>
          <p:nvPr/>
        </p:nvSpPr>
        <p:spPr>
          <a:xfrm>
            <a:off x="0" y="3656856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Zdrojový kód:                                                     Výsledek:</a:t>
            </a:r>
          </a:p>
        </p:txBody>
      </p:sp>
      <p:pic>
        <p:nvPicPr>
          <p:cNvPr id="3075" name="Picture 3" descr="C:\Users\Rodinka\Desktop\WEB_priklady\T_DP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5064" y="4160912"/>
            <a:ext cx="2852936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1424608"/>
            <a:ext cx="6858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7030A0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7030A0"/>
                </a:solidFill>
              </a:rPr>
              <a:t>	Tabulky – formátování</a:t>
            </a:r>
            <a:r>
              <a:rPr lang="cs-CZ" b="1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sz="2400" b="1" dirty="0" smtClean="0">
                <a:solidFill>
                  <a:srgbClr val="C00000"/>
                </a:solidFill>
              </a:rPr>
              <a:t>- šířka a zarovnání na stránce </a:t>
            </a:r>
            <a:r>
              <a:rPr lang="cs-CZ" sz="2400" dirty="0" smtClean="0">
                <a:solidFill>
                  <a:srgbClr val="C00000"/>
                </a:solidFill>
              </a:rPr>
              <a:t>(atributy table)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b="1" dirty="0" smtClean="0"/>
              <a:t>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err="1" smtClean="0"/>
              <a:t>width</a:t>
            </a:r>
            <a:r>
              <a:rPr lang="cs-CZ" b="1" dirty="0" smtClean="0"/>
              <a:t>  - </a:t>
            </a:r>
            <a:r>
              <a:rPr lang="cs-CZ" dirty="0" smtClean="0"/>
              <a:t>v </a:t>
            </a:r>
            <a:r>
              <a:rPr lang="cs-CZ" b="1" dirty="0" smtClean="0"/>
              <a:t>%</a:t>
            </a:r>
            <a:r>
              <a:rPr lang="cs-CZ" dirty="0" smtClean="0"/>
              <a:t> z daného prostoru nebo v </a:t>
            </a:r>
            <a:r>
              <a:rPr lang="cs-CZ" b="1" dirty="0" err="1" smtClean="0"/>
              <a:t>px</a:t>
            </a: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err="1" smtClean="0"/>
              <a:t>align</a:t>
            </a:r>
            <a:r>
              <a:rPr lang="cs-CZ" dirty="0" smtClean="0"/>
              <a:t> - </a:t>
            </a:r>
            <a:r>
              <a:rPr lang="cs-CZ" dirty="0" err="1" smtClean="0"/>
              <a:t>left</a:t>
            </a:r>
            <a:r>
              <a:rPr lang="cs-CZ" dirty="0" smtClean="0"/>
              <a:t>, </a:t>
            </a:r>
            <a:r>
              <a:rPr lang="cs-CZ" dirty="0" err="1" smtClean="0"/>
              <a:t>right</a:t>
            </a:r>
            <a:r>
              <a:rPr lang="cs-CZ" dirty="0" smtClean="0"/>
              <a:t>, center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&lt;table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width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=“50 %“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border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=“2“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align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=“center“&gt;</a:t>
            </a:r>
            <a:b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(šířka tabulky 50 % prostoru,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tl.čáry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2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px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, zarovnaná na střed)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531304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sz="2400" b="1" dirty="0" smtClean="0">
                <a:solidFill>
                  <a:srgbClr val="C00000"/>
                </a:solidFill>
              </a:rPr>
              <a:t>- slučování buněk </a:t>
            </a:r>
            <a:r>
              <a:rPr lang="cs-CZ" sz="2400" dirty="0" smtClean="0">
                <a:solidFill>
                  <a:srgbClr val="C00000"/>
                </a:solidFill>
              </a:rPr>
              <a:t>(atribut </a:t>
            </a:r>
            <a:r>
              <a:rPr lang="cs-CZ" sz="2400" dirty="0" err="1" smtClean="0">
                <a:solidFill>
                  <a:srgbClr val="C00000"/>
                </a:solidFill>
              </a:rPr>
              <a:t>td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err="1" smtClean="0"/>
              <a:t>rowspan</a:t>
            </a:r>
            <a:r>
              <a:rPr lang="cs-CZ" b="1" dirty="0" smtClean="0"/>
              <a:t>, </a:t>
            </a:r>
            <a:r>
              <a:rPr lang="cs-CZ" b="1" dirty="0" err="1" smtClean="0"/>
              <a:t>colspan</a:t>
            </a:r>
            <a:r>
              <a:rPr lang="cs-CZ" dirty="0" smtClean="0"/>
              <a:t> (=“3“ – </a:t>
            </a:r>
            <a:r>
              <a:rPr lang="cs-CZ" dirty="0" err="1" smtClean="0"/>
              <a:t>slouč</a:t>
            </a:r>
            <a:r>
              <a:rPr lang="cs-CZ" dirty="0" smtClean="0"/>
              <a:t>. 3 buněk) 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td</a:t>
            </a:r>
            <a:r>
              <a:rPr lang="cs-CZ" b="1" dirty="0" smtClean="0"/>
              <a:t> </a:t>
            </a:r>
            <a:r>
              <a:rPr lang="cs-CZ" b="1" dirty="0" err="1" smtClean="0"/>
              <a:t>rowspan</a:t>
            </a:r>
            <a:r>
              <a:rPr lang="cs-CZ" b="1" dirty="0" smtClean="0"/>
              <a:t>=“2“&gt;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0" y="740127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td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rowspan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=“3“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(spojení 3 řádků pod sebou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pic>
        <p:nvPicPr>
          <p:cNvPr id="2050" name="Picture 2" descr="C:\Users\Rodinka\Desktop\WEB_priklady\tab-spojbun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7257256"/>
            <a:ext cx="4343400" cy="1914525"/>
          </a:xfrm>
          <a:prstGeom prst="rect">
            <a:avLst/>
          </a:prstGeom>
          <a:noFill/>
        </p:spPr>
      </p:pic>
      <p:pic>
        <p:nvPicPr>
          <p:cNvPr id="6" name="Picture 2" descr="C:\Users\Rodinka\Desktop\WEB_priklady\tab_spojb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84648"/>
            <a:ext cx="6858000" cy="4824535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1352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682520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Výsledek:  (tab. zarovnaná na střed stránky)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</a:p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6105128"/>
            <a:ext cx="6858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tabLst>
                <a:tab pos="361950" algn="l"/>
              </a:tabLst>
            </a:pPr>
            <a:r>
              <a:rPr lang="cs-CZ" sz="2400" b="1" dirty="0" smtClean="0">
                <a:solidFill>
                  <a:srgbClr val="C00000"/>
                </a:solidFill>
              </a:rPr>
              <a:t>	- zarovnání textu v buňkách </a:t>
            </a:r>
            <a:r>
              <a:rPr lang="cs-CZ" dirty="0" smtClean="0"/>
              <a:t>(atribut </a:t>
            </a:r>
            <a:r>
              <a:rPr lang="cs-CZ" dirty="0" err="1" smtClean="0"/>
              <a:t>td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err="1" smtClean="0"/>
              <a:t>align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left</a:t>
            </a:r>
            <a:r>
              <a:rPr lang="cs-CZ" dirty="0" smtClean="0"/>
              <a:t>, </a:t>
            </a:r>
            <a:r>
              <a:rPr lang="cs-CZ" dirty="0" err="1" smtClean="0"/>
              <a:t>right</a:t>
            </a:r>
            <a:r>
              <a:rPr lang="cs-CZ" dirty="0" smtClean="0"/>
              <a:t>, center)   v řádcích 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err="1" smtClean="0"/>
              <a:t>valign</a:t>
            </a:r>
            <a:r>
              <a:rPr lang="cs-CZ" b="1" dirty="0" smtClean="0"/>
              <a:t> </a:t>
            </a:r>
            <a:r>
              <a:rPr lang="cs-CZ" dirty="0" smtClean="0"/>
              <a:t>(top, </a:t>
            </a:r>
            <a:r>
              <a:rPr lang="cs-CZ" dirty="0" err="1" smtClean="0"/>
              <a:t>middle</a:t>
            </a:r>
            <a:r>
              <a:rPr lang="cs-CZ" dirty="0" smtClean="0"/>
              <a:t>, </a:t>
            </a:r>
            <a:r>
              <a:rPr lang="cs-CZ" dirty="0" err="1" smtClean="0"/>
              <a:t>bottom</a:t>
            </a:r>
            <a:r>
              <a:rPr lang="cs-CZ" dirty="0" smtClean="0"/>
              <a:t>)   vertikálně</a:t>
            </a:r>
          </a:p>
          <a:p>
            <a:endParaRPr lang="cs-CZ" dirty="0" smtClean="0"/>
          </a:p>
          <a:p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td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align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right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“&gt;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td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valign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middle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“&gt;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640632"/>
            <a:ext cx="6858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C00000"/>
                </a:solidFill>
              </a:rPr>
              <a:t>	- ohraničení buněk </a:t>
            </a:r>
            <a:r>
              <a:rPr lang="cs-CZ" dirty="0" smtClean="0"/>
              <a:t>(pro celou tab., atribut table)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&lt;</a:t>
            </a:r>
            <a:r>
              <a:rPr lang="cs-CZ" dirty="0" err="1" smtClean="0"/>
              <a:t>f</a:t>
            </a:r>
            <a:r>
              <a:rPr lang="cs-CZ" b="1" dirty="0" err="1" smtClean="0"/>
              <a:t>rame</a:t>
            </a:r>
            <a:r>
              <a:rPr lang="cs-CZ" dirty="0" smtClean="0"/>
              <a:t>&gt;  (</a:t>
            </a:r>
            <a:r>
              <a:rPr lang="cs-CZ" dirty="0" err="1" smtClean="0"/>
              <a:t>vnějí</a:t>
            </a:r>
            <a:r>
              <a:rPr lang="cs-CZ" dirty="0" smtClean="0"/>
              <a:t> ohraničení celé tabulky)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i="1" dirty="0" smtClean="0"/>
              <a:t>	Hodnoty:</a:t>
            </a:r>
            <a:r>
              <a:rPr lang="cs-CZ" dirty="0" smtClean="0"/>
              <a:t>  </a:t>
            </a:r>
            <a:r>
              <a:rPr lang="cs-CZ" dirty="0" err="1" smtClean="0"/>
              <a:t>Void</a:t>
            </a:r>
            <a:r>
              <a:rPr lang="cs-CZ" dirty="0" smtClean="0"/>
              <a:t>, </a:t>
            </a:r>
            <a:r>
              <a:rPr lang="cs-CZ" dirty="0" err="1" smtClean="0"/>
              <a:t>above</a:t>
            </a:r>
            <a:r>
              <a:rPr lang="cs-CZ" dirty="0" smtClean="0"/>
              <a:t>, </a:t>
            </a:r>
            <a:r>
              <a:rPr lang="cs-CZ" dirty="0" err="1" smtClean="0"/>
              <a:t>below</a:t>
            </a:r>
            <a:r>
              <a:rPr lang="cs-CZ" dirty="0" smtClean="0"/>
              <a:t>,</a:t>
            </a:r>
            <a:r>
              <a:rPr lang="cs-CZ" dirty="0" err="1" smtClean="0"/>
              <a:t>hsides</a:t>
            </a:r>
            <a:r>
              <a:rPr lang="cs-CZ" dirty="0" smtClean="0"/>
              <a:t>, </a:t>
            </a:r>
            <a:r>
              <a:rPr lang="cs-CZ" dirty="0" err="1" smtClean="0"/>
              <a:t>vsides</a:t>
            </a:r>
            <a:r>
              <a:rPr lang="cs-CZ" dirty="0" smtClean="0"/>
              <a:t>, </a:t>
            </a:r>
            <a:r>
              <a:rPr lang="cs-CZ" dirty="0" err="1" smtClean="0"/>
              <a:t>lhs</a:t>
            </a:r>
            <a:r>
              <a:rPr lang="cs-CZ" dirty="0" smtClean="0"/>
              <a:t>, </a:t>
            </a:r>
            <a:r>
              <a:rPr lang="cs-CZ" dirty="0" err="1" smtClean="0"/>
              <a:t>rhs</a:t>
            </a:r>
            <a:r>
              <a:rPr lang="cs-CZ" dirty="0" smtClean="0"/>
              <a:t>, box</a:t>
            </a:r>
          </a:p>
          <a:p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rules</a:t>
            </a:r>
            <a:r>
              <a:rPr lang="cs-CZ" b="1" dirty="0" smtClean="0"/>
              <a:t>&gt;  </a:t>
            </a:r>
            <a:r>
              <a:rPr lang="cs-CZ" dirty="0" smtClean="0"/>
              <a:t>(vnitřní ohraničení)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i="1" dirty="0" smtClean="0"/>
              <a:t>	Hodnoty:</a:t>
            </a:r>
            <a:r>
              <a:rPr lang="cs-CZ" dirty="0" smtClean="0"/>
              <a:t>  </a:t>
            </a:r>
            <a:r>
              <a:rPr lang="cs-CZ" dirty="0" err="1" smtClean="0"/>
              <a:t>none</a:t>
            </a:r>
            <a:r>
              <a:rPr lang="cs-CZ" dirty="0" smtClean="0"/>
              <a:t>, </a:t>
            </a:r>
            <a:r>
              <a:rPr lang="cs-CZ" dirty="0" err="1" smtClean="0"/>
              <a:t>rows</a:t>
            </a:r>
            <a:r>
              <a:rPr lang="cs-CZ" dirty="0" smtClean="0"/>
              <a:t>, </a:t>
            </a:r>
            <a:r>
              <a:rPr lang="cs-CZ" dirty="0" err="1" smtClean="0"/>
              <a:t>cols</a:t>
            </a:r>
            <a:r>
              <a:rPr lang="cs-CZ" dirty="0" smtClean="0"/>
              <a:t>, </a:t>
            </a:r>
            <a:r>
              <a:rPr lang="cs-CZ" dirty="0" err="1" smtClean="0"/>
              <a:t>all</a:t>
            </a:r>
            <a:endParaRPr lang="cs-CZ" dirty="0" smtClean="0"/>
          </a:p>
          <a:p>
            <a:endParaRPr lang="cs-CZ" dirty="0" smtClean="0"/>
          </a:p>
          <a:p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&lt;table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frame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=“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hsides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“&gt; 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pouze horní a dolní ohraničení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VY_32_INOVACE_4.3.IVT1.13/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416496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T A B U L K Y</a:t>
            </a:r>
            <a:endParaRPr lang="cs-CZ" dirty="0"/>
          </a:p>
        </p:txBody>
      </p:sp>
      <p:pic>
        <p:nvPicPr>
          <p:cNvPr id="3075" name="Picture 3" descr="C:\Users\Rodinka\Desktop\WEB_priklady\ohranizarov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4608"/>
            <a:ext cx="6858000" cy="5328592"/>
          </a:xfrm>
          <a:prstGeom prst="rect">
            <a:avLst/>
          </a:prstGeom>
          <a:noFill/>
        </p:spPr>
      </p:pic>
      <p:pic>
        <p:nvPicPr>
          <p:cNvPr id="3076" name="Picture 4" descr="C:\Users\Rodinka\Desktop\WEB_priklady\ohrz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6792" y="6825208"/>
            <a:ext cx="4695825" cy="2448272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10645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6825208"/>
            <a:ext cx="177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Výsledek: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2742</TotalTime>
  <Words>448</Words>
  <Application>Microsoft Office PowerPoint</Application>
  <PresentationFormat>A4 (210 x 297 mm)</PresentationFormat>
  <Paragraphs>223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DUM_12</dc:title>
  <dc:creator>Rodinka</dc:creator>
  <cp:lastModifiedBy>Radek</cp:lastModifiedBy>
  <cp:revision>238</cp:revision>
  <dcterms:created xsi:type="dcterms:W3CDTF">2012-10-27T17:09:22Z</dcterms:created>
  <dcterms:modified xsi:type="dcterms:W3CDTF">2012-12-28T15:29:22Z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DUM_12</vt:lpwstr>
  </property>
  <property fmtid="{D5CDD505-2E9C-101B-9397-08002B2CF9AE}" pid="3" name="SlideDescription">
    <vt:lpwstr/>
  </property>
</Properties>
</file>