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5"/>
  </p:notesMasterIdLst>
  <p:sldIdLst>
    <p:sldId id="261" r:id="rId3"/>
    <p:sldId id="259" r:id="rId4"/>
    <p:sldId id="262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0" r:id="rId14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80" y="23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6FEBE-4CC3-43BF-9B53-D52E0CFA6286}" type="datetimeFigureOut">
              <a:rPr lang="cs-CZ" smtClean="0"/>
              <a:pPr/>
              <a:t>5.2.2014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19A-4B4E-43EE-9A7D-334EC8A65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VY_32_INOVACE</a:t>
            </a:r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CZ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71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D944-A9D9-445A-BF7A-800C3D76F8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56546-771C-4FCD-A6A4-0E443F726FD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529167"/>
            <a:ext cx="1157288" cy="112691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6" y="529167"/>
            <a:ext cx="3357563" cy="112691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B46-1B98-4D32-BE0A-40AE60A70D5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9D944-A9D9-445A-BF7A-800C3D76F8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E3B-ABFB-45EF-8C33-8D2AA996AEA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1F0C-79C7-46C0-846E-0A596B57C7C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7" y="3081869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2" y="3081869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D134-754F-4FF9-9977-E0226A629FE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2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71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EF089-D602-4570-9EEC-531385520CA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DAAA-0731-4A54-BA04-DDDCDC4EBF5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58DD-903D-4981-885B-7DD61E1526E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9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2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4CEB-55D7-484C-BC13-DEBDDA81797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9BE3B-ABFB-45EF-8C33-8D2AA996AEA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7125-AD9B-48C2-A6E7-7759016F2F3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56546-771C-4FCD-A6A4-0E443F726FD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529167"/>
            <a:ext cx="1157288" cy="112691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6" y="529167"/>
            <a:ext cx="3357563" cy="112691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DEB46-1B98-4D32-BE0A-40AE60A70D5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1F0C-79C7-46C0-846E-0A596B57C7C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81" y="3081869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6" y="3081869"/>
            <a:ext cx="2257425" cy="8716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0D134-754F-4FF9-9977-E0226A629FE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5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5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75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75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EF089-D602-4570-9EEC-531385520CA3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5DAAA-0731-4A54-BA04-DDDCDC4EBF5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58DD-903D-4981-885B-7DD61E1526E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6" y="364069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93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6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4CEB-55D7-484C-BC13-DEBDDA81797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97125-AD9B-48C2-A6E7-7759016F2F3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94E2-7D79-47D4-87A3-373404F60F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94E2-7D79-47D4-87A3-373404F60F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5.2.2014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CZ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9A2D-F7E9-4BAA-9F6F-8DE3EBD7CC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tabulky-design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kpsatweb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tvorba-webu.cz/xhtml/" TargetMode="External"/><Relationship Id="rId5" Type="http://schemas.openxmlformats.org/officeDocument/2006/relationships/hyperlink" Target="http://www.jaroska.cz/elearning/informatika/grafika/index.htm" TargetMode="External"/><Relationship Id="rId4" Type="http://schemas.openxmlformats.org/officeDocument/2006/relationships/hyperlink" Target="http://www.owebu.org/cze/html/obrazky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pic>
        <p:nvPicPr>
          <p:cNvPr id="6" name="Obrázek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996923"/>
            <a:ext cx="5760720" cy="129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0" y="3574966"/>
            <a:ext cx="6858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EEECE1">
                    <a:lumMod val="50000"/>
                  </a:srgb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5768439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RÁMY NA WEBU</a:t>
            </a:r>
            <a:r>
              <a:rPr lang="cs-CZ" sz="2400" b="1" cap="all" dirty="0" smtClean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6754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Zdrojový kód (pro soubor popisující obsah):</a:t>
            </a:r>
            <a:endParaRPr lang="cs-CZ" dirty="0"/>
          </a:p>
        </p:txBody>
      </p:sp>
      <p:pic>
        <p:nvPicPr>
          <p:cNvPr id="4099" name="Picture 3" descr="C:\Users\Rodinka\Desktop\WEB_DUMY2013\RAMY_príklady2013\D17_ram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641" y="5115332"/>
            <a:ext cx="6264696" cy="3417107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471601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Výsledek (všechny 3 rámy):</a:t>
            </a:r>
            <a:endParaRPr lang="cs-CZ" dirty="0"/>
          </a:p>
        </p:txBody>
      </p:sp>
      <p:pic>
        <p:nvPicPr>
          <p:cNvPr id="4100" name="Picture 4" descr="C:\Users\Rodinka\Desktop\WEB_DUMY2013\RAMY_príklady2013\ObsahDR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640" y="827584"/>
            <a:ext cx="6264696" cy="3773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3923928"/>
            <a:ext cx="6858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smtClean="0">
                <a:solidFill>
                  <a:srgbClr val="C00000"/>
                </a:solidFill>
              </a:rPr>
              <a:t>Problémy rámů: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- neviditelná adresa – jen základní adresa rámu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- problémy při ukládání stránek z rámů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nezobrazují je všechny prohlížeče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delší doba načítání stránky u uživatele (více souborů)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další problematika – viz zdroje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7524328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</a:t>
            </a:r>
            <a:r>
              <a:rPr lang="cs-CZ" dirty="0" smtClean="0"/>
              <a:t>Design pomocí tabulek:</a:t>
            </a:r>
          </a:p>
          <a:p>
            <a:r>
              <a:rPr lang="cs-CZ" b="1" dirty="0" smtClean="0"/>
              <a:t>       </a:t>
            </a:r>
            <a:r>
              <a:rPr lang="cs-CZ" b="1" u="sng" dirty="0" smtClean="0">
                <a:hlinkClick r:id="rId3"/>
              </a:rPr>
              <a:t>http://www.</a:t>
            </a:r>
            <a:r>
              <a:rPr lang="cs-CZ" b="1" u="sng" dirty="0" err="1" smtClean="0">
                <a:hlinkClick r:id="rId3"/>
              </a:rPr>
              <a:t>jakpsatweb.cz</a:t>
            </a:r>
            <a:r>
              <a:rPr lang="cs-CZ" b="1" u="sng" dirty="0" smtClean="0">
                <a:hlinkClick r:id="rId3"/>
              </a:rPr>
              <a:t>/tabulky-design.</a:t>
            </a:r>
            <a:r>
              <a:rPr lang="cs-CZ" b="1" u="sng" dirty="0" err="1" smtClean="0">
                <a:hlinkClick r:id="rId3"/>
              </a:rPr>
              <a:t>html</a:t>
            </a:r>
            <a:r>
              <a:rPr lang="cs-CZ" b="1" u="sng" dirty="0" smtClean="0"/>
              <a:t>  </a:t>
            </a:r>
            <a:r>
              <a:rPr lang="cs-CZ" u="sng" dirty="0" smtClean="0"/>
              <a:t>, apod</a:t>
            </a:r>
            <a:r>
              <a:rPr lang="cs-CZ" b="1" u="sng" dirty="0" smtClean="0"/>
              <a:t>.</a:t>
            </a:r>
            <a:endParaRPr lang="cs-CZ" dirty="0" smtClean="0"/>
          </a:p>
          <a:p>
            <a:endParaRPr lang="cs-CZ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0" y="666023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dirty="0" smtClean="0"/>
              <a:t>rámy omezit a promyslet jejich použití     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dirty="0" smtClean="0"/>
              <a:t>okna (rámy) pomocí CSS </a:t>
            </a:r>
            <a:r>
              <a:rPr lang="cs-CZ" dirty="0" err="1" smtClean="0"/>
              <a:t>pozicování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611560"/>
            <a:ext cx="6858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       Atributy </a:t>
            </a:r>
            <a:r>
              <a:rPr lang="cs-CZ" dirty="0" err="1" smtClean="0"/>
              <a:t>tagu</a:t>
            </a:r>
            <a:r>
              <a:rPr lang="cs-CZ" b="1" dirty="0" smtClean="0"/>
              <a:t> &lt;</a:t>
            </a:r>
            <a:r>
              <a:rPr lang="cs-CZ" b="1" dirty="0" err="1" smtClean="0"/>
              <a:t>iframe</a:t>
            </a:r>
            <a:r>
              <a:rPr lang="cs-CZ" b="1" dirty="0" smtClean="0"/>
              <a:t>&gt;: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src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name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width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height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align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frameborder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scrolling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</a:t>
            </a:r>
            <a:r>
              <a:rPr lang="cs-CZ" b="1" dirty="0" err="1" smtClean="0"/>
              <a:t>marginheight</a:t>
            </a:r>
            <a:r>
              <a:rPr lang="cs-CZ" b="1" dirty="0" smtClean="0"/>
              <a:t>, </a:t>
            </a:r>
            <a:r>
              <a:rPr lang="cs-CZ" b="1" dirty="0" err="1" smtClean="0"/>
              <a:t>marginwidth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- další </a:t>
            </a:r>
            <a:r>
              <a:rPr lang="cs-CZ" dirty="0" smtClean="0"/>
              <a:t>viz zdroje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622818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b="1" dirty="0" smtClean="0">
                <a:solidFill>
                  <a:srgbClr val="FF0000"/>
                </a:solidFill>
              </a:rPr>
              <a:t>D o p o r u č e n í  </a:t>
            </a:r>
            <a:r>
              <a:rPr lang="cs-CZ" dirty="0" smtClean="0"/>
              <a:t>(vzhledem k problémům) 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88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849742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>
                <a:solidFill>
                  <a:prstClr val="black"/>
                </a:solidFill>
              </a:rPr>
              <a:t>	</a:t>
            </a:r>
            <a:r>
              <a:rPr lang="cs-CZ" sz="2400" b="1" dirty="0">
                <a:solidFill>
                  <a:srgbClr val="FF00FF"/>
                </a:solidFill>
              </a:rPr>
              <a:t>Zdroje: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514431"/>
            <a:ext cx="6858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JANOVSKÝ, Dušan.</a:t>
            </a:r>
            <a:r>
              <a:rPr lang="pl-PL" dirty="0">
                <a:solidFill>
                  <a:prstClr val="black"/>
                </a:solidFill>
              </a:rPr>
              <a:t> </a:t>
            </a:r>
            <a:r>
              <a:rPr lang="pl-PL" i="1" dirty="0">
                <a:solidFill>
                  <a:prstClr val="black"/>
                </a:solidFill>
              </a:rPr>
              <a:t>Jak psat web</a:t>
            </a:r>
            <a:r>
              <a:rPr lang="pl-PL" dirty="0">
                <a:solidFill>
                  <a:prstClr val="black"/>
                </a:solidFill>
              </a:rPr>
              <a:t> [online]. 1999 [cit. 2012-12-27]. 	Dostupné z: </a:t>
            </a:r>
            <a:r>
              <a:rPr lang="pl-PL" dirty="0">
                <a:solidFill>
                  <a:prstClr val="black"/>
                </a:solidFill>
                <a:hlinkClick r:id="rId3"/>
              </a:rPr>
              <a:t>http://www.jakpsatweb.cz</a:t>
            </a:r>
            <a:r>
              <a:rPr lang="pl-PL" dirty="0">
                <a:solidFill>
                  <a:prstClr val="black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  <a:p>
            <a:pPr>
              <a:tabLst>
                <a:tab pos="361950" algn="l"/>
              </a:tabLst>
            </a:pPr>
            <a:endParaRPr lang="cs-CZ" dirty="0">
              <a:solidFill>
                <a:prstClr val="black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BROŽA, Petr. </a:t>
            </a:r>
            <a:r>
              <a:rPr lang="cs-CZ" i="1" dirty="0">
                <a:solidFill>
                  <a:prstClr val="black"/>
                </a:solidFill>
              </a:rPr>
              <a:t>Jak na počítač vytváříme www stránky</a:t>
            </a:r>
            <a:r>
              <a:rPr lang="cs-CZ" dirty="0">
                <a:solidFill>
                  <a:prstClr val="black"/>
                </a:solidFill>
              </a:rPr>
              <a:t>. Brno: 	</a:t>
            </a:r>
            <a:r>
              <a:rPr lang="cs-CZ" dirty="0" err="1">
                <a:solidFill>
                  <a:prstClr val="black"/>
                </a:solidFill>
              </a:rPr>
              <a:t>Computer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Press</a:t>
            </a:r>
            <a:r>
              <a:rPr lang="cs-CZ" dirty="0">
                <a:solidFill>
                  <a:prstClr val="black"/>
                </a:solidFill>
              </a:rPr>
              <a:t>, 2004. ISBN 80-251-0475-3. 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</a:t>
            </a:r>
            <a:r>
              <a:rPr lang="cs-CZ" dirty="0" err="1">
                <a:solidFill>
                  <a:prstClr val="black"/>
                </a:solidFill>
              </a:rPr>
              <a:t>Flídr</a:t>
            </a:r>
            <a:r>
              <a:rPr lang="cs-CZ" dirty="0">
                <a:solidFill>
                  <a:prstClr val="black"/>
                </a:solidFill>
              </a:rPr>
              <a:t>, M.:</a:t>
            </a:r>
            <a:r>
              <a:rPr lang="cs-CZ" i="1" dirty="0">
                <a:solidFill>
                  <a:prstClr val="black"/>
                </a:solidFill>
              </a:rPr>
              <a:t> HTML pro začátečníky</a:t>
            </a:r>
            <a:r>
              <a:rPr lang="cs-CZ" dirty="0">
                <a:solidFill>
                  <a:prstClr val="black"/>
                </a:solidFill>
              </a:rPr>
              <a:t>. Praha: PC WORLD, 2001, </a:t>
            </a:r>
            <a:r>
              <a:rPr lang="cs-CZ" dirty="0" err="1">
                <a:solidFill>
                  <a:prstClr val="black"/>
                </a:solidFill>
              </a:rPr>
              <a:t>roč</a:t>
            </a:r>
            <a:r>
              <a:rPr lang="cs-CZ" dirty="0">
                <a:solidFill>
                  <a:prstClr val="black"/>
                </a:solidFill>
              </a:rPr>
              <a:t>. 2001, 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č. 2. 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i="1" dirty="0">
                <a:solidFill>
                  <a:prstClr val="black"/>
                </a:solidFill>
              </a:rPr>
              <a:t>	</a:t>
            </a:r>
            <a:r>
              <a:rPr lang="pl-PL" i="1" dirty="0">
                <a:solidFill>
                  <a:prstClr val="black"/>
                </a:solidFill>
              </a:rPr>
              <a:t>Co to je html</a:t>
            </a:r>
            <a:r>
              <a:rPr lang="pl-PL" dirty="0">
                <a:solidFill>
                  <a:prstClr val="black"/>
                </a:solidFill>
              </a:rPr>
              <a:t> [online]. [cit. 2012-12-27]. Dostupné z: </a:t>
            </a:r>
          </a:p>
          <a:p>
            <a:pPr>
              <a:tabLst>
                <a:tab pos="361950" algn="l"/>
              </a:tabLst>
            </a:pPr>
            <a:r>
              <a:rPr lang="pl-PL" dirty="0">
                <a:solidFill>
                  <a:prstClr val="black"/>
                </a:solidFill>
              </a:rPr>
              <a:t>       </a:t>
            </a:r>
            <a:r>
              <a:rPr lang="pl-PL" dirty="0">
                <a:solidFill>
                  <a:prstClr val="black"/>
                </a:solidFill>
                <a:hlinkClick r:id="rId4"/>
              </a:rPr>
              <a:t>http://www.owebu.org/cze/html/obrazky.php</a:t>
            </a:r>
            <a:r>
              <a:rPr lang="pl-PL" dirty="0">
                <a:solidFill>
                  <a:prstClr val="black"/>
                </a:solidFill>
              </a:rPr>
              <a:t> </a:t>
            </a:r>
          </a:p>
          <a:p>
            <a:pPr>
              <a:tabLst>
                <a:tab pos="361950" algn="l"/>
              </a:tabLst>
            </a:pPr>
            <a:endParaRPr lang="pl-PL" u="sng" dirty="0">
              <a:solidFill>
                <a:prstClr val="black"/>
              </a:solidFill>
              <a:hlinkClick r:id="rId5"/>
            </a:endParaRP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ROUBAL, Pavel. </a:t>
            </a:r>
            <a:r>
              <a:rPr lang="cs-CZ" i="1" dirty="0">
                <a:solidFill>
                  <a:prstClr val="black"/>
                </a:solidFill>
              </a:rPr>
              <a:t>Počítačová grafika pro úplné začátečníky</a:t>
            </a:r>
            <a:r>
              <a:rPr lang="cs-CZ" dirty="0">
                <a:solidFill>
                  <a:prstClr val="black"/>
                </a:solidFill>
              </a:rPr>
              <a:t>.</a:t>
            </a:r>
          </a:p>
          <a:p>
            <a:pPr>
              <a:tabLst>
                <a:tab pos="361950" algn="l"/>
              </a:tabLst>
            </a:pPr>
            <a:r>
              <a:rPr lang="cs-CZ" dirty="0">
                <a:solidFill>
                  <a:prstClr val="black"/>
                </a:solidFill>
              </a:rPr>
              <a:t>	</a:t>
            </a:r>
            <a:r>
              <a:rPr lang="cs-CZ" dirty="0" err="1">
                <a:solidFill>
                  <a:prstClr val="black"/>
                </a:solidFill>
              </a:rPr>
              <a:t>Computer</a:t>
            </a: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err="1">
                <a:solidFill>
                  <a:prstClr val="black"/>
                </a:solidFill>
              </a:rPr>
              <a:t>Press</a:t>
            </a:r>
            <a:r>
              <a:rPr lang="cs-CZ" dirty="0">
                <a:solidFill>
                  <a:prstClr val="black"/>
                </a:solidFill>
              </a:rPr>
              <a:t>, 2002.</a:t>
            </a:r>
          </a:p>
          <a:p>
            <a:pPr>
              <a:tabLst>
                <a:tab pos="361950" algn="l"/>
              </a:tabLst>
            </a:pPr>
            <a:r>
              <a:rPr lang="cs-CZ" i="1" dirty="0">
                <a:solidFill>
                  <a:prstClr val="black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i="1" dirty="0">
                <a:solidFill>
                  <a:prstClr val="black"/>
                </a:solidFill>
              </a:rPr>
              <a:t>	Tvorba webu</a:t>
            </a:r>
            <a:r>
              <a:rPr lang="cs-CZ" dirty="0">
                <a:solidFill>
                  <a:prstClr val="black"/>
                </a:solidFill>
              </a:rPr>
              <a:t> [online]. 2003 [cit. 2012-12-27]. Dostupné z: 	</a:t>
            </a:r>
            <a:r>
              <a:rPr lang="cs-CZ" dirty="0">
                <a:solidFill>
                  <a:prstClr val="black"/>
                </a:solidFill>
                <a:hlinkClick r:id="rId6"/>
              </a:rPr>
              <a:t>http://www.tvorba-webu.</a:t>
            </a:r>
            <a:r>
              <a:rPr lang="cs-CZ" dirty="0" err="1">
                <a:solidFill>
                  <a:prstClr val="black"/>
                </a:solidFill>
                <a:hlinkClick r:id="rId6"/>
              </a:rPr>
              <a:t>cz</a:t>
            </a:r>
            <a:r>
              <a:rPr lang="cs-CZ" dirty="0">
                <a:solidFill>
                  <a:prstClr val="black"/>
                </a:solidFill>
                <a:hlinkClick r:id="rId6"/>
              </a:rPr>
              <a:t>/</a:t>
            </a:r>
            <a:r>
              <a:rPr lang="cs-CZ" dirty="0" err="1">
                <a:solidFill>
                  <a:prstClr val="black"/>
                </a:solidFill>
                <a:hlinkClick r:id="rId6"/>
              </a:rPr>
              <a:t>xhtml</a:t>
            </a:r>
            <a:r>
              <a:rPr lang="cs-CZ" dirty="0">
                <a:solidFill>
                  <a:prstClr val="black"/>
                </a:solidFill>
                <a:hlinkClick r:id="rId6"/>
              </a:rPr>
              <a:t>/ </a:t>
            </a:r>
            <a:endParaRPr lang="cs-CZ" dirty="0">
              <a:solidFill>
                <a:prstClr val="black"/>
              </a:solidFill>
            </a:endParaRPr>
          </a:p>
          <a:p>
            <a:pPr>
              <a:tabLst>
                <a:tab pos="361950" algn="l"/>
              </a:tabLst>
            </a:pPr>
            <a:endParaRPr lang="cs-CZ" u="sng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70452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  <a:endParaRPr lang="cs-CZ" sz="3600" dirty="0">
              <a:solidFill>
                <a:schemeClr val="tx2">
                  <a:lumMod val="75000"/>
                </a:schemeClr>
              </a:solidFill>
              <a:latin typeface="Impac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691680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RÁMY NA WEBU</a:t>
            </a:r>
            <a:r>
              <a:rPr lang="cs-CZ" sz="2400" b="1" cap="all" dirty="0" smtClean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3923928"/>
            <a:ext cx="6858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</a:t>
            </a:r>
            <a:r>
              <a:rPr lang="cs-CZ" sz="2400" b="1" dirty="0" smtClean="0">
                <a:solidFill>
                  <a:srgbClr val="FF00FF"/>
                </a:solidFill>
              </a:rPr>
              <a:t>Rámy </a:t>
            </a:r>
            <a:r>
              <a:rPr lang="cs-CZ" sz="2400" dirty="0" smtClean="0"/>
              <a:t>-</a:t>
            </a:r>
            <a:r>
              <a:rPr lang="cs-CZ" dirty="0" smtClean="0"/>
              <a:t> zobrazení současně více samostatných stránek v prohlížeči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          - jeden rám může mít menu s odkazy na stránky zobrazované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         v jiném okně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       - musí být </a:t>
            </a:r>
            <a:r>
              <a:rPr lang="cs-CZ" dirty="0" err="1" smtClean="0"/>
              <a:t>obdelníkové</a:t>
            </a:r>
            <a:r>
              <a:rPr lang="cs-CZ" dirty="0" smtClean="0"/>
              <a:t>, mohou být </a:t>
            </a:r>
            <a:r>
              <a:rPr lang="cs-CZ" i="1" dirty="0" smtClean="0"/>
              <a:t>vodorovně</a:t>
            </a:r>
            <a:r>
              <a:rPr lang="cs-CZ" dirty="0" smtClean="0"/>
              <a:t> (řádky) nebo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         </a:t>
            </a:r>
            <a:r>
              <a:rPr lang="cs-CZ" i="1" dirty="0" smtClean="0"/>
              <a:t>svisle</a:t>
            </a:r>
            <a:r>
              <a:rPr lang="cs-CZ" dirty="0" smtClean="0"/>
              <a:t> (sloupce) nebo </a:t>
            </a:r>
            <a:r>
              <a:rPr lang="cs-CZ" i="1" dirty="0" smtClean="0"/>
              <a:t>obojí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       - počet není omezen                 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2411760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</a:t>
            </a:r>
            <a:r>
              <a:rPr lang="cs-CZ" b="1" dirty="0" smtClean="0">
                <a:solidFill>
                  <a:srgbClr val="7030A0"/>
                </a:solidFill>
              </a:rPr>
              <a:t>Účel, význam, použití</a:t>
            </a:r>
            <a:br>
              <a:rPr lang="cs-CZ" b="1" dirty="0" smtClean="0">
                <a:solidFill>
                  <a:srgbClr val="7030A0"/>
                </a:solidFill>
              </a:rPr>
            </a:br>
            <a:endParaRPr lang="cs-CZ" b="1" dirty="0" smtClean="0">
              <a:solidFill>
                <a:srgbClr val="7030A0"/>
              </a:solidFill>
            </a:endParaRPr>
          </a:p>
          <a:p>
            <a:r>
              <a:rPr lang="cs-CZ" b="1" dirty="0" smtClean="0"/>
              <a:t>   Rámy </a:t>
            </a:r>
            <a:r>
              <a:rPr lang="cs-CZ" dirty="0" smtClean="0"/>
              <a:t>(</a:t>
            </a: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f</a:t>
            </a:r>
            <a:r>
              <a:rPr lang="cs-CZ" i="1" dirty="0" err="1" smtClean="0"/>
              <a:t>rames</a:t>
            </a:r>
            <a:r>
              <a:rPr lang="cs-CZ" i="1" dirty="0" smtClean="0"/>
              <a:t>)</a:t>
            </a:r>
            <a:r>
              <a:rPr lang="cs-CZ" dirty="0" smtClean="0"/>
              <a:t> mohou být součástí webových stránek – dnes se</a:t>
            </a:r>
          </a:p>
          <a:p>
            <a:r>
              <a:rPr lang="cs-CZ" dirty="0" smtClean="0"/>
              <a:t>   užívají  již méně. Rozdělují okno prohlížeče na části (rámy), ve kterých </a:t>
            </a:r>
          </a:p>
          <a:p>
            <a:r>
              <a:rPr lang="cs-CZ" dirty="0" smtClean="0"/>
              <a:t>   se zobrazuje samostatná stránka (soubor </a:t>
            </a:r>
            <a:r>
              <a:rPr lang="cs-CZ" dirty="0" err="1" smtClean="0"/>
              <a:t>html</a:t>
            </a:r>
            <a:r>
              <a:rPr lang="cs-CZ" dirty="0" smtClean="0"/>
              <a:t>).</a:t>
            </a:r>
            <a:endParaRPr lang="cs-CZ" dirty="0"/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1052736" y="6084168"/>
          <a:ext cx="1657350" cy="1104900"/>
        </p:xfrm>
        <a:graphic>
          <a:graphicData uri="http://schemas.openxmlformats.org/drawingml/2006/table">
            <a:tbl>
              <a:tblPr/>
              <a:tblGrid>
                <a:gridCol w="1657350"/>
              </a:tblGrid>
              <a:tr h="11049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2924944" y="6084168"/>
          <a:ext cx="1657350" cy="1104900"/>
        </p:xfrm>
        <a:graphic>
          <a:graphicData uri="http://schemas.openxmlformats.org/drawingml/2006/table">
            <a:tbl>
              <a:tblPr/>
              <a:tblGrid>
                <a:gridCol w="1657350"/>
              </a:tblGrid>
              <a:tr h="11049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/>
        </p:nvGraphicFramePr>
        <p:xfrm>
          <a:off x="4797152" y="6084168"/>
          <a:ext cx="1657350" cy="1104900"/>
        </p:xfrm>
        <a:graphic>
          <a:graphicData uri="http://schemas.openxmlformats.org/drawingml/2006/table">
            <a:tbl>
              <a:tblPr/>
              <a:tblGrid>
                <a:gridCol w="1657350"/>
              </a:tblGrid>
              <a:tr h="11049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22" name="Přímá spojovací čára 21"/>
          <p:cNvCxnSpPr/>
          <p:nvPr/>
        </p:nvCxnSpPr>
        <p:spPr>
          <a:xfrm>
            <a:off x="1052736" y="6444208"/>
            <a:ext cx="1656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356992" y="6084168"/>
            <a:ext cx="0" cy="1080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4149080" y="6084168"/>
            <a:ext cx="0" cy="10801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4797152" y="6516216"/>
            <a:ext cx="16561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>
            <a:off x="5157192" y="6516216"/>
            <a:ext cx="0" cy="6480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6093296" y="6516216"/>
            <a:ext cx="0" cy="6480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1268760" y="6084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268760" y="6660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924944" y="6228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501008" y="6228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4149080" y="6228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373216" y="6084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797152" y="6660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5301208" y="6660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093296" y="6660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1052736" y="73083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2924944" y="73083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1052736" y="73803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řádky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2924944" y="73803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sloupce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4797152" y="738031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řádky i sloupce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1052736" y="73083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0" y="683568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endParaRPr lang="cs-CZ" sz="2400" b="1" dirty="0"/>
          </a:p>
        </p:txBody>
      </p:sp>
      <p:sp>
        <p:nvSpPr>
          <p:cNvPr id="34" name="Obdélník 33"/>
          <p:cNvSpPr/>
          <p:nvPr/>
        </p:nvSpPr>
        <p:spPr>
          <a:xfrm>
            <a:off x="0" y="755576"/>
            <a:ext cx="6858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     Tvorba – deklarace, popis, obsah rámů na stránce</a:t>
            </a:r>
            <a:br>
              <a:rPr lang="cs-CZ" sz="2400" b="1" dirty="0" smtClean="0">
                <a:solidFill>
                  <a:srgbClr val="7030A0"/>
                </a:solidFill>
              </a:rPr>
            </a:br>
            <a:endParaRPr lang="cs-CZ" sz="2400" b="1" dirty="0" smtClean="0">
              <a:solidFill>
                <a:srgbClr val="7030A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7030A0"/>
                </a:solidFill>
              </a:rPr>
              <a:t>        - </a:t>
            </a:r>
            <a:r>
              <a:rPr lang="cs-CZ" b="1" dirty="0" smtClean="0"/>
              <a:t>jiná</a:t>
            </a:r>
            <a:r>
              <a:rPr lang="cs-CZ" dirty="0" smtClean="0"/>
              <a:t> struktura dokumentu než u běžné webové stránky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- musí obsahovat záhlaví (</a:t>
            </a:r>
            <a:r>
              <a:rPr lang="cs-CZ" b="1" dirty="0" err="1" smtClean="0"/>
              <a:t>head</a:t>
            </a:r>
            <a:r>
              <a:rPr lang="cs-CZ" dirty="0" smtClean="0"/>
              <a:t>) a definici rozložení rámů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   (</a:t>
            </a:r>
            <a:r>
              <a:rPr lang="cs-CZ" b="1" dirty="0" err="1" smtClean="0"/>
              <a:t>frameset</a:t>
            </a:r>
            <a:r>
              <a:rPr lang="cs-CZ" dirty="0" smtClean="0"/>
              <a:t>). Tělo dokumentu (</a:t>
            </a:r>
            <a:r>
              <a:rPr lang="cs-CZ" i="1" dirty="0" smtClean="0"/>
              <a:t>body</a:t>
            </a:r>
            <a:r>
              <a:rPr lang="cs-CZ" dirty="0" smtClean="0"/>
              <a:t>) se vůbec </a:t>
            </a:r>
            <a:r>
              <a:rPr lang="cs-CZ" i="1" dirty="0" smtClean="0"/>
              <a:t>nepoužívá</a:t>
            </a:r>
            <a:r>
              <a:rPr lang="cs-CZ" dirty="0" smtClean="0"/>
              <a:t>. </a:t>
            </a:r>
          </a:p>
          <a:p>
            <a:endParaRPr lang="cs-CZ" sz="2400" dirty="0" smtClean="0">
              <a:solidFill>
                <a:srgbClr val="7030A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Popis rámů - </a:t>
            </a:r>
            <a:r>
              <a:rPr lang="cs-CZ" dirty="0" smtClean="0">
                <a:solidFill>
                  <a:srgbClr val="C00000"/>
                </a:solidFill>
              </a:rPr>
              <a:t>základní značky (elementy)  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/>
              <a:t>	&lt;</a:t>
            </a:r>
            <a:r>
              <a:rPr lang="cs-CZ" b="1" dirty="0" err="1" smtClean="0"/>
              <a:t>frameset</a:t>
            </a:r>
            <a:r>
              <a:rPr lang="cs-CZ" b="1" dirty="0" smtClean="0"/>
              <a:t>&gt;, &lt;/</a:t>
            </a:r>
            <a:r>
              <a:rPr lang="cs-CZ" b="1" dirty="0" err="1" smtClean="0"/>
              <a:t>frameset</a:t>
            </a:r>
            <a:r>
              <a:rPr lang="cs-CZ" b="1" dirty="0" smtClean="0"/>
              <a:t>&gt;  </a:t>
            </a:r>
            <a:r>
              <a:rPr lang="cs-CZ" dirty="0" smtClean="0"/>
              <a:t>- rozložení rámů, (nahrazuje </a:t>
            </a:r>
            <a:r>
              <a:rPr lang="cs-CZ" dirty="0" err="1" smtClean="0"/>
              <a:t>tag</a:t>
            </a:r>
            <a:r>
              <a:rPr lang="cs-CZ" dirty="0" smtClean="0"/>
              <a:t> </a:t>
            </a:r>
            <a:r>
              <a:rPr lang="cs-CZ" i="1" dirty="0" smtClean="0"/>
              <a:t>body)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err="1" smtClean="0"/>
              <a:t>Tag</a:t>
            </a:r>
            <a:r>
              <a:rPr lang="cs-CZ" dirty="0" smtClean="0"/>
              <a:t> &lt;</a:t>
            </a:r>
            <a:r>
              <a:rPr lang="cs-CZ" dirty="0" err="1" smtClean="0"/>
              <a:t>frameset</a:t>
            </a:r>
            <a:r>
              <a:rPr lang="cs-CZ" dirty="0" smtClean="0"/>
              <a:t>&gt; se umisťuje za &lt;</a:t>
            </a:r>
            <a:r>
              <a:rPr lang="cs-CZ" dirty="0" err="1" smtClean="0"/>
              <a:t>head</a:t>
            </a:r>
            <a:r>
              <a:rPr lang="cs-CZ" dirty="0" smtClean="0"/>
              <a:t>&gt;…&lt;/</a:t>
            </a:r>
            <a:r>
              <a:rPr lang="cs-CZ" dirty="0" err="1" smtClean="0"/>
              <a:t>head</a:t>
            </a:r>
            <a:r>
              <a:rPr lang="cs-CZ" dirty="0" smtClean="0"/>
              <a:t>&gt;  místo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&lt;body&gt;…&lt;/body&gt;. 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i="1" dirty="0" smtClean="0"/>
              <a:t>       </a:t>
            </a:r>
            <a:r>
              <a:rPr lang="cs-CZ" i="1" dirty="0" smtClean="0"/>
              <a:t>atributy</a:t>
            </a:r>
            <a:r>
              <a:rPr lang="cs-CZ" b="1" dirty="0" smtClean="0"/>
              <a:t>: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err="1" smtClean="0"/>
              <a:t>rows</a:t>
            </a:r>
            <a:r>
              <a:rPr lang="cs-CZ" b="1" dirty="0" smtClean="0"/>
              <a:t>,  </a:t>
            </a:r>
            <a:r>
              <a:rPr lang="cs-CZ" b="1" dirty="0" err="1" smtClean="0"/>
              <a:t>cols</a:t>
            </a:r>
            <a:r>
              <a:rPr lang="cs-CZ" b="1" dirty="0" smtClean="0"/>
              <a:t>   </a:t>
            </a:r>
            <a:r>
              <a:rPr lang="cs-CZ" dirty="0" smtClean="0"/>
              <a:t>- </a:t>
            </a:r>
            <a:r>
              <a:rPr lang="cs-CZ" i="1" dirty="0" smtClean="0"/>
              <a:t>řádky, sloupce </a:t>
            </a:r>
            <a:r>
              <a:rPr lang="cs-CZ" dirty="0" smtClean="0"/>
              <a:t>– určují, na kolik řádků či sloupců se</a:t>
            </a:r>
            <a:br>
              <a:rPr lang="cs-CZ" dirty="0" smtClean="0"/>
            </a:br>
            <a:r>
              <a:rPr lang="cs-CZ" dirty="0" smtClean="0"/>
              <a:t>       okno rozdělí, jeden </a:t>
            </a:r>
            <a:r>
              <a:rPr lang="cs-CZ" dirty="0" err="1" smtClean="0"/>
              <a:t>frameset</a:t>
            </a:r>
            <a:r>
              <a:rPr lang="cs-CZ" dirty="0" smtClean="0"/>
              <a:t> – pouze jeden z těchto atributů 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Př.:  </a:t>
            </a:r>
            <a:r>
              <a:rPr lang="cs-CZ" dirty="0" smtClean="0">
                <a:solidFill>
                  <a:srgbClr val="000066"/>
                </a:solidFill>
              </a:rPr>
              <a:t>&lt;</a:t>
            </a:r>
            <a:r>
              <a:rPr lang="cs-CZ" dirty="0" err="1" smtClean="0">
                <a:solidFill>
                  <a:srgbClr val="000066"/>
                </a:solidFill>
              </a:rPr>
              <a:t>frameset</a:t>
            </a:r>
            <a:r>
              <a:rPr lang="cs-CZ" dirty="0" smtClean="0">
                <a:solidFill>
                  <a:srgbClr val="000066"/>
                </a:solidFill>
              </a:rPr>
              <a:t> </a:t>
            </a:r>
            <a:r>
              <a:rPr lang="cs-CZ" dirty="0" err="1" smtClean="0">
                <a:solidFill>
                  <a:srgbClr val="000066"/>
                </a:solidFill>
              </a:rPr>
              <a:t>rows</a:t>
            </a:r>
            <a:r>
              <a:rPr lang="cs-CZ" dirty="0" smtClean="0">
                <a:solidFill>
                  <a:srgbClr val="000066"/>
                </a:solidFill>
              </a:rPr>
              <a:t>=“150,*“&gt;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       </a:t>
            </a:r>
            <a:r>
              <a:rPr lang="cs-CZ" dirty="0" smtClean="0"/>
              <a:t>-  </a:t>
            </a:r>
            <a:r>
              <a:rPr lang="cs-CZ" b="1" i="1" dirty="0" smtClean="0"/>
              <a:t>2</a:t>
            </a:r>
            <a:r>
              <a:rPr lang="cs-CZ" i="1" dirty="0" smtClean="0"/>
              <a:t> řádkové rámy</a:t>
            </a:r>
            <a:r>
              <a:rPr lang="cs-CZ" dirty="0" smtClean="0"/>
              <a:t>, 1. šířky 150 </a:t>
            </a:r>
            <a:r>
              <a:rPr lang="cs-CZ" dirty="0" err="1" smtClean="0"/>
              <a:t>px</a:t>
            </a:r>
            <a:r>
              <a:rPr lang="cs-CZ" dirty="0" smtClean="0"/>
              <a:t>, 2. zbytek šířky původ. okna (ta *)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   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      </a:t>
            </a:r>
          </a:p>
          <a:p>
            <a:pPr>
              <a:tabLst>
                <a:tab pos="361950" algn="l"/>
              </a:tabLst>
            </a:pPr>
            <a:endParaRPr lang="cs-CZ" dirty="0" smtClean="0">
              <a:solidFill>
                <a:srgbClr val="000066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       </a:t>
            </a:r>
            <a:r>
              <a:rPr lang="cs-CZ" dirty="0" smtClean="0"/>
              <a:t>nebo</a:t>
            </a:r>
            <a:r>
              <a:rPr lang="cs-CZ" dirty="0" smtClean="0">
                <a:solidFill>
                  <a:srgbClr val="000066"/>
                </a:solidFill>
              </a:rPr>
              <a:t>  &lt;</a:t>
            </a:r>
            <a:r>
              <a:rPr lang="cs-CZ" dirty="0" err="1" smtClean="0">
                <a:solidFill>
                  <a:srgbClr val="000066"/>
                </a:solidFill>
              </a:rPr>
              <a:t>frameset</a:t>
            </a:r>
            <a:r>
              <a:rPr lang="cs-CZ" dirty="0" smtClean="0">
                <a:solidFill>
                  <a:srgbClr val="000066"/>
                </a:solidFill>
              </a:rPr>
              <a:t> </a:t>
            </a:r>
            <a:r>
              <a:rPr lang="cs-CZ" dirty="0" err="1" smtClean="0">
                <a:solidFill>
                  <a:srgbClr val="000066"/>
                </a:solidFill>
              </a:rPr>
              <a:t>cols</a:t>
            </a:r>
            <a:r>
              <a:rPr lang="cs-CZ" dirty="0" smtClean="0">
                <a:solidFill>
                  <a:srgbClr val="000066"/>
                </a:solidFill>
              </a:rPr>
              <a:t>=“*,70%,200“&gt;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</a:t>
            </a:r>
            <a:r>
              <a:rPr lang="cs-CZ" b="1" i="1" dirty="0" smtClean="0"/>
              <a:t>3</a:t>
            </a:r>
            <a:r>
              <a:rPr lang="cs-CZ" i="1" dirty="0" smtClean="0"/>
              <a:t> sloupcové rámy</a:t>
            </a:r>
            <a:r>
              <a:rPr lang="cs-CZ" dirty="0" smtClean="0"/>
              <a:t>, 3. 200 </a:t>
            </a:r>
            <a:r>
              <a:rPr lang="cs-CZ" dirty="0" err="1" smtClean="0"/>
              <a:t>px</a:t>
            </a:r>
            <a:r>
              <a:rPr lang="cs-CZ" dirty="0" smtClean="0"/>
              <a:t>, 2. 70 % </a:t>
            </a:r>
            <a:r>
              <a:rPr lang="cs-CZ" dirty="0" err="1" smtClean="0"/>
              <a:t>pův.okna</a:t>
            </a:r>
            <a:r>
              <a:rPr lang="cs-CZ" dirty="0" smtClean="0"/>
              <a:t> a 1. zbytek šířky                                                                    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899592"/>
            <a:ext cx="6858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Obsah rámů – </a:t>
            </a:r>
            <a:r>
              <a:rPr lang="cs-CZ" dirty="0" smtClean="0">
                <a:solidFill>
                  <a:srgbClr val="C00000"/>
                </a:solidFill>
              </a:rPr>
              <a:t>značky (elementy):</a:t>
            </a: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b="1" dirty="0" smtClean="0"/>
              <a:t>&lt;</a:t>
            </a:r>
            <a:r>
              <a:rPr lang="cs-CZ" b="1" dirty="0" err="1" smtClean="0"/>
              <a:t>frame</a:t>
            </a:r>
            <a:r>
              <a:rPr lang="cs-CZ" b="1" dirty="0" smtClean="0"/>
              <a:t>&gt; - </a:t>
            </a:r>
            <a:r>
              <a:rPr lang="cs-CZ" dirty="0" smtClean="0"/>
              <a:t>nepárový </a:t>
            </a:r>
            <a:r>
              <a:rPr lang="cs-CZ" dirty="0" err="1" smtClean="0"/>
              <a:t>tag</a:t>
            </a:r>
            <a:r>
              <a:rPr lang="cs-CZ" dirty="0" smtClean="0"/>
              <a:t>, určuje, co se v daném rámu zobrazí</a:t>
            </a:r>
          </a:p>
          <a:p>
            <a:pPr>
              <a:tabLst>
                <a:tab pos="361950" algn="l"/>
              </a:tabLst>
            </a:pPr>
            <a:r>
              <a:rPr lang="cs-CZ" i="1" dirty="0" smtClean="0"/>
              <a:t>      </a:t>
            </a:r>
          </a:p>
          <a:p>
            <a:pPr>
              <a:tabLst>
                <a:tab pos="361950" algn="l"/>
              </a:tabLst>
            </a:pPr>
            <a:r>
              <a:rPr lang="cs-CZ" i="1" dirty="0" smtClean="0"/>
              <a:t>       </a:t>
            </a:r>
          </a:p>
          <a:p>
            <a:pPr>
              <a:tabLst>
                <a:tab pos="361950" algn="l"/>
              </a:tabLst>
            </a:pPr>
            <a:endParaRPr lang="cs-CZ" i="1" dirty="0" smtClean="0"/>
          </a:p>
          <a:p>
            <a:pPr>
              <a:tabLst>
                <a:tab pos="361950" algn="l"/>
              </a:tabLst>
            </a:pPr>
            <a:r>
              <a:rPr lang="cs-CZ" i="1" dirty="0" smtClean="0"/>
              <a:t>       atributy</a:t>
            </a:r>
            <a:r>
              <a:rPr lang="cs-CZ" b="1" dirty="0" smtClean="0"/>
              <a:t>: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err="1" smtClean="0"/>
              <a:t>src</a:t>
            </a:r>
            <a:r>
              <a:rPr lang="cs-CZ" b="1" dirty="0" smtClean="0"/>
              <a:t>   </a:t>
            </a:r>
            <a:r>
              <a:rPr lang="cs-CZ" dirty="0" smtClean="0"/>
              <a:t>- označuje stránku (soubor </a:t>
            </a:r>
            <a:r>
              <a:rPr lang="cs-CZ" dirty="0" err="1" smtClean="0"/>
              <a:t>html</a:t>
            </a:r>
            <a:r>
              <a:rPr lang="cs-CZ" dirty="0" smtClean="0"/>
              <a:t>), která se načte do daného </a:t>
            </a:r>
            <a:br>
              <a:rPr lang="cs-CZ" dirty="0" smtClean="0"/>
            </a:br>
            <a:r>
              <a:rPr lang="cs-CZ" dirty="0" smtClean="0"/>
              <a:t>                 rámu,  odkazem se do něj může načíst i jiná stránka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    Př.:  </a:t>
            </a:r>
            <a:r>
              <a:rPr lang="cs-CZ" dirty="0" smtClean="0">
                <a:solidFill>
                  <a:srgbClr val="000066"/>
                </a:solidFill>
              </a:rPr>
              <a:t>&lt;</a:t>
            </a:r>
            <a:r>
              <a:rPr lang="cs-CZ" dirty="0" err="1" smtClean="0">
                <a:solidFill>
                  <a:srgbClr val="000066"/>
                </a:solidFill>
              </a:rPr>
              <a:t>frame</a:t>
            </a:r>
            <a:r>
              <a:rPr lang="cs-CZ" dirty="0" smtClean="0">
                <a:solidFill>
                  <a:srgbClr val="000066"/>
                </a:solidFill>
              </a:rPr>
              <a:t>  </a:t>
            </a:r>
            <a:r>
              <a:rPr lang="cs-CZ" dirty="0" err="1" smtClean="0">
                <a:solidFill>
                  <a:srgbClr val="000066"/>
                </a:solidFill>
              </a:rPr>
              <a:t>src</a:t>
            </a:r>
            <a:r>
              <a:rPr lang="cs-CZ" dirty="0" smtClean="0">
                <a:solidFill>
                  <a:srgbClr val="000066"/>
                </a:solidFill>
              </a:rPr>
              <a:t>=“Menu.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err="1" smtClean="0"/>
              <a:t>name</a:t>
            </a:r>
            <a:r>
              <a:rPr lang="cs-CZ" dirty="0" smtClean="0"/>
              <a:t> - udává název daného rámu, mj. slouží pro určení cílového </a:t>
            </a:r>
          </a:p>
          <a:p>
            <a:r>
              <a:rPr lang="cs-CZ" dirty="0" smtClean="0"/>
              <a:t>                 rámu, do něhož se něco odkáže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    Př.:  </a:t>
            </a:r>
            <a:r>
              <a:rPr lang="cs-CZ" dirty="0" smtClean="0">
                <a:solidFill>
                  <a:srgbClr val="000066"/>
                </a:solidFill>
              </a:rPr>
              <a:t>&lt;</a:t>
            </a:r>
            <a:r>
              <a:rPr lang="cs-CZ" dirty="0" err="1" smtClean="0">
                <a:solidFill>
                  <a:srgbClr val="000066"/>
                </a:solidFill>
              </a:rPr>
              <a:t>frame</a:t>
            </a:r>
            <a:r>
              <a:rPr lang="cs-CZ" dirty="0" smtClean="0">
                <a:solidFill>
                  <a:srgbClr val="000066"/>
                </a:solidFill>
              </a:rPr>
              <a:t> </a:t>
            </a:r>
            <a:r>
              <a:rPr lang="cs-CZ" dirty="0" err="1" smtClean="0">
                <a:solidFill>
                  <a:srgbClr val="000066"/>
                </a:solidFill>
              </a:rPr>
              <a:t>name</a:t>
            </a:r>
            <a:r>
              <a:rPr lang="cs-CZ" dirty="0" smtClean="0">
                <a:solidFill>
                  <a:srgbClr val="000066"/>
                </a:solidFill>
              </a:rPr>
              <a:t>=“Menu“ </a:t>
            </a:r>
            <a:r>
              <a:rPr lang="cs-CZ" dirty="0" err="1" smtClean="0">
                <a:solidFill>
                  <a:srgbClr val="000066"/>
                </a:solidFill>
              </a:rPr>
              <a:t>src</a:t>
            </a:r>
            <a:r>
              <a:rPr lang="cs-CZ" dirty="0" smtClean="0">
                <a:solidFill>
                  <a:srgbClr val="000066"/>
                </a:solidFill>
              </a:rPr>
              <a:t>=“Menu.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</a:p>
          <a:p>
            <a:endParaRPr lang="cs-CZ" dirty="0" smtClean="0">
              <a:solidFill>
                <a:srgbClr val="000066"/>
              </a:solidFill>
            </a:endParaRPr>
          </a:p>
          <a:p>
            <a:r>
              <a:rPr lang="cs-CZ" dirty="0" smtClean="0">
                <a:solidFill>
                  <a:srgbClr val="000066"/>
                </a:solidFill>
              </a:rPr>
              <a:t>       </a:t>
            </a:r>
          </a:p>
          <a:p>
            <a:r>
              <a:rPr lang="cs-CZ" dirty="0" smtClean="0">
                <a:solidFill>
                  <a:srgbClr val="000066"/>
                </a:solidFill>
              </a:rPr>
              <a:t>       </a:t>
            </a:r>
            <a:r>
              <a:rPr lang="cs-CZ" dirty="0" smtClean="0"/>
              <a:t>Místo </a:t>
            </a:r>
            <a:r>
              <a:rPr lang="cs-CZ" dirty="0" err="1" smtClean="0"/>
              <a:t>tagu</a:t>
            </a:r>
            <a:r>
              <a:rPr lang="cs-CZ" dirty="0" smtClean="0"/>
              <a:t> &lt;</a:t>
            </a:r>
            <a:r>
              <a:rPr lang="cs-CZ" dirty="0" err="1" smtClean="0"/>
              <a:t>frame</a:t>
            </a:r>
            <a:r>
              <a:rPr lang="cs-CZ" dirty="0" smtClean="0"/>
              <a:t>&gt; může být další &lt;</a:t>
            </a:r>
            <a:r>
              <a:rPr lang="cs-CZ" dirty="0" err="1" smtClean="0"/>
              <a:t>frameset</a:t>
            </a:r>
            <a:r>
              <a:rPr lang="cs-CZ" dirty="0" smtClean="0"/>
              <a:t>&gt; (vnořený) pro další </a:t>
            </a:r>
            <a:br>
              <a:rPr lang="cs-CZ" dirty="0" smtClean="0"/>
            </a:br>
            <a:r>
              <a:rPr lang="cs-CZ" dirty="0" smtClean="0"/>
              <a:t>       (vnořené rámy) .</a:t>
            </a:r>
          </a:p>
          <a:p>
            <a:endParaRPr lang="cs-CZ" dirty="0" smtClean="0"/>
          </a:p>
          <a:p>
            <a:r>
              <a:rPr lang="cs-CZ" dirty="0" smtClean="0"/>
              <a:t>      </a:t>
            </a:r>
          </a:p>
          <a:p>
            <a:r>
              <a:rPr lang="cs-CZ" dirty="0" smtClean="0"/>
              <a:t>   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755576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</a:t>
            </a:r>
            <a:r>
              <a:rPr lang="cs-CZ" b="1" cap="all" dirty="0" smtClean="0"/>
              <a:t>Struktura dokumentu </a:t>
            </a:r>
            <a:r>
              <a:rPr lang="cs-CZ" b="1" dirty="0" smtClean="0"/>
              <a:t>- rozložení rámů webové stránky</a:t>
            </a:r>
          </a:p>
          <a:p>
            <a:endParaRPr lang="cs-CZ" b="1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       Deklarace rámů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Elementy (značky) a soubory popisující uspořádání a obsah rámů.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0" y="3059832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      Zdrojový kód (uspořádání rámů):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226774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</a:t>
            </a:r>
            <a:r>
              <a:rPr lang="cs-CZ" b="1" dirty="0" smtClean="0"/>
              <a:t>Příklad – 3 rámy na stránce </a:t>
            </a:r>
            <a:r>
              <a:rPr lang="cs-CZ" dirty="0" smtClean="0"/>
              <a:t>( např. zelený, oranžový a fialový)</a:t>
            </a:r>
            <a:endParaRPr lang="cs-CZ" dirty="0"/>
          </a:p>
        </p:txBody>
      </p:sp>
      <p:pic>
        <p:nvPicPr>
          <p:cNvPr id="3075" name="Picture 3" descr="C:\Users\Rodinka\Desktop\WWW_tvorba\WEB_DUMY2013\RAMY_príklady2013\17-Ramy\3ramy_DUM\3ramy_D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3563888"/>
            <a:ext cx="5342731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90770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Zdrojový kód - Soubor </a:t>
            </a:r>
            <a:r>
              <a:rPr lang="cs-CZ" b="1" dirty="0" err="1" smtClean="0"/>
              <a:t>Horni</a:t>
            </a:r>
            <a:r>
              <a:rPr lang="cs-CZ" b="1" dirty="0" smtClean="0"/>
              <a:t>_DR17_</a:t>
            </a:r>
            <a:r>
              <a:rPr lang="cs-CZ" b="1" dirty="0" err="1" smtClean="0"/>
              <a:t>DUM</a:t>
            </a:r>
            <a:r>
              <a:rPr lang="cs-CZ" b="1" dirty="0" smtClean="0"/>
              <a:t>.</a:t>
            </a:r>
            <a:r>
              <a:rPr lang="cs-CZ" b="1" dirty="0" err="1" smtClean="0"/>
              <a:t>html</a:t>
            </a:r>
            <a:r>
              <a:rPr lang="cs-CZ" dirty="0" smtClean="0"/>
              <a:t>  (zelený rám) 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9716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b="1" dirty="0" smtClean="0">
                <a:solidFill>
                  <a:srgbClr val="C00000"/>
                </a:solidFill>
              </a:rPr>
              <a:t>Jednotlivé soubory stránek v rámech (obsahy rámů)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(Horní, Menu a Obsah)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7020272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Analogicky zdrojové kódy zbývajících stránek (Menu a Obsah),</a:t>
            </a:r>
            <a:br>
              <a:rPr lang="cs-CZ" dirty="0" smtClean="0"/>
            </a:br>
            <a:r>
              <a:rPr lang="cs-CZ" dirty="0" smtClean="0"/>
              <a:t>      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soubory </a:t>
            </a:r>
            <a:r>
              <a:rPr lang="cs-CZ" b="1" dirty="0" smtClean="0"/>
              <a:t>Menu_DR17_</a:t>
            </a:r>
            <a:r>
              <a:rPr lang="cs-CZ" b="1" dirty="0" err="1" smtClean="0"/>
              <a:t>DUM</a:t>
            </a:r>
            <a:r>
              <a:rPr lang="cs-CZ" b="1" dirty="0" smtClean="0"/>
              <a:t>.</a:t>
            </a:r>
            <a:r>
              <a:rPr lang="cs-CZ" b="1" dirty="0" err="1" smtClean="0"/>
              <a:t>html</a:t>
            </a:r>
            <a:r>
              <a:rPr lang="cs-CZ" dirty="0" smtClean="0"/>
              <a:t>  a  </a:t>
            </a:r>
            <a:r>
              <a:rPr lang="cs-CZ" b="1" dirty="0" smtClean="0"/>
              <a:t>Obsah_DR17_</a:t>
            </a:r>
            <a:r>
              <a:rPr lang="cs-CZ" b="1" dirty="0" err="1" smtClean="0"/>
              <a:t>DUM</a:t>
            </a:r>
            <a:r>
              <a:rPr lang="cs-CZ" b="1" dirty="0" smtClean="0"/>
              <a:t>.</a:t>
            </a:r>
            <a:r>
              <a:rPr lang="cs-CZ" b="1" dirty="0" err="1" smtClean="0"/>
              <a:t>html</a:t>
            </a: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dirty="0" smtClean="0"/>
              <a:t>(oranžový a fialový rám)</a:t>
            </a:r>
            <a:r>
              <a:rPr lang="cs-CZ" b="1" dirty="0" smtClean="0"/>
              <a:t>   </a:t>
            </a:r>
            <a:r>
              <a:rPr lang="cs-CZ" dirty="0" smtClean="0"/>
              <a:t>        </a:t>
            </a:r>
            <a:endParaRPr lang="cs-CZ" dirty="0"/>
          </a:p>
        </p:txBody>
      </p:sp>
      <p:pic>
        <p:nvPicPr>
          <p:cNvPr id="2051" name="Picture 3" descr="C:\Users\Rodinka\Desktop\WWW_tvorba\WEB_DUMY2013\RAMY_príklady2013\17-Ramy\3ramy_DUM\Horni_DR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2555776"/>
            <a:ext cx="5043066" cy="3813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6835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Výsledek:  (3 rámy – Horní, Menu a Obsah)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529208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Element </a:t>
            </a:r>
            <a:r>
              <a:rPr lang="cs-CZ" b="1" dirty="0" smtClean="0"/>
              <a:t>FRAME</a:t>
            </a:r>
            <a:r>
              <a:rPr lang="cs-CZ" dirty="0" smtClean="0"/>
              <a:t> - některé </a:t>
            </a:r>
            <a:r>
              <a:rPr lang="cs-CZ" b="1" dirty="0" smtClean="0">
                <a:solidFill>
                  <a:srgbClr val="C00000"/>
                </a:solidFill>
              </a:rPr>
              <a:t>vybrané atributy</a:t>
            </a:r>
            <a:r>
              <a:rPr lang="cs-CZ" dirty="0" smtClean="0"/>
              <a:t>: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00"/>
                </a:solidFill>
              </a:rPr>
              <a:t>Př.: </a:t>
            </a:r>
            <a:r>
              <a:rPr lang="cs-CZ" dirty="0" smtClean="0"/>
              <a:t>&lt;</a:t>
            </a:r>
            <a:r>
              <a:rPr lang="cs-CZ" dirty="0" err="1" smtClean="0"/>
              <a:t>frame</a:t>
            </a:r>
            <a:r>
              <a:rPr lang="cs-CZ" dirty="0" smtClean="0"/>
              <a:t> atribut="</a:t>
            </a:r>
            <a:r>
              <a:rPr lang="cs-CZ" dirty="0" err="1" smtClean="0"/>
              <a:t>hodn</a:t>
            </a:r>
            <a:r>
              <a:rPr lang="cs-CZ" dirty="0" smtClean="0"/>
              <a:t>. </a:t>
            </a:r>
            <a:r>
              <a:rPr lang="cs-CZ" dirty="0" err="1" smtClean="0"/>
              <a:t>atr</a:t>
            </a:r>
            <a:r>
              <a:rPr lang="cs-CZ" smtClean="0"/>
              <a:t>." </a:t>
            </a:r>
            <a:r>
              <a:rPr lang="cs-CZ" smtClean="0"/>
              <a:t>další atribut=</a:t>
            </a:r>
            <a:r>
              <a:rPr lang="cs-CZ" dirty="0" err="1" smtClean="0"/>
              <a:t>hodn</a:t>
            </a:r>
            <a:r>
              <a:rPr lang="cs-CZ" dirty="0" smtClean="0"/>
              <a:t>.&gt;……….&lt;/</a:t>
            </a:r>
            <a:r>
              <a:rPr lang="cs-CZ" dirty="0" err="1" smtClean="0"/>
              <a:t>frame</a:t>
            </a:r>
            <a:r>
              <a:rPr lang="cs-CZ" dirty="0" smtClean="0"/>
              <a:t>&gt;                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644420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</a:t>
            </a:r>
            <a:r>
              <a:rPr lang="cs-CZ" b="1" dirty="0" err="1" smtClean="0"/>
              <a:t>scrolling</a:t>
            </a:r>
            <a:r>
              <a:rPr lang="cs-CZ" b="1" dirty="0" smtClean="0"/>
              <a:t>=“auto“ </a:t>
            </a:r>
            <a:r>
              <a:rPr lang="cs-CZ" dirty="0" smtClean="0"/>
              <a:t>– </a:t>
            </a:r>
            <a:r>
              <a:rPr lang="cs-CZ" dirty="0" err="1" smtClean="0"/>
              <a:t>posuvník</a:t>
            </a:r>
            <a:r>
              <a:rPr lang="cs-CZ" dirty="0" smtClean="0"/>
              <a:t>, je-li stránka větší než rám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687625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err="1" smtClean="0"/>
              <a:t>frameborder</a:t>
            </a:r>
            <a:r>
              <a:rPr lang="cs-CZ" b="1" dirty="0" smtClean="0"/>
              <a:t>=“0“ – </a:t>
            </a:r>
            <a:r>
              <a:rPr lang="cs-CZ" dirty="0" smtClean="0"/>
              <a:t>rámeček mezi rámy ano=1, ne=0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730830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</a:t>
            </a:r>
            <a:r>
              <a:rPr lang="cs-CZ" b="1" dirty="0" err="1" smtClean="0"/>
              <a:t>name</a:t>
            </a:r>
            <a:r>
              <a:rPr lang="cs-CZ" dirty="0" smtClean="0"/>
              <a:t>=“název rámu“ – pro odkazy, viz. dále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774035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       </a:t>
            </a:r>
            <a:r>
              <a:rPr lang="cs-CZ" b="1" dirty="0" err="1" smtClean="0"/>
              <a:t>marginwidth</a:t>
            </a:r>
            <a:r>
              <a:rPr lang="cs-CZ" b="1" dirty="0" smtClean="0"/>
              <a:t> –</a:t>
            </a:r>
            <a:r>
              <a:rPr lang="cs-CZ" dirty="0" err="1" smtClean="0"/>
              <a:t>horizontání</a:t>
            </a:r>
            <a:r>
              <a:rPr lang="cs-CZ" dirty="0" smtClean="0"/>
              <a:t> okraj rámu (vzdál. od okraje) v </a:t>
            </a:r>
            <a:r>
              <a:rPr lang="cs-CZ" i="1" dirty="0" err="1" smtClean="0"/>
              <a:t>px</a:t>
            </a:r>
            <a:r>
              <a:rPr lang="cs-CZ" dirty="0" smtClean="0"/>
              <a:t> či </a:t>
            </a:r>
            <a:r>
              <a:rPr lang="cs-CZ" i="1" dirty="0" smtClean="0"/>
              <a:t>%</a:t>
            </a:r>
            <a:r>
              <a:rPr lang="cs-CZ" dirty="0" smtClean="0"/>
              <a:t>.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dirty="0" err="1" smtClean="0"/>
              <a:t>marginheight</a:t>
            </a:r>
            <a:r>
              <a:rPr lang="cs-CZ" b="1" dirty="0" smtClean="0"/>
              <a:t> – </a:t>
            </a:r>
            <a:r>
              <a:rPr lang="cs-CZ" dirty="0" smtClean="0"/>
              <a:t>vertikální okraj rámu</a:t>
            </a:r>
            <a:endParaRPr lang="cs-CZ" dirty="0"/>
          </a:p>
        </p:txBody>
      </p:sp>
      <p:pic>
        <p:nvPicPr>
          <p:cNvPr id="2" name="Picture 2" descr="C:\Users\Rodinka\Desktop\WWW_tvorba\WEB_DUMY2013\RAMY_príklady2013\17-Ramy\3ramy_DUM\3_ram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1" y="1115616"/>
            <a:ext cx="5933381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39553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C00000"/>
                </a:solidFill>
              </a:rPr>
              <a:t>       </a:t>
            </a:r>
            <a:r>
              <a:rPr lang="cs-CZ" b="1" dirty="0" smtClean="0">
                <a:solidFill>
                  <a:srgbClr val="C00000"/>
                </a:solidFill>
              </a:rPr>
              <a:t>Odkazy v rámech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atribut </a:t>
            </a:r>
            <a:r>
              <a:rPr lang="cs-CZ" b="1" dirty="0" err="1" smtClean="0"/>
              <a:t>target</a:t>
            </a:r>
            <a:r>
              <a:rPr lang="cs-CZ" dirty="0" smtClean="0"/>
              <a:t> (cíl) rovný jménu cílového rámu.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- kterýkoli odkaz do libovolného rámu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4355976"/>
            <a:ext cx="6858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       </a:t>
            </a:r>
            <a:r>
              <a:rPr lang="cs-CZ" b="1" dirty="0" smtClean="0">
                <a:solidFill>
                  <a:srgbClr val="C00000"/>
                </a:solidFill>
              </a:rPr>
              <a:t>Základní cíl (base </a:t>
            </a:r>
            <a:r>
              <a:rPr lang="cs-CZ" b="1" dirty="0" err="1" smtClean="0">
                <a:solidFill>
                  <a:srgbClr val="C00000"/>
                </a:solidFill>
              </a:rPr>
              <a:t>target</a:t>
            </a:r>
            <a:r>
              <a:rPr lang="cs-CZ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- mnoho odkazů do stejného cílového rámu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       </a:t>
            </a:r>
            <a:r>
              <a:rPr lang="cs-CZ" dirty="0" err="1" smtClean="0"/>
              <a:t>tagem</a:t>
            </a:r>
            <a:r>
              <a:rPr lang="cs-CZ" dirty="0" smtClean="0"/>
              <a:t> </a:t>
            </a:r>
            <a:r>
              <a:rPr lang="cs-CZ" b="1" dirty="0" smtClean="0"/>
              <a:t>&lt;base&gt;</a:t>
            </a:r>
            <a:r>
              <a:rPr lang="cs-CZ" dirty="0" smtClean="0"/>
              <a:t>, který se umístí do hlavičky stránky (&lt;</a:t>
            </a:r>
            <a:r>
              <a:rPr lang="cs-CZ" dirty="0" err="1" smtClean="0"/>
              <a:t>head</a:t>
            </a:r>
            <a:r>
              <a:rPr lang="cs-CZ" dirty="0" smtClean="0"/>
              <a:t>&gt;&lt;/</a:t>
            </a:r>
            <a:r>
              <a:rPr lang="cs-CZ" dirty="0" err="1" smtClean="0"/>
              <a:t>head</a:t>
            </a:r>
            <a:r>
              <a:rPr lang="cs-CZ" dirty="0" smtClean="0"/>
              <a:t>&gt;),</a:t>
            </a:r>
          </a:p>
          <a:p>
            <a:r>
              <a:rPr lang="cs-CZ" dirty="0" smtClean="0"/>
              <a:t>       ze které jsou odkazy do cílového rámu: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       </a:t>
            </a:r>
            <a:r>
              <a:rPr lang="cs-CZ" b="1" dirty="0" smtClean="0"/>
              <a:t>&lt;base </a:t>
            </a:r>
            <a:r>
              <a:rPr lang="cs-CZ" b="1" dirty="0" err="1" smtClean="0"/>
              <a:t>target</a:t>
            </a:r>
            <a:r>
              <a:rPr lang="cs-CZ" b="1" dirty="0" smtClean="0"/>
              <a:t>=„Obsah"&gt;</a:t>
            </a:r>
          </a:p>
          <a:p>
            <a:r>
              <a:rPr lang="cs-CZ" dirty="0" smtClean="0"/>
              <a:t>       vlastní odkaz</a:t>
            </a:r>
          </a:p>
          <a:p>
            <a:r>
              <a:rPr lang="cs-CZ" dirty="0" smtClean="0"/>
              <a:t>       &lt;a </a:t>
            </a:r>
            <a:r>
              <a:rPr lang="cs-CZ" dirty="0" err="1" smtClean="0"/>
              <a:t>href</a:t>
            </a:r>
            <a:r>
              <a:rPr lang="cs-CZ" dirty="0" smtClean="0"/>
              <a:t>="B_zlaty.</a:t>
            </a:r>
            <a:r>
              <a:rPr lang="cs-CZ" dirty="0" err="1" smtClean="0"/>
              <a:t>jpg</a:t>
            </a:r>
            <a:r>
              <a:rPr lang="cs-CZ" dirty="0" smtClean="0"/>
              <a:t>“&gt;Bažant zlatý&lt;/a&gt; pak směřuje do “Obsahu“.</a:t>
            </a:r>
          </a:p>
          <a:p>
            <a:r>
              <a:rPr lang="cs-CZ" dirty="0" smtClean="0"/>
              <a:t>      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atributu </a:t>
            </a:r>
            <a:r>
              <a:rPr lang="cs-CZ" i="1" dirty="0" err="1" smtClean="0"/>
              <a:t>target</a:t>
            </a:r>
            <a:r>
              <a:rPr lang="cs-CZ" i="1" dirty="0" smtClean="0"/>
              <a:t> u odkazu </a:t>
            </a:r>
            <a:r>
              <a:rPr lang="cs-CZ" dirty="0" smtClean="0"/>
              <a:t>má větší váhu než u elementu </a:t>
            </a:r>
            <a:r>
              <a:rPr lang="cs-CZ" i="1" dirty="0" smtClean="0"/>
              <a:t>base, tím</a:t>
            </a:r>
          </a:p>
          <a:p>
            <a:r>
              <a:rPr lang="cs-CZ" dirty="0" smtClean="0"/>
              <a:t>       lze odkazy pak načíst do jiných rámů než  je dáno u base v hlavičce.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205172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FF0000"/>
                </a:solidFill>
              </a:rPr>
              <a:t>       Př.: </a:t>
            </a:r>
            <a:r>
              <a:rPr lang="cs-CZ" dirty="0" smtClean="0"/>
              <a:t>&lt;</a:t>
            </a:r>
            <a:r>
              <a:rPr lang="en-US" b="1" dirty="0" smtClean="0"/>
              <a:t>a </a:t>
            </a:r>
            <a:r>
              <a:rPr lang="en-US" b="1" dirty="0" err="1" smtClean="0"/>
              <a:t>href</a:t>
            </a:r>
            <a:r>
              <a:rPr lang="en-US" dirty="0" smtClean="0"/>
              <a:t>=</a:t>
            </a:r>
            <a:r>
              <a:rPr lang="cs-CZ" dirty="0" smtClean="0"/>
              <a:t>“název</a:t>
            </a:r>
            <a:r>
              <a:rPr lang="en-US" dirty="0" smtClean="0"/>
              <a:t>.</a:t>
            </a:r>
            <a:r>
              <a:rPr lang="en-US" dirty="0" err="1" smtClean="0"/>
              <a:t>htm</a:t>
            </a:r>
            <a:r>
              <a:rPr lang="en-US" dirty="0" smtClean="0"/>
              <a:t>" </a:t>
            </a:r>
            <a:r>
              <a:rPr lang="en-US" b="1" dirty="0" smtClean="0"/>
              <a:t>target=</a:t>
            </a:r>
            <a:r>
              <a:rPr lang="cs-CZ" b="1" dirty="0" smtClean="0"/>
              <a:t>“jméno rámu</a:t>
            </a:r>
            <a:r>
              <a:rPr lang="en-US" b="1" dirty="0" smtClean="0"/>
              <a:t>"</a:t>
            </a:r>
            <a:r>
              <a:rPr lang="en-US" dirty="0" smtClean="0"/>
              <a:t>&gt;</a:t>
            </a:r>
            <a:r>
              <a:rPr lang="cs-CZ" dirty="0" smtClean="0"/>
              <a:t>TEXT odkazu&lt;/a&gt;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       &lt;</a:t>
            </a:r>
            <a:r>
              <a:rPr lang="cs-CZ" b="1" dirty="0" smtClean="0"/>
              <a:t>a </a:t>
            </a:r>
            <a:r>
              <a:rPr lang="cs-CZ" b="1" dirty="0" err="1" smtClean="0"/>
              <a:t>href</a:t>
            </a:r>
            <a:r>
              <a:rPr lang="cs-CZ" dirty="0" smtClean="0"/>
              <a:t>="B_zlaty.</a:t>
            </a:r>
            <a:r>
              <a:rPr lang="cs-CZ" dirty="0" err="1" smtClean="0"/>
              <a:t>jpg</a:t>
            </a:r>
            <a:r>
              <a:rPr lang="cs-CZ" dirty="0" smtClean="0"/>
              <a:t>" </a:t>
            </a:r>
            <a:r>
              <a:rPr lang="cs-CZ" b="1" dirty="0" err="1" smtClean="0"/>
              <a:t>target</a:t>
            </a:r>
            <a:r>
              <a:rPr lang="cs-CZ" b="1" dirty="0" smtClean="0"/>
              <a:t>="Obsah"</a:t>
            </a:r>
            <a:r>
              <a:rPr lang="cs-CZ" dirty="0" smtClean="0"/>
              <a:t>&gt;Bažant zlatý&lt;</a:t>
            </a:r>
            <a:r>
              <a:rPr lang="cs-CZ" b="1" dirty="0" smtClean="0"/>
              <a:t>/a</a:t>
            </a:r>
            <a:r>
              <a:rPr lang="cs-CZ" dirty="0" smtClean="0"/>
              <a:t>&gt;</a:t>
            </a:r>
            <a:br>
              <a:rPr lang="cs-CZ" dirty="0" smtClean="0"/>
            </a:br>
            <a:r>
              <a:rPr lang="cs-CZ" dirty="0" smtClean="0"/>
              <a:t>      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(</a:t>
            </a:r>
            <a:r>
              <a:rPr lang="cs-CZ" i="1" dirty="0" smtClean="0"/>
              <a:t>obr.</a:t>
            </a:r>
            <a:r>
              <a:rPr lang="cs-CZ" dirty="0" smtClean="0"/>
              <a:t> B_zlatého se zobrazí v rámu </a:t>
            </a:r>
            <a:r>
              <a:rPr lang="cs-CZ" i="1" dirty="0" smtClean="0"/>
              <a:t>Obsah </a:t>
            </a:r>
            <a:r>
              <a:rPr lang="cs-CZ" dirty="0" smtClean="0"/>
              <a:t>z odkazu </a:t>
            </a:r>
            <a:r>
              <a:rPr lang="cs-CZ" i="1" dirty="0" smtClean="0"/>
              <a:t>Bažant zlatý </a:t>
            </a:r>
            <a:br>
              <a:rPr lang="cs-CZ" i="1" dirty="0" smtClean="0"/>
            </a:br>
            <a:r>
              <a:rPr lang="cs-CZ" i="1" dirty="0" smtClean="0"/>
              <a:t>        v daném rámu, kde je to napsáno)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VY_32_INOVACE_4.3.IVT1.17/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854739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611560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Neexistující rám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Stránka popisující rozložení rámů je jinak prázdná, proto v </a:t>
            </a:r>
            <a:r>
              <a:rPr lang="cs-CZ" dirty="0" err="1" smtClean="0"/>
              <a:t>prohlí</a:t>
            </a:r>
            <a:r>
              <a:rPr lang="cs-CZ" dirty="0" smtClean="0"/>
              <a:t>-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dirty="0" err="1" smtClean="0"/>
              <a:t>žeči</a:t>
            </a:r>
            <a:r>
              <a:rPr lang="cs-CZ" dirty="0" smtClean="0"/>
              <a:t>, jež nepodporuje rámy, se nezobrazí nic 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Pro prohlížeče bez podpory rámů je proto třeba alternativa,  </a:t>
            </a:r>
            <a:r>
              <a:rPr lang="cs-CZ" dirty="0" err="1" smtClean="0"/>
              <a:t>ná</a:t>
            </a:r>
            <a:r>
              <a:rPr lang="cs-CZ" dirty="0" smtClean="0"/>
              <a:t>-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dirty="0" err="1" smtClean="0"/>
              <a:t>hrada</a:t>
            </a:r>
            <a:r>
              <a:rPr lang="cs-CZ" dirty="0" smtClean="0"/>
              <a:t>, upozornění na rámy.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dirty="0" smtClean="0">
                <a:solidFill>
                  <a:srgbClr val="C00000"/>
                </a:solidFill>
              </a:rPr>
              <a:t>základní značky: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       </a:t>
            </a:r>
            <a:r>
              <a:rPr lang="cs-CZ" b="1" dirty="0" smtClean="0"/>
              <a:t>&lt;</a:t>
            </a:r>
            <a:r>
              <a:rPr lang="cs-CZ" b="1" dirty="0" err="1" smtClean="0"/>
              <a:t>noframes</a:t>
            </a:r>
            <a:r>
              <a:rPr lang="cs-CZ" b="1" dirty="0" smtClean="0"/>
              <a:t>&gt; </a:t>
            </a:r>
            <a:r>
              <a:rPr lang="cs-CZ" dirty="0" smtClean="0"/>
              <a:t>…</a:t>
            </a:r>
            <a:r>
              <a:rPr lang="cs-CZ" i="1" dirty="0" smtClean="0"/>
              <a:t>text</a:t>
            </a:r>
            <a:r>
              <a:rPr lang="cs-CZ" dirty="0" smtClean="0"/>
              <a:t>… </a:t>
            </a:r>
            <a:r>
              <a:rPr lang="cs-CZ" b="1" dirty="0" smtClean="0"/>
              <a:t>&lt;/</a:t>
            </a:r>
            <a:r>
              <a:rPr lang="cs-CZ" b="1" dirty="0" err="1" smtClean="0"/>
              <a:t>noframes</a:t>
            </a:r>
            <a:r>
              <a:rPr lang="cs-CZ" b="1" dirty="0" smtClean="0"/>
              <a:t>&gt;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      </a:t>
            </a:r>
            <a:r>
              <a:rPr lang="cs-CZ" b="1" i="1" dirty="0" smtClean="0"/>
              <a:t>text</a:t>
            </a:r>
            <a:r>
              <a:rPr lang="cs-CZ" b="1" dirty="0" smtClean="0"/>
              <a:t> </a:t>
            </a:r>
            <a:r>
              <a:rPr lang="cs-CZ" dirty="0" smtClean="0"/>
              <a:t>se zobrazí jen když se nezobrazují rámy      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4283968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b="1" dirty="0" err="1" smtClean="0">
                <a:solidFill>
                  <a:srgbClr val="C00000"/>
                </a:solidFill>
              </a:rPr>
              <a:t>Inline</a:t>
            </a:r>
            <a:r>
              <a:rPr lang="cs-CZ" b="1" dirty="0" smtClean="0">
                <a:solidFill>
                  <a:srgbClr val="C00000"/>
                </a:solidFill>
              </a:rPr>
              <a:t> rámy  </a:t>
            </a:r>
            <a:r>
              <a:rPr lang="cs-CZ" dirty="0" smtClean="0">
                <a:solidFill>
                  <a:srgbClr val="C00000"/>
                </a:solidFill>
              </a:rPr>
              <a:t>(vnořené rámy)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dirty="0" smtClean="0"/>
              <a:t>Rám podobný obrázku – </a:t>
            </a:r>
            <a:r>
              <a:rPr lang="cs-CZ" i="1" dirty="0" err="1" smtClean="0"/>
              <a:t>obdélnikový</a:t>
            </a:r>
            <a:r>
              <a:rPr lang="cs-CZ" i="1" dirty="0" smtClean="0"/>
              <a:t> prostor</a:t>
            </a:r>
            <a:r>
              <a:rPr lang="cs-CZ" dirty="0" smtClean="0"/>
              <a:t>, ve němž může být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zobrazena jiná stránka. Plovoucí rám vložený do libovolné stránky.</a:t>
            </a:r>
            <a:r>
              <a:rPr lang="cs-CZ" b="1" dirty="0" smtClean="0"/>
              <a:t> 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       základní značky: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       </a:t>
            </a:r>
            <a:r>
              <a:rPr lang="cs-CZ" b="1" dirty="0" smtClean="0"/>
              <a:t>&lt;</a:t>
            </a:r>
            <a:r>
              <a:rPr lang="cs-CZ" b="1" dirty="0" err="1" smtClean="0"/>
              <a:t>iframe</a:t>
            </a:r>
            <a:r>
              <a:rPr lang="cs-CZ" b="1" dirty="0" smtClean="0"/>
              <a:t>&gt;…&lt;/</a:t>
            </a:r>
            <a:r>
              <a:rPr lang="cs-CZ" b="1" dirty="0" err="1" smtClean="0"/>
              <a:t>iframe</a:t>
            </a:r>
            <a:r>
              <a:rPr lang="cs-CZ" b="1" dirty="0" smtClean="0"/>
              <a:t>&gt;</a:t>
            </a:r>
          </a:p>
          <a:p>
            <a:r>
              <a:rPr lang="cs-CZ" b="1" dirty="0" smtClean="0"/>
              <a:t>       </a:t>
            </a:r>
            <a:r>
              <a:rPr lang="cs-CZ" dirty="0" smtClean="0"/>
              <a:t>Text mezi &lt;</a:t>
            </a:r>
            <a:r>
              <a:rPr lang="cs-CZ" dirty="0" err="1" smtClean="0"/>
              <a:t>iframe</a:t>
            </a:r>
            <a:r>
              <a:rPr lang="cs-CZ" dirty="0" smtClean="0"/>
              <a:t>&gt; a &lt;/</a:t>
            </a:r>
            <a:r>
              <a:rPr lang="cs-CZ" dirty="0" err="1" smtClean="0"/>
              <a:t>iframe</a:t>
            </a:r>
            <a:r>
              <a:rPr lang="cs-CZ" dirty="0" smtClean="0"/>
              <a:t>&gt; se zobrazuje pouze v prohlížečích,</a:t>
            </a:r>
          </a:p>
          <a:p>
            <a:r>
              <a:rPr lang="cs-CZ" dirty="0" smtClean="0"/>
              <a:t>       které </a:t>
            </a:r>
            <a:r>
              <a:rPr lang="cs-CZ" dirty="0" err="1" smtClean="0"/>
              <a:t>inline</a:t>
            </a:r>
            <a:r>
              <a:rPr lang="cs-CZ" dirty="0" smtClean="0"/>
              <a:t> rámy nepodporují  !! 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       </a:t>
            </a:r>
            <a:r>
              <a:rPr lang="cs-CZ" b="1" dirty="0" smtClean="0">
                <a:solidFill>
                  <a:srgbClr val="FF0000"/>
                </a:solidFill>
              </a:rPr>
              <a:t>Př.: </a:t>
            </a:r>
            <a:r>
              <a:rPr lang="cs-CZ" dirty="0" smtClean="0"/>
              <a:t>&lt;</a:t>
            </a:r>
            <a:r>
              <a:rPr lang="cs-CZ" b="1" dirty="0" err="1" smtClean="0"/>
              <a:t>iframe</a:t>
            </a:r>
            <a:r>
              <a:rPr lang="cs-CZ" dirty="0" smtClean="0"/>
              <a:t> </a:t>
            </a:r>
            <a:r>
              <a:rPr lang="cs-CZ" dirty="0" err="1" smtClean="0"/>
              <a:t>src</a:t>
            </a:r>
            <a:r>
              <a:rPr lang="cs-CZ" dirty="0" smtClean="0"/>
              <a:t>=“název.</a:t>
            </a:r>
            <a:r>
              <a:rPr lang="cs-CZ" dirty="0" err="1" smtClean="0"/>
              <a:t>html</a:t>
            </a:r>
            <a:r>
              <a:rPr lang="cs-CZ" dirty="0" smtClean="0"/>
              <a:t>" </a:t>
            </a:r>
            <a:r>
              <a:rPr lang="cs-CZ" dirty="0" err="1" smtClean="0"/>
              <a:t>width</a:t>
            </a:r>
            <a:r>
              <a:rPr lang="cs-CZ" dirty="0" smtClean="0"/>
              <a:t>="50%" </a:t>
            </a:r>
            <a:r>
              <a:rPr lang="cs-CZ" dirty="0" err="1" smtClean="0"/>
              <a:t>height</a:t>
            </a:r>
            <a:r>
              <a:rPr lang="cs-CZ" dirty="0" smtClean="0"/>
              <a:t>="30“</a:t>
            </a:r>
          </a:p>
          <a:p>
            <a:r>
              <a:rPr lang="cs-CZ" dirty="0" smtClean="0"/>
              <a:t>       </a:t>
            </a:r>
            <a:r>
              <a:rPr lang="cs-CZ" dirty="0" err="1" smtClean="0"/>
              <a:t>frameborder</a:t>
            </a:r>
            <a:r>
              <a:rPr lang="cs-CZ" dirty="0" smtClean="0"/>
              <a:t>="0" </a:t>
            </a:r>
            <a:r>
              <a:rPr lang="cs-CZ" dirty="0" err="1" smtClean="0"/>
              <a:t>align</a:t>
            </a:r>
            <a:r>
              <a:rPr lang="cs-CZ" dirty="0" smtClean="0"/>
              <a:t>=“</a:t>
            </a:r>
            <a:r>
              <a:rPr lang="cs-CZ" dirty="0" err="1" smtClean="0"/>
              <a:t>left</a:t>
            </a:r>
            <a:r>
              <a:rPr lang="cs-CZ" dirty="0" smtClean="0"/>
              <a:t>" </a:t>
            </a:r>
            <a:r>
              <a:rPr lang="cs-CZ" dirty="0" err="1" smtClean="0"/>
              <a:t>scrolling</a:t>
            </a:r>
            <a:r>
              <a:rPr lang="cs-CZ" dirty="0" smtClean="0"/>
              <a:t>="no“ </a:t>
            </a:r>
            <a:r>
              <a:rPr lang="cs-CZ" dirty="0" err="1" smtClean="0"/>
              <a:t>name</a:t>
            </a:r>
            <a:r>
              <a:rPr lang="cs-CZ" dirty="0" smtClean="0"/>
              <a:t>=“</a:t>
            </a:r>
            <a:r>
              <a:rPr lang="cs-CZ" dirty="0" err="1" smtClean="0"/>
              <a:t>ramecek</a:t>
            </a:r>
            <a:r>
              <a:rPr lang="cs-CZ" dirty="0" smtClean="0"/>
              <a:t>"&gt;</a:t>
            </a:r>
          </a:p>
          <a:p>
            <a:r>
              <a:rPr lang="cs-CZ" i="1" dirty="0" smtClean="0"/>
              <a:t>       ..alternativní obsah pro prohlížeče  nezobrazující rámy..</a:t>
            </a:r>
            <a:r>
              <a:rPr lang="cs-CZ" dirty="0" smtClean="0"/>
              <a:t>&lt;</a:t>
            </a:r>
            <a:r>
              <a:rPr lang="cs-CZ" b="1" dirty="0" smtClean="0"/>
              <a:t>/</a:t>
            </a:r>
            <a:r>
              <a:rPr lang="cs-CZ" b="1" dirty="0" err="1" smtClean="0"/>
              <a:t>iframe</a:t>
            </a:r>
            <a:r>
              <a:rPr lang="cs-CZ" dirty="0" smtClean="0"/>
              <a:t>&gt;</a:t>
            </a:r>
            <a:r>
              <a:rPr lang="cs-CZ" b="1" dirty="0" smtClean="0"/>
              <a:t>      </a:t>
            </a:r>
          </a:p>
          <a:p>
            <a:r>
              <a:rPr lang="cs-CZ" b="1" dirty="0" smtClean="0"/>
              <a:t>       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313184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       Př.: </a:t>
            </a:r>
            <a:r>
              <a:rPr lang="cs-CZ" b="1" dirty="0" smtClean="0"/>
              <a:t>&lt;</a:t>
            </a:r>
            <a:r>
              <a:rPr lang="cs-CZ" b="1" dirty="0" err="1" smtClean="0"/>
              <a:t>noframes</a:t>
            </a:r>
            <a:r>
              <a:rPr lang="cs-CZ" b="1" dirty="0" smtClean="0"/>
              <a:t>&gt;</a:t>
            </a:r>
            <a:r>
              <a:rPr lang="cs-CZ" dirty="0" smtClean="0"/>
              <a:t>Váš prohlížeč nepodporuje rámy, proto</a:t>
            </a:r>
          </a:p>
          <a:p>
            <a:r>
              <a:rPr lang="cs-CZ" dirty="0" smtClean="0"/>
              <a:t>       …upozornění na jiné řešení …</a:t>
            </a:r>
            <a:r>
              <a:rPr lang="cs-CZ" b="1" dirty="0" smtClean="0"/>
              <a:t>&lt;/</a:t>
            </a:r>
            <a:r>
              <a:rPr lang="cs-CZ" b="1" dirty="0" err="1" smtClean="0"/>
              <a:t>noframe</a:t>
            </a:r>
            <a:r>
              <a:rPr lang="cs-CZ" b="1" dirty="0" smtClean="0"/>
              <a:t>&gt;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944</Words>
  <Application>Microsoft Office PowerPoint</Application>
  <PresentationFormat>Předvádění na obrazovce (4:3)</PresentationFormat>
  <Paragraphs>241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2_Motiv sady Office</vt:lpstr>
      <vt:lpstr>1_Motiv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Rodinka</dc:creator>
  <cp:lastModifiedBy>Rodinka</cp:lastModifiedBy>
  <cp:revision>227</cp:revision>
  <dcterms:created xsi:type="dcterms:W3CDTF">2010-09-05T03:22:15Z</dcterms:created>
  <dcterms:modified xsi:type="dcterms:W3CDTF">2014-02-05T20:07:19Z</dcterms:modified>
</cp:coreProperties>
</file>