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57" r:id="rId6"/>
    <p:sldId id="259" r:id="rId7"/>
    <p:sldId id="260" r:id="rId8"/>
    <p:sldId id="264" r:id="rId9"/>
    <p:sldId id="265" r:id="rId10"/>
    <p:sldId id="266" r:id="rId11"/>
    <p:sldId id="258" r:id="rId12"/>
    <p:sldId id="267" r:id="rId13"/>
    <p:sldId id="268" r:id="rId14"/>
  </p:sldIdLst>
  <p:sldSz cx="6858000" cy="9906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B3744-8497-45B1-B9DD-5A388FD3EA9E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21DF5-B305-4087-903B-8E18984730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8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8DD-903D-4981-885B-7DD61E1526EB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94E2-7D79-47D4-87A3-373404F60F15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vorba-webu.cz/xhtml/" TargetMode="External"/><Relationship Id="rId5" Type="http://schemas.openxmlformats.org/officeDocument/2006/relationships/hyperlink" Target="http://www.jaroska.cz/elearning/informatika/grafika/index.htm" TargetMode="External"/><Relationship Id="rId4" Type="http://schemas.openxmlformats.org/officeDocument/2006/relationships/hyperlink" Target="http://www.owebu.org/cze/html/obrazky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387288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Tvorba webových stránek</a:t>
            </a:r>
            <a:endParaRPr lang="cs-CZ" sz="4400" dirty="0">
              <a:solidFill>
                <a:schemeClr val="bg2">
                  <a:lumMod val="50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588910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1080000"/>
            <a:ext cx="5760720" cy="14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85665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  (</a:t>
            </a:r>
            <a:r>
              <a:rPr lang="cs-CZ" b="1" dirty="0" smtClean="0"/>
              <a:t>obtékání horizontálně a vertikálně – </a:t>
            </a:r>
            <a:r>
              <a:rPr lang="cs-CZ" b="1" dirty="0" err="1" smtClean="0"/>
              <a:t>css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218" name="Picture 2" descr="C:\Users\Rodinka\Desktop\WEB_priklady\obtákho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0792"/>
            <a:ext cx="685800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8850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20858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Rámečky obrázků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171264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Atribut </a:t>
            </a:r>
            <a:r>
              <a:rPr lang="cs-CZ" b="1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tagu</a:t>
            </a:r>
            <a:r>
              <a:rPr lang="cs-CZ" dirty="0" smtClean="0"/>
              <a:t> </a:t>
            </a:r>
            <a:r>
              <a:rPr lang="cs-CZ" b="1" dirty="0" err="1" smtClean="0"/>
              <a:t>img</a:t>
            </a:r>
            <a:endParaRPr lang="cs-CZ" b="1" dirty="0" smtClean="0"/>
          </a:p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=“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názevobrázku.přípona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“ 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border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=“3“&gt;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	v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css</a:t>
            </a:r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b="1" dirty="0" smtClean="0"/>
              <a:t> 	</a:t>
            </a:r>
            <a:r>
              <a:rPr lang="cs-CZ" b="1" dirty="0" smtClean="0">
                <a:solidFill>
                  <a:srgbClr val="C00000"/>
                </a:solidFill>
              </a:rPr>
              <a:t>Př.: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=“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Obr.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příp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“   style=“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border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: 5px solid navy“&gt;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	nebo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cs-CZ" b="1" dirty="0" smtClean="0">
                <a:solidFill>
                  <a:srgbClr val="C00000"/>
                </a:solidFill>
              </a:rPr>
              <a:t>Př.: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img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src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="Bažant.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jpg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"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style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=“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border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: 5px solid;</a:t>
            </a:r>
          </a:p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border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color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“&gt;</a:t>
            </a:r>
          </a:p>
          <a:p>
            <a:pPr>
              <a:tabLst>
                <a:tab pos="361950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Rodinka\Desktop\WEB_priklady\rám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6465168"/>
            <a:ext cx="2333625" cy="2819400"/>
          </a:xfrm>
          <a:prstGeom prst="rect">
            <a:avLst/>
          </a:prstGeom>
          <a:noFill/>
        </p:spPr>
      </p:pic>
      <p:pic>
        <p:nvPicPr>
          <p:cNvPr id="7172" name="Picture 4" descr="C:\Users\Rodinka\Desktop\WEB_priklady\rambar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6936"/>
            <a:ext cx="6858000" cy="167640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0" y="401689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6105128"/>
            <a:ext cx="292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71264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Volné okraje kolem obrázku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50472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Vertikální a horizontální okraje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 </a:t>
            </a:r>
            <a:r>
              <a:rPr lang="cs-CZ" b="1" dirty="0" err="1" smtClean="0"/>
              <a:t>vspace</a:t>
            </a:r>
            <a:r>
              <a:rPr lang="cs-CZ" b="1" dirty="0" smtClean="0"/>
              <a:t>, </a:t>
            </a:r>
            <a:r>
              <a:rPr lang="cs-CZ" b="1" dirty="0" err="1" smtClean="0"/>
              <a:t>hspace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3152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Př.:</a:t>
            </a:r>
            <a:r>
              <a:rPr lang="cs-CZ" b="1" dirty="0" smtClean="0"/>
              <a:t> 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img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src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=“Obr.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příp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“ 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hspace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=“12“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387288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v </a:t>
            </a:r>
            <a:r>
              <a:rPr lang="cs-CZ" b="1" dirty="0" err="1" smtClean="0"/>
              <a:t>css</a:t>
            </a: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margin</a:t>
            </a:r>
            <a:r>
              <a:rPr lang="cs-CZ" dirty="0" smtClean="0"/>
              <a:t>-top,  </a:t>
            </a:r>
            <a:r>
              <a:rPr lang="cs-CZ" dirty="0" err="1" smtClean="0"/>
              <a:t>margin</a:t>
            </a:r>
            <a:r>
              <a:rPr lang="cs-CZ" dirty="0" smtClean="0"/>
              <a:t>-</a:t>
            </a:r>
            <a:r>
              <a:rPr lang="cs-CZ" dirty="0" err="1" smtClean="0"/>
              <a:t>bottom</a:t>
            </a:r>
            <a:r>
              <a:rPr lang="cs-CZ" dirty="0" smtClean="0"/>
              <a:t>,  </a:t>
            </a:r>
            <a:r>
              <a:rPr lang="cs-CZ" dirty="0" err="1" smtClean="0"/>
              <a:t>margin</a:t>
            </a:r>
            <a:r>
              <a:rPr lang="cs-CZ" dirty="0" smtClean="0"/>
              <a:t>-</a:t>
            </a:r>
            <a:r>
              <a:rPr lang="cs-CZ" dirty="0" err="1" smtClean="0"/>
              <a:t>left</a:t>
            </a:r>
            <a:r>
              <a:rPr lang="cs-CZ" dirty="0" smtClean="0"/>
              <a:t>,  </a:t>
            </a:r>
            <a:r>
              <a:rPr lang="cs-CZ" dirty="0" err="1" smtClean="0"/>
              <a:t>margin</a:t>
            </a:r>
            <a:r>
              <a:rPr lang="cs-CZ" dirty="0" smtClean="0"/>
              <a:t>-</a:t>
            </a:r>
            <a:r>
              <a:rPr lang="cs-CZ" dirty="0" err="1" smtClean="0"/>
              <a:t>right</a:t>
            </a: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Př.: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img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src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=„obrázek.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příp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" style="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margin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-top: 12px; </a:t>
            </a:r>
          </a:p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margin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bottom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:20"&gt;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57450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Lze zadat takto všechny 4 okraje najednou.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2792760"/>
            <a:ext cx="685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JANOVSKÝ, Dušan.</a:t>
            </a:r>
            <a:r>
              <a:rPr lang="pl-PL" dirty="0" smtClean="0"/>
              <a:t> </a:t>
            </a:r>
            <a:r>
              <a:rPr lang="pl-PL" i="1" dirty="0" smtClean="0"/>
              <a:t>Jak psat web</a:t>
            </a:r>
            <a:r>
              <a:rPr lang="pl-PL" dirty="0" smtClean="0"/>
              <a:t> [online]. 1999 [cit. 2012-12-20]. 	Dostupné z: </a:t>
            </a:r>
            <a:r>
              <a:rPr lang="pl-PL" dirty="0" smtClean="0">
                <a:hlinkClick r:id="rId3"/>
              </a:rPr>
              <a:t>http://www.jakpsatweb.cz</a:t>
            </a:r>
            <a:r>
              <a:rPr lang="pl-PL" dirty="0" smtClean="0"/>
              <a:t> </a:t>
            </a:r>
            <a:endParaRPr lang="cs-CZ" dirty="0" smtClean="0"/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BROŽA, Petr. </a:t>
            </a:r>
            <a:r>
              <a:rPr lang="cs-CZ" i="1" dirty="0" smtClean="0"/>
              <a:t>Jak na počítač vytváříme www stránky</a:t>
            </a:r>
            <a:r>
              <a:rPr lang="cs-CZ" dirty="0" smtClean="0"/>
              <a:t>. Brno: 	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2004. ISBN 80-251-0475-3.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Flídr</a:t>
            </a:r>
            <a:r>
              <a:rPr lang="cs-CZ" dirty="0" smtClean="0"/>
              <a:t>, M.:</a:t>
            </a:r>
            <a:r>
              <a:rPr lang="cs-CZ" i="1" dirty="0" smtClean="0"/>
              <a:t> HTML pro začátečníky</a:t>
            </a:r>
            <a:r>
              <a:rPr lang="cs-CZ" dirty="0" smtClean="0"/>
              <a:t>. Praha: PC WORLD, 2001, </a:t>
            </a:r>
            <a:r>
              <a:rPr lang="cs-CZ" dirty="0" err="1" smtClean="0"/>
              <a:t>roč</a:t>
            </a:r>
            <a:r>
              <a:rPr lang="cs-CZ" dirty="0" smtClean="0"/>
              <a:t>. 2001,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č. 2.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 smtClean="0"/>
              <a:t>	</a:t>
            </a:r>
            <a:r>
              <a:rPr lang="pl-PL" i="1" dirty="0" smtClean="0"/>
              <a:t>Co to je html</a:t>
            </a:r>
            <a:r>
              <a:rPr lang="pl-PL" dirty="0" smtClean="0"/>
              <a:t> [online]. [cit. 2012-12-27]. Dostupné z: </a:t>
            </a:r>
          </a:p>
          <a:p>
            <a:pPr>
              <a:tabLst>
                <a:tab pos="361950" algn="l"/>
              </a:tabLst>
            </a:pPr>
            <a:r>
              <a:rPr lang="pl-PL" dirty="0" smtClean="0"/>
              <a:t>       </a:t>
            </a:r>
            <a:r>
              <a:rPr lang="pl-PL" dirty="0" smtClean="0">
                <a:hlinkClick r:id="rId4"/>
              </a:rPr>
              <a:t>http://www.owebu.org/cze/html/obrazky.php</a:t>
            </a:r>
            <a:r>
              <a:rPr lang="pl-PL" dirty="0" smtClean="0"/>
              <a:t> </a:t>
            </a:r>
          </a:p>
          <a:p>
            <a:pPr>
              <a:tabLst>
                <a:tab pos="361950" algn="l"/>
              </a:tabLst>
            </a:pPr>
            <a:endParaRPr lang="pl-PL" u="sng" dirty="0" smtClean="0">
              <a:hlinkClick r:id="rId5"/>
            </a:endParaRPr>
          </a:p>
          <a:p>
            <a:pPr>
              <a:tabLst>
                <a:tab pos="361950" algn="l"/>
              </a:tabLst>
            </a:pPr>
            <a:r>
              <a:rPr lang="cs-CZ" dirty="0" smtClean="0"/>
              <a:t>	ROUBAL, Pavel. </a:t>
            </a:r>
            <a:r>
              <a:rPr lang="cs-CZ" i="1" dirty="0" smtClean="0"/>
              <a:t>Počítačová grafika pro úplné začátečníky</a:t>
            </a:r>
            <a:r>
              <a:rPr lang="cs-CZ" dirty="0" smtClean="0"/>
              <a:t>.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2002.</a:t>
            </a:r>
          </a:p>
          <a:p>
            <a:pPr>
              <a:tabLst>
                <a:tab pos="361950" algn="l"/>
              </a:tabLst>
            </a:pPr>
            <a:r>
              <a:rPr lang="cs-CZ" i="1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 smtClean="0"/>
              <a:t>	Tvorba webu</a:t>
            </a:r>
            <a:r>
              <a:rPr lang="cs-CZ" dirty="0" smtClean="0"/>
              <a:t> [online]. 2003 [cit. 2012-12-25]. Dostupné z: 	</a:t>
            </a:r>
            <a:r>
              <a:rPr lang="cs-CZ" dirty="0" smtClean="0">
                <a:hlinkClick r:id="rId6"/>
              </a:rPr>
              <a:t>http://www.tvorba-webu.</a:t>
            </a:r>
            <a:r>
              <a:rPr lang="cs-CZ" dirty="0" err="1" smtClean="0">
                <a:hlinkClick r:id="rId6"/>
              </a:rPr>
              <a:t>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xhtml</a:t>
            </a:r>
            <a:r>
              <a:rPr lang="cs-CZ" dirty="0" smtClean="0">
                <a:hlinkClick r:id="rId6"/>
              </a:rPr>
              <a:t>/ </a:t>
            </a:r>
            <a:endParaRPr lang="cs-CZ" dirty="0" smtClean="0"/>
          </a:p>
          <a:p>
            <a:pPr>
              <a:tabLst>
                <a:tab pos="361950" algn="l"/>
              </a:tabLst>
            </a:pPr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2696" y="17846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Zdroje: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42460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Příprava obrázků pro web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07268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Získání obrázků: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dirty="0" smtClean="0"/>
              <a:t>z internetu (pozor na licence !)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z hotového souboru (album, archív, atp.)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vytvořit (v nějaké programu)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vyfotografovat (vlastní snímek z DF)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naskenovat (opět problém licencí !)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z obrazovky PC (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), licence !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376936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Velikost obrázku:</a:t>
            </a:r>
          </a:p>
          <a:p>
            <a:pPr>
              <a:tabLst>
                <a:tab pos="361950" algn="l"/>
              </a:tabLst>
            </a:pPr>
            <a:endParaRPr lang="cs-CZ" b="1" dirty="0" smtClean="0"/>
          </a:p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dirty="0" smtClean="0"/>
              <a:t>přizpůsobit většinové velikosti obrazovky </a:t>
            </a:r>
            <a:r>
              <a:rPr lang="cs-CZ" b="1" dirty="0" smtClean="0"/>
              <a:t>(1024 x 768 bodů)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dirty="0" smtClean="0"/>
              <a:t>fotografie z DF </a:t>
            </a:r>
            <a:r>
              <a:rPr lang="cs-CZ" dirty="0" err="1" smtClean="0"/>
              <a:t>rozm</a:t>
            </a:r>
            <a:r>
              <a:rPr lang="cs-CZ" dirty="0" smtClean="0"/>
              <a:t>. např. 4288 x 3216 bodů (zabere  6,6 MB)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   monitor ji celou ani nezobrazí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obrázky se nesmí dlouho stahovat (načítat) , musí být co nejmenší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musí zabírat málo paměti (100 – 200 kB)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- proto: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dirty="0" smtClean="0"/>
              <a:t>rozlišení pro web do </a:t>
            </a:r>
            <a:r>
              <a:rPr lang="cs-CZ" b="1" dirty="0" smtClean="0"/>
              <a:t>72 DPI </a:t>
            </a:r>
            <a:r>
              <a:rPr lang="cs-CZ" dirty="0" smtClean="0"/>
              <a:t>(</a:t>
            </a:r>
            <a:r>
              <a:rPr lang="cs-CZ" dirty="0" err="1" smtClean="0"/>
              <a:t>max</a:t>
            </a:r>
            <a:r>
              <a:rPr lang="cs-CZ" dirty="0" smtClean="0"/>
              <a:t> 75 DPI)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dirty="0" smtClean="0"/>
              <a:t>větší z rozměrů (š, v) na cca </a:t>
            </a:r>
            <a:r>
              <a:rPr lang="cs-CZ" b="1" dirty="0" smtClean="0"/>
              <a:t>700 </a:t>
            </a:r>
            <a:r>
              <a:rPr lang="cs-CZ" b="1" dirty="0" err="1" smtClean="0"/>
              <a:t>px</a:t>
            </a:r>
            <a:endParaRPr lang="cs-CZ" b="1" dirty="0" smtClean="0"/>
          </a:p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dirty="0" smtClean="0"/>
              <a:t>změna počtu bodů (</a:t>
            </a:r>
            <a:r>
              <a:rPr lang="cs-CZ" dirty="0" err="1" smtClean="0"/>
              <a:t>převzorkování</a:t>
            </a:r>
            <a:r>
              <a:rPr lang="cs-CZ" dirty="0" smtClean="0"/>
              <a:t> obrázku)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     	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783332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Pro úpravu použijeme vhodný </a:t>
            </a:r>
            <a:r>
              <a:rPr lang="cs-CZ" b="1" dirty="0" smtClean="0"/>
              <a:t>grafický </a:t>
            </a:r>
            <a:r>
              <a:rPr lang="cs-CZ" b="1" dirty="0" err="1" smtClean="0"/>
              <a:t>sw</a:t>
            </a:r>
            <a:r>
              <a:rPr lang="cs-CZ" dirty="0" smtClean="0"/>
              <a:t>: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ZFS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</a:t>
            </a:r>
            <a:r>
              <a:rPr lang="cs-CZ" dirty="0" err="1" smtClean="0"/>
              <a:t>PhotoFiltre</a:t>
            </a: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- Adobe </a:t>
            </a:r>
            <a:r>
              <a:rPr lang="cs-CZ" dirty="0" err="1" smtClean="0"/>
              <a:t>Photoshop</a:t>
            </a:r>
            <a:r>
              <a:rPr lang="cs-CZ" dirty="0" smtClean="0"/>
              <a:t> , aj.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49661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Grafické formáty obrázků vhodné pro web:</a:t>
            </a:r>
            <a:r>
              <a:rPr lang="cs-CZ" b="1" dirty="0" smtClean="0"/>
              <a:t>	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00067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b="1" dirty="0" err="1" smtClean="0"/>
              <a:t>jpg</a:t>
            </a:r>
            <a:r>
              <a:rPr lang="cs-CZ" b="1" dirty="0" smtClean="0"/>
              <a:t> (</a:t>
            </a:r>
            <a:r>
              <a:rPr lang="cs-CZ" b="1" dirty="0" err="1" smtClean="0"/>
              <a:t>jpeg</a:t>
            </a:r>
            <a:r>
              <a:rPr lang="cs-CZ" b="1" dirty="0" smtClean="0"/>
              <a:t>) </a:t>
            </a:r>
            <a:r>
              <a:rPr lang="cs-CZ" dirty="0" smtClean="0"/>
              <a:t>pro ukládání fotografií a obrázků s velkou barevnou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hloubkou, ne pro průhledné a animované obrázky, používá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ztrátovou kompresi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66496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b="1" dirty="0" err="1" smtClean="0"/>
              <a:t>gif</a:t>
            </a:r>
            <a:r>
              <a:rPr lang="cs-CZ" b="1" dirty="0" smtClean="0"/>
              <a:t> </a:t>
            </a:r>
            <a:r>
              <a:rPr lang="cs-CZ" dirty="0" smtClean="0"/>
              <a:t>pro animace aj. obrázky, ne pro fotografie, komprese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</a:t>
            </a:r>
            <a:r>
              <a:rPr lang="cs-CZ" dirty="0" err="1" smtClean="0"/>
              <a:t>neztrátova</a:t>
            </a:r>
            <a:r>
              <a:rPr lang="cs-CZ" dirty="0" smtClean="0"/>
              <a:t>, zachovává barvy i kontury, </a:t>
            </a:r>
            <a:r>
              <a:rPr lang="cs-CZ" dirty="0" err="1" smtClean="0"/>
              <a:t>max</a:t>
            </a:r>
            <a:r>
              <a:rPr lang="cs-CZ" dirty="0" smtClean="0"/>
              <a:t> 256 barev (včetně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průhledné)</a:t>
            </a:r>
            <a:r>
              <a:rPr lang="cs-CZ" b="1" dirty="0" smtClean="0"/>
              <a:t>	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732926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b="1" dirty="0" err="1" smtClean="0"/>
              <a:t>png</a:t>
            </a:r>
            <a:r>
              <a:rPr lang="cs-CZ" b="1" dirty="0" smtClean="0"/>
              <a:t> </a:t>
            </a:r>
            <a:r>
              <a:rPr lang="cs-CZ" dirty="0" smtClean="0"/>
              <a:t>pro různé obrázky, univerzální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790532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- </a:t>
            </a:r>
            <a:r>
              <a:rPr lang="cs-CZ" b="1" dirty="0" err="1" smtClean="0"/>
              <a:t>bmp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vyjímečně</a:t>
            </a:r>
            <a:r>
              <a:rPr lang="cs-CZ" dirty="0" smtClean="0"/>
              <a:t>) zabírají hodně místa na disku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848139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- </a:t>
            </a:r>
            <a:r>
              <a:rPr lang="cs-CZ" b="1" dirty="0" err="1" smtClean="0"/>
              <a:t>svg</a:t>
            </a:r>
            <a:r>
              <a:rPr lang="cs-CZ" dirty="0" smtClean="0"/>
              <a:t> pro vektorové obrázky</a:t>
            </a:r>
            <a:endParaRPr lang="cs-CZ" dirty="0"/>
          </a:p>
        </p:txBody>
      </p:sp>
      <p:pic>
        <p:nvPicPr>
          <p:cNvPr id="4098" name="Picture 2" descr="G:\Lipnice2009\autoBlic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800" y="5673080"/>
            <a:ext cx="1872208" cy="1381125"/>
          </a:xfrm>
          <a:prstGeom prst="rect">
            <a:avLst/>
          </a:prstGeom>
          <a:noFill/>
        </p:spPr>
      </p:pic>
      <p:pic>
        <p:nvPicPr>
          <p:cNvPr id="4099" name="Picture 3" descr="C:\Users\Rodinka\Pictures\foto\100_4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896" y="2720752"/>
            <a:ext cx="2450592" cy="1837944"/>
          </a:xfrm>
          <a:prstGeom prst="rect">
            <a:avLst/>
          </a:prstGeom>
          <a:noFill/>
        </p:spPr>
      </p:pic>
      <p:pic>
        <p:nvPicPr>
          <p:cNvPr id="4100" name="Picture 4" descr="G:\Lipnice2009\Zob_a_leť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112" y="574508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64063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Úpravy fotografií, příp. obrázků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243272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Základní úpravy </a:t>
            </a:r>
            <a:r>
              <a:rPr lang="cs-CZ" dirty="0" smtClean="0"/>
              <a:t>– otočení, oříznutí, …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480898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Úpravy kvality </a:t>
            </a:r>
            <a:r>
              <a:rPr lang="cs-CZ" dirty="0" smtClean="0"/>
              <a:t>– jas a kontrast, </a:t>
            </a:r>
            <a:r>
              <a:rPr lang="cs-CZ" dirty="0" err="1" smtClean="0"/>
              <a:t>gamma</a:t>
            </a:r>
            <a:r>
              <a:rPr lang="cs-CZ" dirty="0" smtClean="0"/>
              <a:t> korekce, úpravy barev,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histgram</a:t>
            </a:r>
            <a:r>
              <a:rPr lang="cs-CZ" dirty="0" smtClean="0"/>
              <a:t>, změna počtu bodů (</a:t>
            </a:r>
            <a:r>
              <a:rPr lang="cs-CZ" dirty="0" err="1" smtClean="0"/>
              <a:t>převzorkování</a:t>
            </a:r>
            <a:r>
              <a:rPr lang="cs-CZ" dirty="0" smtClean="0"/>
              <a:t>), změna barevné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hloubky, </a:t>
            </a:r>
            <a:r>
              <a:rPr lang="cs-CZ" dirty="0" err="1" smtClean="0"/>
              <a:t>doostření</a:t>
            </a:r>
            <a:r>
              <a:rPr lang="cs-CZ" dirty="0" smtClean="0"/>
              <a:t>, atp.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790532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Odstranění vad obrázku – </a:t>
            </a:r>
            <a:r>
              <a:rPr lang="cs-CZ" dirty="0" smtClean="0"/>
              <a:t>retuš a úpravy, atd.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848139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Malování </a:t>
            </a:r>
            <a:r>
              <a:rPr lang="cs-CZ" dirty="0" smtClean="0"/>
              <a:t>do obrázku</a:t>
            </a:r>
            <a:r>
              <a:rPr lang="cs-CZ" b="1" dirty="0" smtClean="0"/>
              <a:t>, psaní </a:t>
            </a:r>
            <a:r>
              <a:rPr lang="cs-CZ" dirty="0" smtClean="0"/>
              <a:t>do obrázku </a:t>
            </a:r>
            <a:r>
              <a:rPr lang="cs-CZ" b="1" dirty="0" smtClean="0"/>
              <a:t>a rámeček </a:t>
            </a:r>
            <a:r>
              <a:rPr lang="cs-CZ" dirty="0" smtClean="0"/>
              <a:t>okolo obrázku</a:t>
            </a:r>
          </a:p>
          <a:p>
            <a:pPr>
              <a:tabLst>
                <a:tab pos="361950" algn="l"/>
              </a:tabLst>
            </a:pPr>
            <a:endParaRPr lang="cs-CZ" dirty="0"/>
          </a:p>
        </p:txBody>
      </p:sp>
      <p:pic>
        <p:nvPicPr>
          <p:cNvPr id="5122" name="Picture 2" descr="C:\Users\Rodinka\Videos\100_4293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2864768"/>
            <a:ext cx="2450592" cy="1837944"/>
          </a:xfrm>
          <a:prstGeom prst="rect">
            <a:avLst/>
          </a:prstGeom>
          <a:noFill/>
        </p:spPr>
      </p:pic>
      <p:pic>
        <p:nvPicPr>
          <p:cNvPr id="5125" name="Picture 5" descr="C:\Users\Rodinka\Music\100_429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2864768"/>
            <a:ext cx="2276496" cy="1872209"/>
          </a:xfrm>
          <a:prstGeom prst="rect">
            <a:avLst/>
          </a:prstGeom>
          <a:noFill/>
        </p:spPr>
      </p:pic>
      <p:pic>
        <p:nvPicPr>
          <p:cNvPr id="5126" name="Picture 6" descr="C:\Users\Rodinka\Music\100_4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912" y="5745088"/>
            <a:ext cx="2406968" cy="197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6672" y="149661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důležitý objekt webových stránek</a:t>
            </a:r>
          </a:p>
          <a:p>
            <a:pPr>
              <a:buFontTx/>
              <a:buChar char="-"/>
            </a:pPr>
            <a:r>
              <a:rPr lang="cs-CZ" dirty="0" smtClean="0"/>
              <a:t> zvyšuje přitažlivost a atraktivnost webu</a:t>
            </a:r>
          </a:p>
          <a:p>
            <a:pPr>
              <a:buFontTx/>
              <a:buChar char="-"/>
            </a:pPr>
            <a:r>
              <a:rPr lang="cs-CZ" dirty="0" smtClean="0"/>
              <a:t> významná součást designu stránek</a:t>
            </a:r>
          </a:p>
          <a:p>
            <a:pPr>
              <a:buFontTx/>
              <a:buChar char="-"/>
            </a:pPr>
            <a:r>
              <a:rPr lang="cs-CZ" dirty="0" smtClean="0"/>
              <a:t> atp.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264874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  <a:tabLst>
                <a:tab pos="361950" algn="l"/>
              </a:tabLst>
            </a:pPr>
            <a:r>
              <a:rPr lang="cs-CZ" dirty="0" smtClean="0"/>
              <a:t> je souborem dat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322480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  Obr</a:t>
            </a:r>
            <a:r>
              <a:rPr lang="cs-CZ" dirty="0" smtClean="0"/>
              <a:t> na webu spíše </a:t>
            </a:r>
            <a:r>
              <a:rPr lang="cs-CZ" b="1" dirty="0" smtClean="0"/>
              <a:t>menší - </a:t>
            </a:r>
            <a:r>
              <a:rPr lang="cs-CZ" i="1" dirty="0" smtClean="0"/>
              <a:t>pouze dokreslují textové aj. informace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3944888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sz="2400" b="1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Vkládání obrázků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dirty="0" err="1" smtClean="0"/>
              <a:t>Tag</a:t>
            </a:r>
            <a:r>
              <a:rPr lang="cs-CZ" b="1" dirty="0" smtClean="0"/>
              <a:t>  &lt;</a:t>
            </a:r>
            <a:r>
              <a:rPr lang="cs-CZ" b="1" dirty="0" err="1" smtClean="0"/>
              <a:t>img</a:t>
            </a:r>
            <a:r>
              <a:rPr lang="cs-CZ" b="1" dirty="0" smtClean="0"/>
              <a:t>&gt; </a:t>
            </a:r>
            <a:r>
              <a:rPr lang="cs-CZ" dirty="0" smtClean="0"/>
              <a:t>obrázek (</a:t>
            </a:r>
            <a:r>
              <a:rPr lang="cs-CZ" dirty="0" err="1" smtClean="0"/>
              <a:t>angl.image</a:t>
            </a:r>
            <a:r>
              <a:rPr lang="cs-CZ" dirty="0" smtClean="0"/>
              <a:t>), atribut </a:t>
            </a:r>
            <a:r>
              <a:rPr lang="cs-CZ" b="1" dirty="0" err="1" smtClean="0"/>
              <a:t>src</a:t>
            </a:r>
            <a:r>
              <a:rPr lang="cs-CZ" b="1" dirty="0" smtClean="0"/>
              <a:t> </a:t>
            </a:r>
            <a:r>
              <a:rPr lang="cs-CZ" dirty="0" smtClean="0"/>
              <a:t>zdroj (</a:t>
            </a: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source</a:t>
            </a:r>
            <a:r>
              <a:rPr lang="cs-CZ" dirty="0" smtClean="0"/>
              <a:t>) 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Př.: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=“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názevobrázku.přípona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“&gt;</a:t>
            </a:r>
            <a:endParaRPr lang="cs-CZ" sz="2400" b="1" dirty="0"/>
          </a:p>
        </p:txBody>
      </p:sp>
      <p:pic>
        <p:nvPicPr>
          <p:cNvPr id="1026" name="Picture 2" descr="C:\Users\Rodinka\Desktop\WEB_priklady\obr_obč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7136"/>
            <a:ext cx="4941168" cy="561975"/>
          </a:xfrm>
          <a:prstGeom prst="rect">
            <a:avLst/>
          </a:prstGeom>
          <a:noFill/>
        </p:spPr>
      </p:pic>
      <p:pic>
        <p:nvPicPr>
          <p:cNvPr id="1028" name="Picture 4" descr="C:\Users\Rodinka\Desktop\WEB_priklady\obr_ros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73280"/>
            <a:ext cx="6858000" cy="165735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0" y="57450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	Zdrojový kód: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704123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424608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FF0066"/>
                </a:solidFill>
              </a:rPr>
              <a:t>Popisek obrázku </a:t>
            </a:r>
            <a:r>
              <a:rPr lang="cs-CZ" dirty="0" smtClean="0"/>
              <a:t>– zástupný (alternativní) text,  zobrazí se: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nad obrázkem (pohyb kurzorem myši nad obrázkem)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ve vyhrazeném rámečku pro načítání obrázku při stahování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na místě pro obrázek při vypnutém zobrazování obrázků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  atribut  </a:t>
            </a:r>
            <a:r>
              <a:rPr lang="cs-CZ" b="1" dirty="0" smtClean="0"/>
              <a:t>alt, </a:t>
            </a:r>
            <a:r>
              <a:rPr lang="cs-CZ" dirty="0" smtClean="0"/>
              <a:t>příp</a:t>
            </a:r>
            <a:r>
              <a:rPr lang="cs-CZ" b="1" dirty="0" smtClean="0"/>
              <a:t>. </a:t>
            </a:r>
            <a:r>
              <a:rPr lang="cs-CZ" b="1" dirty="0" err="1" smtClean="0"/>
              <a:t>title</a:t>
            </a:r>
            <a:r>
              <a:rPr lang="cs-CZ" b="1" dirty="0" smtClean="0"/>
              <a:t> </a:t>
            </a:r>
            <a:r>
              <a:rPr lang="cs-CZ" dirty="0" smtClean="0"/>
              <a:t>(zobrazí se vždy při použití myši)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smtClean="0">
                <a:solidFill>
                  <a:srgbClr val="FF0066"/>
                </a:solidFill>
              </a:rPr>
              <a:t>Proto by se měl vždy používat !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351284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Př.: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=“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názevobrázku.přípona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“  alt=“popisek obrázku“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title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=“popisek obrázku“&gt;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423292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Zarovnání obrázků a velikost obrázků</a:t>
            </a:r>
          </a:p>
          <a:p>
            <a:pPr>
              <a:tabLst>
                <a:tab pos="361950" algn="l"/>
              </a:tabLst>
            </a:pPr>
            <a:endParaRPr lang="cs-CZ" sz="2400" b="1" dirty="0" smtClean="0">
              <a:solidFill>
                <a:srgbClr val="7030A0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7030A0"/>
                </a:solidFill>
              </a:rPr>
              <a:t>	</a:t>
            </a:r>
            <a:r>
              <a:rPr lang="cs-CZ" b="1" dirty="0" smtClean="0"/>
              <a:t>zarovnání - </a:t>
            </a:r>
            <a:r>
              <a:rPr lang="cs-CZ" dirty="0" smtClean="0"/>
              <a:t>atribut </a:t>
            </a:r>
            <a:r>
              <a:rPr lang="cs-CZ" b="1" dirty="0" err="1" smtClean="0"/>
              <a:t>align</a:t>
            </a:r>
            <a:r>
              <a:rPr lang="cs-CZ" dirty="0" smtClean="0"/>
              <a:t> značky </a:t>
            </a:r>
            <a:r>
              <a:rPr lang="cs-CZ" b="1" dirty="0" err="1" smtClean="0"/>
              <a:t>img</a:t>
            </a:r>
            <a:r>
              <a:rPr lang="cs-CZ" b="1" dirty="0" smtClean="0"/>
              <a:t>,  </a:t>
            </a:r>
            <a:r>
              <a:rPr lang="cs-CZ" dirty="0" smtClean="0"/>
              <a:t>hodnoty</a:t>
            </a:r>
            <a:r>
              <a:rPr lang="cs-CZ" b="1" dirty="0" smtClean="0"/>
              <a:t> </a:t>
            </a:r>
            <a:r>
              <a:rPr lang="cs-CZ" b="1" dirty="0" err="1" smtClean="0"/>
              <a:t>left</a:t>
            </a:r>
            <a:r>
              <a:rPr lang="cs-CZ" b="1" dirty="0" smtClean="0"/>
              <a:t>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right</a:t>
            </a:r>
            <a:endParaRPr lang="cs-CZ" b="1" dirty="0" smtClean="0"/>
          </a:p>
          <a:p>
            <a:pPr>
              <a:tabLst>
                <a:tab pos="361950" algn="l"/>
              </a:tabLst>
            </a:pPr>
            <a:r>
              <a:rPr lang="cs-CZ" sz="2400" b="1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=“obrázek.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jpg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“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align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=“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right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cs-CZ" dirty="0" smtClean="0"/>
              <a:t>&gt; zarovnání vpravo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velikost</a:t>
            </a:r>
            <a:r>
              <a:rPr lang="cs-CZ" dirty="0" smtClean="0"/>
              <a:t> – </a:t>
            </a:r>
            <a:r>
              <a:rPr lang="cs-CZ" b="1" dirty="0" err="1" smtClean="0"/>
              <a:t>width</a:t>
            </a:r>
            <a:r>
              <a:rPr lang="cs-CZ" b="1" dirty="0" smtClean="0"/>
              <a:t> </a:t>
            </a:r>
            <a:r>
              <a:rPr lang="cs-CZ" dirty="0" smtClean="0"/>
              <a:t>(šířka) a </a:t>
            </a:r>
            <a:r>
              <a:rPr lang="cs-CZ" b="1" dirty="0" err="1" smtClean="0"/>
              <a:t>height</a:t>
            </a:r>
            <a:r>
              <a:rPr lang="cs-CZ" b="1" dirty="0" smtClean="0"/>
              <a:t> </a:t>
            </a:r>
            <a:r>
              <a:rPr lang="cs-CZ" dirty="0" smtClean="0"/>
              <a:t>(výška) v % </a:t>
            </a:r>
            <a:r>
              <a:rPr lang="cs-CZ" dirty="0" err="1" smtClean="0"/>
              <a:t>aktual.okna</a:t>
            </a:r>
            <a:r>
              <a:rPr lang="cs-CZ" dirty="0" smtClean="0"/>
              <a:t> nebo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absolutně v </a:t>
            </a:r>
            <a:r>
              <a:rPr lang="cs-CZ" dirty="0" err="1" smtClean="0"/>
              <a:t>obrazov</a:t>
            </a:r>
            <a:r>
              <a:rPr lang="cs-CZ" dirty="0" smtClean="0"/>
              <a:t>. bodech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/>
              <a:t>Pozor</a:t>
            </a:r>
            <a:r>
              <a:rPr lang="cs-CZ" dirty="0" smtClean="0"/>
              <a:t> – zadají-li se oba (</a:t>
            </a:r>
            <a:r>
              <a:rPr lang="cs-CZ" b="1" dirty="0" smtClean="0"/>
              <a:t>š</a:t>
            </a:r>
            <a:r>
              <a:rPr lang="cs-CZ" dirty="0" smtClean="0"/>
              <a:t> i </a:t>
            </a:r>
            <a:r>
              <a:rPr lang="cs-CZ" b="1" dirty="0" smtClean="0"/>
              <a:t>v</a:t>
            </a:r>
            <a:r>
              <a:rPr lang="cs-CZ" dirty="0" smtClean="0"/>
              <a:t>) – může dojít ke zkreslení obrázku,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proto  stačí jen jeden rozměr a druhý prohlížeč dopočítá !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=“obrázek.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jpg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“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width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=“30%“</a:t>
            </a:r>
            <a:r>
              <a:rPr lang="cs-CZ" dirty="0" smtClean="0"/>
              <a:t>&gt; v %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img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src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=“obrázek.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jpg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“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height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=“250“</a:t>
            </a:r>
            <a:r>
              <a:rPr lang="cs-CZ" dirty="0" smtClean="0"/>
              <a:t>&gt; v </a:t>
            </a:r>
            <a:r>
              <a:rPr lang="cs-CZ" dirty="0" err="1" smtClean="0"/>
              <a:t>px</a:t>
            </a: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také pomocí </a:t>
            </a:r>
            <a:r>
              <a:rPr lang="cs-CZ" b="1" dirty="0" err="1" smtClean="0"/>
              <a:t>css</a:t>
            </a:r>
            <a:r>
              <a:rPr lang="cs-CZ" dirty="0" smtClean="0"/>
              <a:t>:  (</a:t>
            </a:r>
            <a:r>
              <a:rPr lang="cs-CZ" dirty="0" err="1" smtClean="0"/>
              <a:t>width</a:t>
            </a:r>
            <a:r>
              <a:rPr lang="cs-CZ" dirty="0" smtClean="0"/>
              <a:t>, </a:t>
            </a:r>
            <a:r>
              <a:rPr lang="cs-CZ" dirty="0" err="1" smtClean="0"/>
              <a:t>height</a:t>
            </a:r>
            <a:r>
              <a:rPr lang="cs-CZ" dirty="0" smtClean="0"/>
              <a:t>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img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src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=„obrázek.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png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title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=„název obr"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style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="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width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	150px;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float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right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"&gt;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Pro obtékání musí být nastavena u obrázku šířka </a:t>
            </a:r>
            <a:r>
              <a:rPr lang="cs-CZ" b="1" dirty="0" err="1" smtClean="0"/>
              <a:t>width</a:t>
            </a:r>
            <a:r>
              <a:rPr lang="cs-CZ" dirty="0" smtClean="0"/>
              <a:t> !!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56051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171264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  (pro </a:t>
            </a:r>
            <a:r>
              <a:rPr lang="cs-CZ" b="1" dirty="0" smtClean="0"/>
              <a:t>zarovnání obr. na střed </a:t>
            </a:r>
            <a:r>
              <a:rPr lang="cs-CZ" dirty="0" smtClean="0"/>
              <a:t>použito </a:t>
            </a:r>
            <a:r>
              <a:rPr lang="cs-CZ" dirty="0" err="1" smtClean="0"/>
              <a:t>tagu</a:t>
            </a:r>
            <a:r>
              <a:rPr lang="cs-CZ" dirty="0" smtClean="0"/>
              <a:t> </a:t>
            </a:r>
            <a:r>
              <a:rPr lang="cs-CZ" b="1" dirty="0" smtClean="0"/>
              <a:t>div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 descr="C:\Users\Rodinka\Desktop\WEB_priklady\obr_zar_c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4688"/>
            <a:ext cx="6858000" cy="2847975"/>
          </a:xfrm>
          <a:prstGeom prst="rect">
            <a:avLst/>
          </a:prstGeom>
          <a:noFill/>
        </p:spPr>
      </p:pic>
      <p:pic>
        <p:nvPicPr>
          <p:cNvPr id="3077" name="Picture 5" descr="C:\Users\Rodinka\Desktop\WEB_priklady\obr_zarov_c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29064"/>
            <a:ext cx="6858000" cy="3643908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0" y="509701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128059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Aplikace příkladů z předchozího snímku: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56051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49661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66"/>
                </a:solidFill>
              </a:rPr>
              <a:t>Obtékání obrázku textem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243272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Atribut </a:t>
            </a:r>
            <a:r>
              <a:rPr lang="cs-CZ" b="1" dirty="0" err="1" smtClean="0"/>
              <a:t>align</a:t>
            </a:r>
            <a:r>
              <a:rPr lang="cs-CZ" b="1" dirty="0" smtClean="0"/>
              <a:t>,  </a:t>
            </a:r>
            <a:r>
              <a:rPr lang="cs-CZ" dirty="0" smtClean="0"/>
              <a:t>hodnoty</a:t>
            </a:r>
            <a:r>
              <a:rPr lang="cs-CZ" b="1" dirty="0" smtClean="0"/>
              <a:t>:  </a:t>
            </a:r>
            <a:r>
              <a:rPr lang="cs-CZ" b="1" dirty="0" err="1" smtClean="0"/>
              <a:t>bottom</a:t>
            </a:r>
            <a:r>
              <a:rPr lang="cs-CZ" b="1" dirty="0" smtClean="0"/>
              <a:t>,  </a:t>
            </a:r>
            <a:r>
              <a:rPr lang="cs-CZ" b="1" dirty="0" err="1" smtClean="0"/>
              <a:t>middle</a:t>
            </a:r>
            <a:r>
              <a:rPr lang="cs-CZ" b="1" dirty="0" smtClean="0"/>
              <a:t>,  top,  </a:t>
            </a:r>
            <a:r>
              <a:rPr lang="cs-CZ" b="1" dirty="0" err="1" smtClean="0"/>
              <a:t>left</a:t>
            </a:r>
            <a:r>
              <a:rPr lang="cs-CZ" b="1" dirty="0" smtClean="0"/>
              <a:t>,  </a:t>
            </a:r>
            <a:r>
              <a:rPr lang="cs-CZ" b="1" dirty="0" err="1" smtClean="0"/>
              <a:t>right</a:t>
            </a:r>
            <a:endParaRPr lang="cs-CZ" b="1" dirty="0" smtClean="0"/>
          </a:p>
          <a:p>
            <a:pPr>
              <a:tabLst>
                <a:tab pos="361950" algn="l"/>
              </a:tabLst>
            </a:pPr>
            <a:endParaRPr lang="cs-CZ" b="1" dirty="0" smtClean="0"/>
          </a:p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dirty="0" smtClean="0"/>
              <a:t>nebo</a:t>
            </a:r>
            <a:r>
              <a:rPr lang="cs-CZ" b="1" dirty="0" smtClean="0"/>
              <a:t> </a:t>
            </a:r>
            <a:r>
              <a:rPr lang="cs-CZ" dirty="0" smtClean="0"/>
              <a:t>v</a:t>
            </a:r>
            <a:r>
              <a:rPr lang="cs-CZ" b="1" dirty="0" smtClean="0"/>
              <a:t> </a:t>
            </a:r>
            <a:r>
              <a:rPr lang="cs-CZ" b="1" dirty="0" err="1" smtClean="0"/>
              <a:t>css</a:t>
            </a:r>
            <a:r>
              <a:rPr lang="cs-CZ" b="1" dirty="0" smtClean="0"/>
              <a:t> </a:t>
            </a:r>
            <a:r>
              <a:rPr lang="cs-CZ" dirty="0" smtClean="0"/>
              <a:t>použitím</a:t>
            </a:r>
            <a:r>
              <a:rPr lang="cs-CZ" b="1" dirty="0" smtClean="0"/>
              <a:t> </a:t>
            </a:r>
            <a:r>
              <a:rPr lang="cs-CZ" b="1" dirty="0" err="1" smtClean="0"/>
              <a:t>float</a:t>
            </a:r>
            <a:r>
              <a:rPr lang="cs-CZ" b="1" dirty="0" smtClean="0"/>
              <a:t> </a:t>
            </a:r>
            <a:r>
              <a:rPr lang="cs-CZ" dirty="0" smtClean="0"/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vertikal</a:t>
            </a:r>
            <a:r>
              <a:rPr lang="cs-CZ" b="1" dirty="0" smtClean="0"/>
              <a:t>-</a:t>
            </a:r>
            <a:r>
              <a:rPr lang="cs-CZ" b="1" dirty="0" err="1" smtClean="0"/>
              <a:t>align</a:t>
            </a:r>
            <a:r>
              <a:rPr lang="cs-CZ" b="1" dirty="0" smtClean="0"/>
              <a:t> </a:t>
            </a:r>
            <a:r>
              <a:rPr lang="cs-CZ" dirty="0" smtClean="0"/>
              <a:t>(viz níže </a:t>
            </a:r>
            <a:r>
              <a:rPr lang="cs-CZ" dirty="0" err="1" smtClean="0"/>
              <a:t>příkl</a:t>
            </a:r>
            <a:r>
              <a:rPr lang="cs-CZ" dirty="0" smtClean="0"/>
              <a:t>.)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endParaRPr lang="cs-CZ" b="1" dirty="0" smtClean="0"/>
          </a:p>
          <a:p>
            <a:pPr>
              <a:tabLst>
                <a:tab pos="361950" algn="l"/>
              </a:tabLst>
            </a:pPr>
            <a:r>
              <a:rPr lang="cs-CZ" b="1" dirty="0" smtClean="0"/>
              <a:t>	Kde se vloží </a:t>
            </a:r>
            <a:r>
              <a:rPr lang="cs-CZ" dirty="0" smtClean="0"/>
              <a:t>ve zdrojovém kódu obrázek do textu, </a:t>
            </a:r>
            <a:r>
              <a:rPr lang="cs-CZ" b="1" dirty="0" smtClean="0"/>
              <a:t>tam bude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umístěn i na webové stránce (viz. příklad)</a:t>
            </a:r>
            <a:endParaRPr lang="cs-CZ" dirty="0"/>
          </a:p>
        </p:txBody>
      </p:sp>
      <p:pic>
        <p:nvPicPr>
          <p:cNvPr id="6146" name="Picture 2" descr="C:\Users\Rodinka\Desktop\WEB_priklady\obtáktx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73280"/>
            <a:ext cx="6858000" cy="1209675"/>
          </a:xfrm>
          <a:prstGeom prst="rect">
            <a:avLst/>
          </a:prstGeom>
          <a:noFill/>
        </p:spPr>
      </p:pic>
      <p:pic>
        <p:nvPicPr>
          <p:cNvPr id="6147" name="Picture 3" descr="C:\Users\Rodinka\Desktop\WEB_priklady\obtéktx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7016"/>
            <a:ext cx="6858000" cy="127635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45929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696922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VY_32_INOVACE_4.3.IVT1.14/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70452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O B R Á Z K Y</a:t>
            </a:r>
          </a:p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64063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   (</a:t>
            </a:r>
            <a:r>
              <a:rPr lang="cs-CZ" b="1" dirty="0" smtClean="0"/>
              <a:t>obtékání horizontálně a vertikálně – </a:t>
            </a:r>
            <a:r>
              <a:rPr lang="cs-CZ" b="1" dirty="0" err="1" smtClean="0"/>
              <a:t>css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" name="Picture 2" descr="C:\Users\Rodinka\Desktop\WEB_priklady\obthorverzdro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0712"/>
            <a:ext cx="6858000" cy="658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412</Words>
  <Application>Microsoft Office PowerPoint</Application>
  <PresentationFormat>A4 (210 x 297 mm)</PresentationFormat>
  <Paragraphs>211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DUM_12</dc:title>
  <dc:creator>Rodinka</dc:creator>
  <cp:lastModifiedBy>Radek</cp:lastModifiedBy>
  <cp:revision>317</cp:revision>
  <dcterms:created xsi:type="dcterms:W3CDTF">2012-10-27T17:09:22Z</dcterms:created>
  <dcterms:modified xsi:type="dcterms:W3CDTF">2012-12-28T15:26:21Z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DUM_12</vt:lpwstr>
  </property>
  <property fmtid="{D5CDD505-2E9C-101B-9397-08002B2CF9AE}" pid="3" name="SlideDescription">
    <vt:lpwstr/>
  </property>
</Properties>
</file>