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61" r:id="rId3"/>
    <p:sldId id="259" r:id="rId4"/>
    <p:sldId id="262" r:id="rId5"/>
    <p:sldId id="271" r:id="rId6"/>
    <p:sldId id="263" r:id="rId7"/>
    <p:sldId id="267" r:id="rId8"/>
    <p:sldId id="273" r:id="rId9"/>
    <p:sldId id="274" r:id="rId10"/>
    <p:sldId id="275" r:id="rId11"/>
    <p:sldId id="276" r:id="rId12"/>
    <p:sldId id="277" r:id="rId13"/>
    <p:sldId id="266" r:id="rId14"/>
    <p:sldId id="268" r:id="rId15"/>
    <p:sldId id="264" r:id="rId16"/>
    <p:sldId id="272" r:id="rId17"/>
    <p:sldId id="278" r:id="rId18"/>
    <p:sldId id="265" r:id="rId19"/>
    <p:sldId id="279" r:id="rId20"/>
    <p:sldId id="260" r:id="rId21"/>
    <p:sldId id="282" r:id="rId22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10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FEBE-4CC3-43BF-9B53-D52E0CFA6286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019A-4B4E-43EE-9A7D-334EC8A655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9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71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D944-A9D9-445A-BF7A-800C3D76F8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546-771C-4FCD-A6A4-0E443F726F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29167"/>
            <a:ext cx="3357563" cy="112691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B46-1B98-4D32-BE0A-40AE60A70D5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D944-A9D9-445A-BF7A-800C3D76F8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BE3B-ABFB-45EF-8C33-8D2AA996AEA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F0C-79C7-46C0-846E-0A596B57C7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7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2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134-754F-4FF9-9977-E0226A629FE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2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089-D602-4570-9EEC-531385520CA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DAAA-0731-4A54-BA04-DDDCDC4EB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2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4CEB-55D7-484C-BC13-DEBDDA8179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BE3B-ABFB-45EF-8C33-8D2AA996AEA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125-AD9B-48C2-A6E7-7759016F2F3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546-771C-4FCD-A6A4-0E443F726F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29167"/>
            <a:ext cx="3357563" cy="112691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B46-1B98-4D32-BE0A-40AE60A70D5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F0C-79C7-46C0-846E-0A596B57C7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81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6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134-754F-4FF9-9977-E0226A629FE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5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5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5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089-D602-4570-9EEC-531385520CA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DAAA-0731-4A54-BA04-DDDCDC4EB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6" y="364069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93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6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4CEB-55D7-484C-BC13-DEBDDA8179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125-AD9B-48C2-A6E7-7759016F2F3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://www.jakdelatweby.cz/php/priklady/form-1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ikzone.cz/" TargetMode="External"/><Relationship Id="rId3" Type="http://schemas.openxmlformats.org/officeDocument/2006/relationships/hyperlink" Target="http://www.jakpsatweb.cz/" TargetMode="External"/><Relationship Id="rId7" Type="http://schemas.openxmlformats.org/officeDocument/2006/relationships/hyperlink" Target="http://www.kekel.tym.cz/html/formulare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vorba-webu.cz/xhtml/" TargetMode="External"/><Relationship Id="rId5" Type="http://schemas.openxmlformats.org/officeDocument/2006/relationships/hyperlink" Target="http://www.jaroska.cz/elearning/informatika/grafika/index.htm" TargetMode="External"/><Relationship Id="rId4" Type="http://schemas.openxmlformats.org/officeDocument/2006/relationships/hyperlink" Target="http://www.owebu.org/cze/html/obrazky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tvorba.howto.cz/html-tutorial-8-formular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niaplikace.blueboard.cz/home" TargetMode="External"/><Relationship Id="rId5" Type="http://schemas.openxmlformats.org/officeDocument/2006/relationships/hyperlink" Target="http://www.jakdelatweby.cz/html/formulare.php" TargetMode="External"/><Relationship Id="rId4" Type="http://schemas.openxmlformats.org/officeDocument/2006/relationships/hyperlink" Target="http://www.html-pro-zacatecniky.wz.cz/page.php?page_no=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996923"/>
            <a:ext cx="5760720" cy="12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0" y="3574966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EEECE1">
                    <a:lumMod val="50000"/>
                  </a:srgb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768439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F o r m u l á ř e</a:t>
            </a:r>
            <a:r>
              <a:rPr lang="cs-CZ" sz="2400" b="1" cap="all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0648" y="683568"/>
            <a:ext cx="659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type=</a:t>
            </a:r>
            <a:r>
              <a:rPr lang="cs-CZ" dirty="0" smtClean="0">
                <a:solidFill>
                  <a:srgbClr val="FF0000"/>
                </a:solidFill>
              </a:rPr>
              <a:t>reset</a:t>
            </a:r>
          </a:p>
          <a:p>
            <a:r>
              <a:rPr lang="cs-CZ" dirty="0" smtClean="0"/>
              <a:t>Vymazání všech vyplněných údajů ve formuláři (reset).</a:t>
            </a:r>
          </a:p>
          <a:p>
            <a:r>
              <a:rPr lang="cs-CZ" dirty="0" smtClean="0"/>
              <a:t>Používat málo, neboť se vymažou všechna (i pracně vyplněná) data daného formuláře! Popis tlačítka pomocí atributu  </a:t>
            </a:r>
            <a:r>
              <a:rPr lang="cs-CZ" b="1" dirty="0" err="1" smtClean="0"/>
              <a:t>value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60648" y="2555776"/>
            <a:ext cx="6597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type = </a:t>
            </a:r>
            <a:r>
              <a:rPr lang="cs-CZ" b="1" dirty="0" err="1" smtClean="0">
                <a:solidFill>
                  <a:srgbClr val="FF0000"/>
                </a:solidFill>
              </a:rPr>
              <a:t>submit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tabLst>
                <a:tab pos="180975" algn="l"/>
              </a:tabLst>
            </a:pPr>
            <a:r>
              <a:rPr lang="cs-CZ" dirty="0" smtClean="0"/>
              <a:t>Tlačítko pro odeslání formuláře (jeho polí a jejich hodnot), popis viz atribut </a:t>
            </a:r>
            <a:r>
              <a:rPr lang="cs-CZ" b="1" dirty="0" err="1" smtClean="0"/>
              <a:t>value</a:t>
            </a:r>
            <a:r>
              <a:rPr lang="cs-CZ" dirty="0" smtClean="0"/>
              <a:t>. </a:t>
            </a:r>
          </a:p>
        </p:txBody>
      </p:sp>
      <p:pic>
        <p:nvPicPr>
          <p:cNvPr id="7172" name="Picture 4" descr="C:\Users\Rodinka\Desktop\WWW_tvorba\Formuláře_aj\Vym_odes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732240"/>
            <a:ext cx="3467100" cy="1076325"/>
          </a:xfrm>
          <a:prstGeom prst="rect">
            <a:avLst/>
          </a:prstGeom>
          <a:noFill/>
        </p:spPr>
      </p:pic>
      <p:pic>
        <p:nvPicPr>
          <p:cNvPr id="7173" name="Picture 5" descr="C:\Users\Rodinka\Desktop\WWW_tvorba\Formuláře_aj\Vym_odes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3779912"/>
            <a:ext cx="6624736" cy="2376264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0" y="6300192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6632" y="75557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cs-CZ" dirty="0" smtClean="0"/>
              <a:t>   type = </a:t>
            </a:r>
            <a:r>
              <a:rPr lang="cs-CZ" b="1" dirty="0" err="1" smtClean="0">
                <a:solidFill>
                  <a:srgbClr val="C00000"/>
                </a:solidFill>
              </a:rPr>
              <a:t>button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tabLst>
                <a:tab pos="180975" algn="l"/>
              </a:tabLst>
            </a:pPr>
            <a:r>
              <a:rPr lang="cs-CZ" b="1" dirty="0" smtClean="0"/>
              <a:t>   </a:t>
            </a:r>
            <a:r>
              <a:rPr lang="cs-CZ" dirty="0" smtClean="0"/>
              <a:t>Tlačítko </a:t>
            </a:r>
            <a:r>
              <a:rPr lang="cs-CZ" dirty="0" err="1" smtClean="0"/>
              <a:t>používa</a:t>
            </a:r>
            <a:r>
              <a:rPr lang="cs-CZ" dirty="0" smtClean="0"/>
              <a:t> se ve spojení s </a:t>
            </a:r>
            <a:r>
              <a:rPr lang="cs-CZ" dirty="0" err="1" smtClean="0"/>
              <a:t>JavaScriptem</a:t>
            </a:r>
            <a:r>
              <a:rPr lang="cs-CZ" dirty="0" smtClean="0"/>
              <a:t>.</a:t>
            </a:r>
          </a:p>
          <a:p>
            <a:pPr>
              <a:tabLst>
                <a:tab pos="180975" algn="l"/>
              </a:tabLst>
            </a:pPr>
            <a:r>
              <a:rPr lang="cs-CZ" dirty="0" smtClean="0"/>
              <a:t>   Párový </a:t>
            </a:r>
            <a:r>
              <a:rPr lang="cs-CZ" dirty="0" err="1" smtClean="0"/>
              <a:t>tag</a:t>
            </a:r>
            <a:r>
              <a:rPr lang="cs-CZ" dirty="0" smtClean="0"/>
              <a:t> (&lt;</a:t>
            </a:r>
            <a:r>
              <a:rPr lang="cs-CZ" dirty="0" err="1" smtClean="0"/>
              <a:t>button</a:t>
            </a:r>
            <a:r>
              <a:rPr lang="cs-CZ" dirty="0" smtClean="0"/>
              <a:t>&gt; &lt;/</a:t>
            </a:r>
            <a:r>
              <a:rPr lang="cs-CZ" dirty="0" err="1" smtClean="0"/>
              <a:t>button</a:t>
            </a:r>
            <a:r>
              <a:rPr lang="cs-CZ" dirty="0" smtClean="0"/>
              <a:t>&gt;), dá se tak do něj vložit</a:t>
            </a:r>
          </a:p>
          <a:p>
            <a:pPr>
              <a:tabLst>
                <a:tab pos="180975" algn="l"/>
              </a:tabLst>
            </a:pPr>
            <a:r>
              <a:rPr lang="cs-CZ" dirty="0" smtClean="0"/>
              <a:t>   libovolný HTML kód (obrázek, text, apod.) – zobrazí se pak </a:t>
            </a:r>
          </a:p>
          <a:p>
            <a:pPr>
              <a:tabLst>
                <a:tab pos="180975" algn="l"/>
              </a:tabLst>
            </a:pPr>
            <a:r>
              <a:rPr lang="cs-CZ" dirty="0" smtClean="0"/>
              <a:t>   na tlačítku.</a:t>
            </a:r>
          </a:p>
          <a:p>
            <a:endParaRPr lang="cs-CZ" dirty="0"/>
          </a:p>
        </p:txBody>
      </p:sp>
      <p:pic>
        <p:nvPicPr>
          <p:cNvPr id="8194" name="Picture 2" descr="C:\Users\Rodinka\Desktop\WWW_tvorba\Formuláře_aj\Button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6228184"/>
            <a:ext cx="5067300" cy="2066925"/>
          </a:xfrm>
          <a:prstGeom prst="rect">
            <a:avLst/>
          </a:prstGeom>
          <a:noFill/>
        </p:spPr>
      </p:pic>
      <p:pic>
        <p:nvPicPr>
          <p:cNvPr id="8195" name="Picture 3" descr="C:\Users\Rodinka\Desktop\WWW_tvorba\Formuláře_aj\Button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59" y="2339752"/>
            <a:ext cx="6607309" cy="338437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5868144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35597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</a:t>
            </a:r>
            <a:r>
              <a:rPr lang="cs-CZ" b="1" dirty="0" smtClean="0">
                <a:solidFill>
                  <a:srgbClr val="C00000"/>
                </a:solidFill>
              </a:rPr>
              <a:t>Rozbalovací </a:t>
            </a:r>
            <a:r>
              <a:rPr lang="cs-CZ" dirty="0" smtClean="0">
                <a:solidFill>
                  <a:srgbClr val="C00000"/>
                </a:solidFill>
              </a:rPr>
              <a:t>pole </a:t>
            </a:r>
            <a:r>
              <a:rPr lang="cs-CZ" dirty="0" smtClean="0"/>
              <a:t>(</a:t>
            </a:r>
            <a:r>
              <a:rPr lang="cs-CZ" dirty="0" err="1" smtClean="0"/>
              <a:t>select</a:t>
            </a:r>
            <a:r>
              <a:rPr lang="cs-CZ" dirty="0" smtClean="0"/>
              <a:t> box)</a:t>
            </a:r>
          </a:p>
          <a:p>
            <a:r>
              <a:rPr lang="cs-CZ" dirty="0" smtClean="0"/>
              <a:t>     – výběr z více možností. Párový </a:t>
            </a:r>
            <a:r>
              <a:rPr lang="cs-CZ" dirty="0" err="1" smtClean="0"/>
              <a:t>tag</a:t>
            </a:r>
            <a:r>
              <a:rPr lang="cs-CZ" dirty="0" smtClean="0"/>
              <a:t> &lt;</a:t>
            </a:r>
            <a:r>
              <a:rPr lang="cs-CZ" b="1" dirty="0" err="1" smtClean="0"/>
              <a:t>select</a:t>
            </a:r>
            <a:r>
              <a:rPr lang="cs-CZ" dirty="0" smtClean="0"/>
              <a:t>&gt;, atribut </a:t>
            </a:r>
            <a:r>
              <a:rPr lang="cs-CZ" b="1" dirty="0" err="1" smtClean="0"/>
              <a:t>size</a:t>
            </a:r>
            <a:r>
              <a:rPr lang="cs-CZ" dirty="0" smtClean="0"/>
              <a:t> určuje </a:t>
            </a:r>
          </a:p>
          <a:p>
            <a:r>
              <a:rPr lang="cs-CZ" dirty="0" smtClean="0"/>
              <a:t>     počet řádků nabídky,  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b="1" dirty="0" err="1" smtClean="0"/>
              <a:t>option</a:t>
            </a:r>
            <a:r>
              <a:rPr lang="cs-CZ" b="1" dirty="0" smtClean="0"/>
              <a:t> </a:t>
            </a:r>
            <a:r>
              <a:rPr lang="cs-CZ" dirty="0" smtClean="0"/>
              <a:t>definuje možnosti</a:t>
            </a:r>
            <a:r>
              <a:rPr lang="cs-CZ" b="1" dirty="0" smtClean="0"/>
              <a:t>.</a:t>
            </a:r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323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type = </a:t>
            </a:r>
            <a:r>
              <a:rPr lang="cs-CZ" b="1" dirty="0" smtClean="0">
                <a:solidFill>
                  <a:srgbClr val="C00000"/>
                </a:solidFill>
              </a:rPr>
              <a:t>image</a:t>
            </a:r>
          </a:p>
          <a:p>
            <a:pPr>
              <a:tabLst>
                <a:tab pos="180975" algn="l"/>
              </a:tabLst>
            </a:pPr>
            <a:r>
              <a:rPr lang="cs-CZ" dirty="0" smtClean="0"/>
              <a:t>     </a:t>
            </a:r>
            <a:r>
              <a:rPr lang="cs-CZ" b="1" dirty="0" smtClean="0"/>
              <a:t>Odesílací</a:t>
            </a:r>
            <a:r>
              <a:rPr lang="cs-CZ" dirty="0" smtClean="0"/>
              <a:t> tlačítko s obrázkem (pomocí </a:t>
            </a:r>
            <a:r>
              <a:rPr lang="cs-CZ" i="1" dirty="0" err="1" smtClean="0"/>
              <a:t>src</a:t>
            </a:r>
            <a:r>
              <a:rPr lang="cs-CZ" dirty="0" smtClean="0"/>
              <a:t>), které zároveň posílá</a:t>
            </a:r>
          </a:p>
          <a:p>
            <a:pPr>
              <a:tabLst>
                <a:tab pos="180975" algn="l"/>
              </a:tabLst>
            </a:pPr>
            <a:r>
              <a:rPr lang="cs-CZ" dirty="0" smtClean="0"/>
              <a:t>     souřadnice kliknutí.    </a:t>
            </a:r>
            <a:endParaRPr lang="cs-CZ" dirty="0"/>
          </a:p>
        </p:txBody>
      </p:sp>
      <p:pic>
        <p:nvPicPr>
          <p:cNvPr id="1027" name="Picture 3" descr="C:\Users\Rodinka\Desktop\WWW_tvorba\Formuláře_aj\image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912" y="3275856"/>
            <a:ext cx="3629025" cy="1038225"/>
          </a:xfrm>
          <a:prstGeom prst="rect">
            <a:avLst/>
          </a:prstGeom>
          <a:noFill/>
        </p:spPr>
      </p:pic>
      <p:pic>
        <p:nvPicPr>
          <p:cNvPr id="1028" name="Picture 4" descr="C:\Users\Rodinka\Desktop\WWW_tvorba\Formuláře_aj\image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1259632"/>
            <a:ext cx="5943600" cy="1819275"/>
          </a:xfrm>
          <a:prstGeom prst="rect">
            <a:avLst/>
          </a:prstGeom>
          <a:noFill/>
        </p:spPr>
      </p:pic>
      <p:pic>
        <p:nvPicPr>
          <p:cNvPr id="1029" name="Picture 5" descr="C:\Users\Rodinka\Desktop\WWW_tvorba\Formuláře_aj\rozbal_nab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292080"/>
            <a:ext cx="6408712" cy="3168352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0" y="3563888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06794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Fieldset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   – </a:t>
            </a:r>
            <a:r>
              <a:rPr lang="cs-CZ" dirty="0" smtClean="0"/>
              <a:t>orámovaná skupina polí, </a:t>
            </a:r>
            <a:r>
              <a:rPr lang="cs-CZ" dirty="0" err="1" smtClean="0"/>
              <a:t>tag</a:t>
            </a:r>
            <a:r>
              <a:rPr lang="cs-CZ" dirty="0" smtClean="0"/>
              <a:t> párový </a:t>
            </a:r>
            <a:r>
              <a:rPr lang="cs-CZ" b="1" dirty="0" smtClean="0"/>
              <a:t>&lt;</a:t>
            </a:r>
            <a:r>
              <a:rPr lang="cs-CZ" b="1" dirty="0" err="1" smtClean="0"/>
              <a:t>fieldset</a:t>
            </a:r>
            <a:r>
              <a:rPr lang="cs-CZ" b="1" dirty="0" smtClean="0"/>
              <a:t>&gt;, </a:t>
            </a:r>
            <a:r>
              <a:rPr lang="cs-CZ" dirty="0" smtClean="0"/>
              <a:t>atribut  </a:t>
            </a:r>
            <a:r>
              <a:rPr lang="pl-PL" b="1" dirty="0" smtClean="0"/>
              <a:t>legend</a:t>
            </a:r>
          </a:p>
          <a:p>
            <a:r>
              <a:rPr lang="pl-PL" b="1" dirty="0" smtClean="0"/>
              <a:t>      (</a:t>
            </a:r>
            <a:r>
              <a:rPr lang="pl-PL" dirty="0" smtClean="0"/>
              <a:t>zobrazí nadpis skupiny), musí být hned za </a:t>
            </a:r>
            <a:r>
              <a:rPr lang="cs-CZ" b="1" dirty="0" smtClean="0"/>
              <a:t>&lt;</a:t>
            </a:r>
            <a:r>
              <a:rPr lang="cs-CZ" b="1" dirty="0" err="1" smtClean="0"/>
              <a:t>fieldset</a:t>
            </a:r>
            <a:r>
              <a:rPr lang="cs-CZ" b="1" dirty="0" smtClean="0"/>
              <a:t>&gt;.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 descr="C:\Users\Rodinka\Desktop\WWW_tvorba\Formuláře_aj\rozb_nab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755576"/>
            <a:ext cx="6552728" cy="771525"/>
          </a:xfrm>
          <a:prstGeom prst="rect">
            <a:avLst/>
          </a:prstGeom>
          <a:noFill/>
        </p:spPr>
      </p:pic>
      <p:pic>
        <p:nvPicPr>
          <p:cNvPr id="9219" name="Picture 3" descr="C:\Users\Rodinka\Desktop\WWW_tvorba\Formuláře_aj\rozb_nab_rozbal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1907704"/>
            <a:ext cx="6552728" cy="14573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1547664"/>
            <a:ext cx="602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Po </a:t>
            </a:r>
            <a:r>
              <a:rPr lang="cs-CZ" dirty="0" err="1" smtClean="0"/>
              <a:t>rozkliknutí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395536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</a:t>
            </a:r>
            <a:endParaRPr lang="cs-CZ" dirty="0"/>
          </a:p>
        </p:txBody>
      </p:sp>
      <p:pic>
        <p:nvPicPr>
          <p:cNvPr id="9220" name="Picture 4" descr="C:\Users\Rodinka\Desktop\WWW_tvorba\Formuláře_aj\fieldse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5004048"/>
            <a:ext cx="6408712" cy="352839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0" y="363589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   Další možnosti úpravy a použití formulářů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2656" y="899592"/>
            <a:ext cx="638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0" y="76683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   </a:t>
            </a:r>
            <a:endParaRPr lang="cs-CZ" dirty="0"/>
          </a:p>
        </p:txBody>
      </p:sp>
      <p:pic>
        <p:nvPicPr>
          <p:cNvPr id="2055" name="Picture 7" descr="C:\Users\Rodinka\Desktop\WWW_tvorba\Formuláře_aj\fietdset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827584"/>
            <a:ext cx="6624736" cy="2016224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0" y="467544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0" y="320384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Logické členění formuláře do celků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b="1" dirty="0" smtClean="0"/>
              <a:t>   </a:t>
            </a:r>
            <a:r>
              <a:rPr lang="cs-CZ" dirty="0" smtClean="0"/>
              <a:t>Větší formuláře se  člení do dílčích částí pomocí </a:t>
            </a:r>
            <a:r>
              <a:rPr lang="cs-CZ" b="1" dirty="0" smtClean="0"/>
              <a:t>&lt;</a:t>
            </a:r>
            <a:r>
              <a:rPr lang="cs-CZ" b="1" dirty="0" err="1" smtClean="0"/>
              <a:t>fieldset</a:t>
            </a:r>
            <a:r>
              <a:rPr lang="cs-CZ" b="1" dirty="0" smtClean="0"/>
              <a:t>&gt; a </a:t>
            </a:r>
            <a:r>
              <a:rPr lang="cs-CZ" dirty="0" smtClean="0"/>
              <a:t>atributu</a:t>
            </a:r>
          </a:p>
          <a:p>
            <a:r>
              <a:rPr lang="cs-CZ" dirty="0" smtClean="0"/>
              <a:t>   </a:t>
            </a:r>
            <a:r>
              <a:rPr lang="pl-PL" b="1" dirty="0" smtClean="0"/>
              <a:t>legend.</a:t>
            </a:r>
            <a:r>
              <a:rPr lang="cs-CZ" b="1" dirty="0" smtClean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7" name="Picture 9" descr="C:\Users\Rodinka\Desktop\WWW_tvorba\Formuláře_aj\Log_field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4139952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" name="Picture 6" descr="C:\Users\Rodinka\Desktop\WWW_tvorba\Formuláře_aj\textarea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6876256"/>
            <a:ext cx="4124325" cy="165735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0" y="6516216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</a:t>
            </a:r>
            <a:endParaRPr lang="cs-CZ" dirty="0"/>
          </a:p>
        </p:txBody>
      </p:sp>
      <p:pic>
        <p:nvPicPr>
          <p:cNvPr id="12" name="Picture 5" descr="C:\Users\Rodinka\Desktop\WWW_tvorba\Formuláře_aj\Textarea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0" y="4355976"/>
            <a:ext cx="6687988" cy="2114057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313184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Textarea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cs-CZ" b="1" dirty="0" smtClean="0"/>
              <a:t>   – </a:t>
            </a:r>
            <a:r>
              <a:rPr lang="cs-CZ" dirty="0" smtClean="0"/>
              <a:t>oblast pro delší víceřádkový text, párová </a:t>
            </a:r>
            <a:r>
              <a:rPr lang="cs-CZ" dirty="0" err="1" smtClean="0"/>
              <a:t>tag</a:t>
            </a:r>
            <a:r>
              <a:rPr lang="cs-CZ" dirty="0" smtClean="0"/>
              <a:t>  </a:t>
            </a:r>
            <a:r>
              <a:rPr lang="cs-CZ" b="1" dirty="0" smtClean="0"/>
              <a:t>&lt;</a:t>
            </a:r>
            <a:r>
              <a:rPr lang="cs-CZ" b="1" dirty="0" err="1" smtClean="0"/>
              <a:t>textarea</a:t>
            </a:r>
            <a:r>
              <a:rPr lang="cs-CZ" b="1" dirty="0" smtClean="0"/>
              <a:t>&gt;, </a:t>
            </a:r>
            <a:r>
              <a:rPr lang="cs-CZ" dirty="0" smtClean="0"/>
              <a:t>velikost</a:t>
            </a:r>
          </a:p>
          <a:p>
            <a:r>
              <a:rPr lang="cs-CZ" dirty="0" smtClean="0"/>
              <a:t>   textového pole určují atributy - </a:t>
            </a:r>
            <a:r>
              <a:rPr lang="cs-CZ" b="1" dirty="0" err="1" smtClean="0"/>
              <a:t>cols</a:t>
            </a:r>
            <a:r>
              <a:rPr lang="cs-CZ" dirty="0" smtClean="0"/>
              <a:t> - šířka pole ve znacích (sloupce), </a:t>
            </a:r>
          </a:p>
          <a:p>
            <a:r>
              <a:rPr lang="cs-CZ" dirty="0" smtClean="0"/>
              <a:t>   </a:t>
            </a:r>
            <a:r>
              <a:rPr lang="cs-CZ" dirty="0" err="1" smtClean="0"/>
              <a:t>r</a:t>
            </a:r>
            <a:r>
              <a:rPr lang="cs-CZ" b="1" dirty="0" err="1" smtClean="0"/>
              <a:t>ows</a:t>
            </a:r>
            <a:r>
              <a:rPr lang="cs-CZ" b="1" dirty="0" smtClean="0"/>
              <a:t> - </a:t>
            </a:r>
            <a:r>
              <a:rPr lang="cs-CZ" dirty="0" smtClean="0"/>
              <a:t>výška pole v řádcích.</a:t>
            </a:r>
            <a:endParaRPr lang="cs-CZ" dirty="0"/>
          </a:p>
        </p:txBody>
      </p:sp>
      <p:pic>
        <p:nvPicPr>
          <p:cNvPr id="14" name="Picture 8" descr="C:\Users\Rodinka\Desktop\WWW_tvorba\Formuláře_aj\logic_fie_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32" y="899592"/>
            <a:ext cx="6624736" cy="1921085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0" y="467544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675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     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2656" y="899592"/>
            <a:ext cx="6381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0" y="1115616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Tlačítka jako odkazy</a:t>
            </a:r>
          </a:p>
          <a:p>
            <a:r>
              <a:rPr lang="cs-CZ" dirty="0" smtClean="0"/>
              <a:t>     Formulářové funkce můžeme v dokumentu použít jako </a:t>
            </a:r>
            <a:r>
              <a:rPr lang="cs-CZ" dirty="0" err="1" smtClean="0"/>
              <a:t>standartní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tlačítka jako odkazy (</a:t>
            </a:r>
            <a:r>
              <a:rPr lang="cs-CZ" dirty="0" err="1" smtClean="0"/>
              <a:t>hyperlinky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     Vysvětlení podá </a:t>
            </a:r>
          </a:p>
          <a:p>
            <a:r>
              <a:rPr lang="cs-CZ" dirty="0" smtClean="0"/>
              <a:t>    následující příklad. &lt;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="barvy.</a:t>
            </a:r>
            <a:r>
              <a:rPr lang="cs-CZ" dirty="0" err="1" smtClean="0"/>
              <a:t>php</a:t>
            </a:r>
            <a:r>
              <a:rPr lang="cs-CZ" dirty="0" smtClean="0"/>
              <a:t>„&gt;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2352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   Zarovnání polí pod sebe</a:t>
            </a:r>
          </a:p>
          <a:p>
            <a:r>
              <a:rPr lang="cs-CZ" b="1" dirty="0" smtClean="0"/>
              <a:t>    - </a:t>
            </a:r>
            <a:r>
              <a:rPr lang="cs-CZ" dirty="0" smtClean="0"/>
              <a:t>využijeme</a:t>
            </a:r>
            <a:r>
              <a:rPr lang="cs-CZ" b="1" dirty="0" smtClean="0"/>
              <a:t> t</a:t>
            </a:r>
            <a:r>
              <a:rPr lang="cs-CZ" dirty="0" smtClean="0"/>
              <a:t>vorbu tabulky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25557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Toto tlačítko umožňuje vyvolání dokumentu barvy.</a:t>
            </a:r>
            <a:r>
              <a:rPr lang="cs-CZ" dirty="0" err="1" smtClean="0"/>
              <a:t>htm</a:t>
            </a:r>
            <a:r>
              <a:rPr lang="cs-CZ" dirty="0" smtClean="0"/>
              <a:t>, který je</a:t>
            </a:r>
          </a:p>
          <a:p>
            <a:r>
              <a:rPr lang="cs-CZ" dirty="0" smtClean="0"/>
              <a:t>    uložen v aktuálním adresáři:</a:t>
            </a:r>
            <a:endParaRPr lang="cs-CZ" dirty="0"/>
          </a:p>
        </p:txBody>
      </p:sp>
      <p:pic>
        <p:nvPicPr>
          <p:cNvPr id="10242" name="Picture 2" descr="C:\Users\Rodinka\Desktop\WWW_tvorba\Formuláře_aj\tal_odk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508104"/>
            <a:ext cx="2609850" cy="847725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0" y="5148064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Výsledek:</a:t>
            </a:r>
            <a:endParaRPr lang="cs-CZ" dirty="0"/>
          </a:p>
        </p:txBody>
      </p:sp>
      <p:pic>
        <p:nvPicPr>
          <p:cNvPr id="10243" name="Picture 3" descr="C:\Users\Rodinka\Desktop\WWW_tvorba\Formuláře_aj\Tlacitko_odkaz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5508104"/>
            <a:ext cx="3182236" cy="2433194"/>
          </a:xfrm>
          <a:prstGeom prst="rect">
            <a:avLst/>
          </a:prstGeom>
          <a:noFill/>
        </p:spPr>
      </p:pic>
      <p:pic>
        <p:nvPicPr>
          <p:cNvPr id="10244" name="Picture 4" descr="C:\Users\Rodinka\Desktop\WWW_tvorba\Formuláře_aj\Tlacitko_odkaz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3275856"/>
            <a:ext cx="5580620" cy="1800200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0" y="6660232"/>
            <a:ext cx="30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           Po kliknutí: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781236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CSS a formuláře</a:t>
            </a:r>
          </a:p>
          <a:p>
            <a:r>
              <a:rPr lang="cs-CZ" dirty="0" smtClean="0"/>
              <a:t>    Stylování se pro tvorbu a vzhled polí zatím používá málo.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0648" y="827584"/>
            <a:ext cx="65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Zdrojový kód </a:t>
            </a:r>
            <a:r>
              <a:rPr lang="cs-CZ" dirty="0" smtClean="0"/>
              <a:t>(pomocí “</a:t>
            </a:r>
            <a:r>
              <a:rPr lang="cs-CZ" b="1" dirty="0" smtClean="0">
                <a:solidFill>
                  <a:srgbClr val="C00000"/>
                </a:solidFill>
              </a:rPr>
              <a:t>post</a:t>
            </a:r>
            <a:r>
              <a:rPr lang="cs-CZ" dirty="0" smtClean="0"/>
              <a:t>“):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39553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sz="2000" dirty="0" smtClean="0">
                <a:solidFill>
                  <a:srgbClr val="C00000"/>
                </a:solidFill>
              </a:rPr>
              <a:t>Příklad </a:t>
            </a:r>
            <a:r>
              <a:rPr lang="cs-CZ" sz="2000" b="1" dirty="0" smtClean="0">
                <a:solidFill>
                  <a:srgbClr val="C00000"/>
                </a:solidFill>
              </a:rPr>
              <a:t>formuláře a jeho zpracování </a:t>
            </a:r>
            <a:r>
              <a:rPr lang="cs-CZ" sz="2000" dirty="0" smtClean="0">
                <a:solidFill>
                  <a:srgbClr val="C00000"/>
                </a:solidFill>
              </a:rPr>
              <a:t>s použitím skriptu v PHP</a:t>
            </a:r>
            <a:r>
              <a:rPr lang="cs-CZ" dirty="0" smtClean="0">
                <a:solidFill>
                  <a:srgbClr val="C00000"/>
                </a:solidFill>
              </a:rPr>
              <a:t>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4337" name="Picture 1" descr="C:\Users\Rodinka\Desktop\WWW_tvorba\Formuláře_aj\Form_zpracPH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012160"/>
            <a:ext cx="4733925" cy="792088"/>
          </a:xfrm>
          <a:prstGeom prst="rect">
            <a:avLst/>
          </a:prstGeom>
          <a:noFill/>
        </p:spPr>
      </p:pic>
      <p:pic>
        <p:nvPicPr>
          <p:cNvPr id="14338" name="Picture 2" descr="C:\Users\Rodinka\Desktop\WWW_tvorba\Formuláře_aj\Form_zpracPHP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6876256"/>
            <a:ext cx="4762500" cy="792088"/>
          </a:xfrm>
          <a:prstGeom prst="rect">
            <a:avLst/>
          </a:prstGeom>
          <a:noFill/>
        </p:spPr>
      </p:pic>
      <p:pic>
        <p:nvPicPr>
          <p:cNvPr id="14339" name="Picture 3" descr="C:\Users\Rodinka\Desktop\WWW_tvorba\Formuláře_aj\Form_zpracPHP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7740352"/>
            <a:ext cx="4791075" cy="79208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229200" y="6012160"/>
            <a:ext cx="16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Formulář -</a:t>
            </a:r>
            <a:r>
              <a:rPr lang="cs-CZ" i="1" dirty="0" smtClean="0"/>
              <a:t>prázdný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29200" y="6876256"/>
            <a:ext cx="16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Formulář -</a:t>
            </a:r>
            <a:r>
              <a:rPr lang="cs-CZ" i="1" dirty="0" smtClean="0"/>
              <a:t>vyplněný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29200" y="7740352"/>
            <a:ext cx="16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Formulář -</a:t>
            </a:r>
          </a:p>
          <a:p>
            <a:r>
              <a:rPr lang="cs-CZ" i="1" dirty="0" smtClean="0"/>
              <a:t>po odeslán</a:t>
            </a:r>
            <a:r>
              <a:rPr lang="cs-CZ" dirty="0" smtClean="0"/>
              <a:t>í</a:t>
            </a:r>
            <a:endParaRPr lang="cs-CZ" dirty="0"/>
          </a:p>
        </p:txBody>
      </p:sp>
      <p:pic>
        <p:nvPicPr>
          <p:cNvPr id="14" name="Picture 2" descr="C:\Users\Rodinka\Desktop\WWW_tvorba\Formuláře_aj\form_pho_a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32" y="1187624"/>
            <a:ext cx="6624736" cy="3748940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188640" y="4932040"/>
            <a:ext cx="66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u="sng" dirty="0" smtClean="0">
                <a:hlinkClick r:id="rId7"/>
              </a:rPr>
              <a:t>Zobrazit výsledek</a:t>
            </a:r>
            <a:r>
              <a:rPr lang="cs-CZ" dirty="0" smtClean="0"/>
              <a:t>  (z internetu - živě)</a:t>
            </a:r>
          </a:p>
          <a:p>
            <a:r>
              <a:rPr lang="cs-CZ" dirty="0" smtClean="0"/>
              <a:t> </a:t>
            </a:r>
            <a:r>
              <a:rPr lang="cs-CZ" u="sng" dirty="0" smtClean="0">
                <a:hlinkClick r:id="rId7"/>
              </a:rPr>
              <a:t>http://www.</a:t>
            </a:r>
            <a:r>
              <a:rPr lang="cs-CZ" u="sng" dirty="0" err="1" smtClean="0">
                <a:hlinkClick r:id="rId7"/>
              </a:rPr>
              <a:t>jakdelatweby.cz</a:t>
            </a:r>
            <a:r>
              <a:rPr lang="cs-CZ" u="sng" dirty="0" smtClean="0">
                <a:hlinkClick r:id="rId7"/>
              </a:rPr>
              <a:t>/</a:t>
            </a:r>
            <a:r>
              <a:rPr lang="cs-CZ" u="sng" dirty="0" err="1" smtClean="0">
                <a:hlinkClick r:id="rId7"/>
              </a:rPr>
              <a:t>php</a:t>
            </a:r>
            <a:r>
              <a:rPr lang="cs-CZ" u="sng" dirty="0" smtClean="0">
                <a:hlinkClick r:id="rId7"/>
              </a:rPr>
              <a:t>/</a:t>
            </a:r>
            <a:r>
              <a:rPr lang="cs-CZ" u="sng" dirty="0" err="1" smtClean="0">
                <a:hlinkClick r:id="rId7"/>
              </a:rPr>
              <a:t>priklady</a:t>
            </a:r>
            <a:r>
              <a:rPr lang="cs-CZ" u="sng" dirty="0" smtClean="0">
                <a:hlinkClick r:id="rId7"/>
              </a:rPr>
              <a:t>/</a:t>
            </a:r>
            <a:r>
              <a:rPr lang="cs-CZ" u="sng" dirty="0" err="1" smtClean="0">
                <a:hlinkClick r:id="rId7"/>
              </a:rPr>
              <a:t>form</a:t>
            </a:r>
            <a:r>
              <a:rPr lang="cs-CZ" u="sng" dirty="0" smtClean="0">
                <a:hlinkClick r:id="rId7"/>
              </a:rPr>
              <a:t>-1.php</a:t>
            </a:r>
            <a:r>
              <a:rPr lang="cs-CZ" u="sng" dirty="0" smtClean="0"/>
              <a:t> </a:t>
            </a:r>
            <a:r>
              <a:rPr lang="cs-CZ" dirty="0" smtClean="0"/>
              <a:t> (stránka)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565212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obrazovky: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5476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84974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>
                <a:solidFill>
                  <a:prstClr val="black"/>
                </a:solidFill>
              </a:rPr>
              <a:t>	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6632" y="2699792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0648" y="467544"/>
            <a:ext cx="65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Zdrojový kód </a:t>
            </a:r>
            <a:r>
              <a:rPr lang="cs-CZ" dirty="0" smtClean="0"/>
              <a:t>(pomocí “</a:t>
            </a:r>
            <a:r>
              <a:rPr lang="cs-CZ" dirty="0" err="1" smtClean="0">
                <a:solidFill>
                  <a:srgbClr val="C00000"/>
                </a:solidFill>
              </a:rPr>
              <a:t>get</a:t>
            </a:r>
            <a:r>
              <a:rPr lang="cs-CZ" dirty="0" smtClean="0"/>
              <a:t>“): </a:t>
            </a:r>
          </a:p>
        </p:txBody>
      </p:sp>
      <p:pic>
        <p:nvPicPr>
          <p:cNvPr id="11267" name="Picture 3" descr="C:\Users\Rodinka\Desktop\WWW_tvorba\Formuláře_aj\ge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827584"/>
            <a:ext cx="6408712" cy="3624257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0" y="4499992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Výsledek:</a:t>
            </a:r>
            <a:endParaRPr lang="cs-CZ" dirty="0"/>
          </a:p>
        </p:txBody>
      </p:sp>
      <p:pic>
        <p:nvPicPr>
          <p:cNvPr id="12" name="Picture 3" descr="C:\Users\Rodinka\Desktop\WWW_tvorba\Formuláře_aj\php_get_soub_an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4860032"/>
            <a:ext cx="6624736" cy="1944216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694826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Použitím metody pomocí „</a:t>
            </a:r>
            <a:r>
              <a:rPr lang="cs-CZ" b="1" dirty="0" err="1" smtClean="0"/>
              <a:t>get</a:t>
            </a:r>
            <a:r>
              <a:rPr lang="cs-CZ" dirty="0" smtClean="0"/>
              <a:t>“, se zobrazí data z formuláře v adrese</a:t>
            </a:r>
          </a:p>
          <a:p>
            <a:r>
              <a:rPr lang="cs-CZ" dirty="0" smtClean="0"/>
              <a:t>    URL  viz obr. </a:t>
            </a:r>
            <a:endParaRPr lang="cs-CZ" dirty="0"/>
          </a:p>
        </p:txBody>
      </p:sp>
      <p:pic>
        <p:nvPicPr>
          <p:cNvPr id="11270" name="Picture 6" descr="C:\Users\Rodinka\Desktop\WWW_tvorba\Formuláře_aj\Get_php_for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64" y="7524328"/>
            <a:ext cx="6508104" cy="90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88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3955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>
                <a:solidFill>
                  <a:prstClr val="black"/>
                </a:solidFill>
              </a:rPr>
              <a:t>	</a:t>
            </a:r>
            <a:r>
              <a:rPr lang="cs-CZ" sz="2400" b="1" dirty="0">
                <a:solidFill>
                  <a:srgbClr val="FF00FF"/>
                </a:solidFill>
              </a:rPr>
              <a:t>Zdroje: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15616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JANOVSKÝ, Dušan.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i="1" dirty="0">
                <a:solidFill>
                  <a:prstClr val="black"/>
                </a:solidFill>
              </a:rPr>
              <a:t>Jak psat web</a:t>
            </a:r>
            <a:r>
              <a:rPr lang="pl-PL" dirty="0">
                <a:solidFill>
                  <a:prstClr val="black"/>
                </a:solidFill>
              </a:rPr>
              <a:t> [online]. 1999 [cit. 2012-12-27]. 	Dostupné z: </a:t>
            </a:r>
            <a:r>
              <a:rPr lang="pl-PL" dirty="0">
                <a:solidFill>
                  <a:prstClr val="black"/>
                </a:solidFill>
                <a:hlinkClick r:id="rId3"/>
              </a:rPr>
              <a:t>http://www.jakpsatweb.cz</a:t>
            </a:r>
            <a:r>
              <a:rPr lang="pl-PL" dirty="0">
                <a:solidFill>
                  <a:prstClr val="black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endParaRPr lang="cs-CZ" dirty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BROŽA, Petr. </a:t>
            </a:r>
            <a:r>
              <a:rPr lang="cs-CZ" i="1" dirty="0">
                <a:solidFill>
                  <a:prstClr val="black"/>
                </a:solidFill>
              </a:rPr>
              <a:t>Jak na počítač vytváříme www stránky</a:t>
            </a:r>
            <a:r>
              <a:rPr lang="cs-CZ" dirty="0">
                <a:solidFill>
                  <a:prstClr val="black"/>
                </a:solidFill>
              </a:rPr>
              <a:t>. Brno: 	</a:t>
            </a:r>
            <a:r>
              <a:rPr lang="cs-CZ" dirty="0" err="1">
                <a:solidFill>
                  <a:prstClr val="black"/>
                </a:solidFill>
              </a:rPr>
              <a:t>Computer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Press</a:t>
            </a:r>
            <a:r>
              <a:rPr lang="cs-CZ" dirty="0">
                <a:solidFill>
                  <a:prstClr val="black"/>
                </a:solidFill>
              </a:rPr>
              <a:t>, 2004. ISBN 80-251-0475-3.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err="1">
                <a:solidFill>
                  <a:prstClr val="black"/>
                </a:solidFill>
              </a:rPr>
              <a:t>Flídr</a:t>
            </a:r>
            <a:r>
              <a:rPr lang="cs-CZ" dirty="0">
                <a:solidFill>
                  <a:prstClr val="black"/>
                </a:solidFill>
              </a:rPr>
              <a:t>, M.:</a:t>
            </a:r>
            <a:r>
              <a:rPr lang="cs-CZ" i="1" dirty="0">
                <a:solidFill>
                  <a:prstClr val="black"/>
                </a:solidFill>
              </a:rPr>
              <a:t> HTML pro začátečníky</a:t>
            </a:r>
            <a:r>
              <a:rPr lang="cs-CZ" dirty="0">
                <a:solidFill>
                  <a:prstClr val="black"/>
                </a:solidFill>
              </a:rPr>
              <a:t>. Praha: PC WORLD, 2001, </a:t>
            </a:r>
            <a:r>
              <a:rPr lang="cs-CZ" dirty="0" err="1">
                <a:solidFill>
                  <a:prstClr val="black"/>
                </a:solidFill>
              </a:rPr>
              <a:t>roč</a:t>
            </a:r>
            <a:r>
              <a:rPr lang="cs-CZ" dirty="0">
                <a:solidFill>
                  <a:prstClr val="black"/>
                </a:solidFill>
              </a:rPr>
              <a:t>. 2001,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č. 2.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</a:t>
            </a:r>
            <a:r>
              <a:rPr lang="pl-PL" i="1" dirty="0">
                <a:solidFill>
                  <a:prstClr val="black"/>
                </a:solidFill>
              </a:rPr>
              <a:t>Co to je html</a:t>
            </a:r>
            <a:r>
              <a:rPr lang="pl-PL" dirty="0">
                <a:solidFill>
                  <a:prstClr val="black"/>
                </a:solidFill>
              </a:rPr>
              <a:t> [online]. [cit. 2012-12-27]. Dostupné z: </a:t>
            </a:r>
          </a:p>
          <a:p>
            <a:pPr>
              <a:tabLst>
                <a:tab pos="361950" algn="l"/>
              </a:tabLst>
            </a:pPr>
            <a:r>
              <a:rPr lang="pl-PL" dirty="0">
                <a:solidFill>
                  <a:prstClr val="black"/>
                </a:solidFill>
              </a:rPr>
              <a:t>       </a:t>
            </a:r>
            <a:r>
              <a:rPr lang="pl-PL" dirty="0">
                <a:solidFill>
                  <a:prstClr val="black"/>
                </a:solidFill>
                <a:hlinkClick r:id="rId4"/>
              </a:rPr>
              <a:t>http://www.owebu.org/cze/html/obrazky.php</a:t>
            </a:r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pPr>
              <a:tabLst>
                <a:tab pos="361950" algn="l"/>
              </a:tabLst>
            </a:pPr>
            <a:endParaRPr lang="pl-PL" u="sng" dirty="0">
              <a:solidFill>
                <a:prstClr val="black"/>
              </a:solidFill>
              <a:hlinkClick r:id="rId5"/>
            </a:endParaRP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ROUBAL, Pavel. </a:t>
            </a:r>
            <a:r>
              <a:rPr lang="cs-CZ" i="1" dirty="0">
                <a:solidFill>
                  <a:prstClr val="black"/>
                </a:solidFill>
              </a:rPr>
              <a:t>Počítačová grafika pro úplné začátečníky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err="1">
                <a:solidFill>
                  <a:prstClr val="black"/>
                </a:solidFill>
              </a:rPr>
              <a:t>Computer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Press</a:t>
            </a:r>
            <a:r>
              <a:rPr lang="cs-CZ" dirty="0">
                <a:solidFill>
                  <a:prstClr val="black"/>
                </a:solidFill>
              </a:rPr>
              <a:t>, 2002.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Tvorba webu</a:t>
            </a:r>
            <a:r>
              <a:rPr lang="cs-CZ" dirty="0">
                <a:solidFill>
                  <a:prstClr val="black"/>
                </a:solidFill>
              </a:rPr>
              <a:t> [online]. 2003 [cit. 2012-12-27]. Dostupné z: 	</a:t>
            </a:r>
            <a:r>
              <a:rPr lang="cs-CZ" dirty="0">
                <a:solidFill>
                  <a:prstClr val="black"/>
                </a:solidFill>
                <a:hlinkClick r:id="rId6"/>
              </a:rPr>
              <a:t>http://www.tvorba-webu.</a:t>
            </a:r>
            <a:r>
              <a:rPr lang="cs-CZ" dirty="0" err="1">
                <a:solidFill>
                  <a:prstClr val="black"/>
                </a:solidFill>
                <a:hlinkClick r:id="rId6"/>
              </a:rPr>
              <a:t>cz</a:t>
            </a:r>
            <a:r>
              <a:rPr lang="cs-CZ" dirty="0">
                <a:solidFill>
                  <a:prstClr val="black"/>
                </a:solidFill>
                <a:hlinkClick r:id="rId6"/>
              </a:rPr>
              <a:t>/</a:t>
            </a:r>
            <a:r>
              <a:rPr lang="cs-CZ" dirty="0" err="1">
                <a:solidFill>
                  <a:prstClr val="black"/>
                </a:solidFill>
                <a:hlinkClick r:id="rId6"/>
              </a:rPr>
              <a:t>xhtml</a:t>
            </a:r>
            <a:r>
              <a:rPr lang="cs-CZ" dirty="0">
                <a:solidFill>
                  <a:prstClr val="black"/>
                </a:solidFill>
                <a:hlinkClick r:id="rId6"/>
              </a:rPr>
              <a:t>/ </a:t>
            </a:r>
            <a:endParaRPr lang="cs-CZ" u="sng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15617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KEKEL. [online]. 1.11.2009 [cit. 2013-10-23]. Dostupné z: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kekel.tym.cz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html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formulare.php</a:t>
            </a:r>
            <a:r>
              <a:rPr lang="cs-CZ" dirty="0" smtClean="0">
                <a:hlinkClick r:id="rId7"/>
              </a:rPr>
              <a:t>#vyt</a:t>
            </a:r>
            <a:endParaRPr lang="cs-CZ" dirty="0" smtClean="0"/>
          </a:p>
          <a:p>
            <a:r>
              <a:rPr lang="cs-CZ" dirty="0" smtClean="0"/>
              <a:t>       a  </a:t>
            </a:r>
            <a:r>
              <a:rPr lang="cs-CZ" dirty="0" smtClean="0">
                <a:solidFill>
                  <a:prstClr val="black"/>
                </a:solidFill>
                <a:hlinkClick r:id="rId7"/>
              </a:rPr>
              <a:t>http://www.</a:t>
            </a:r>
            <a:r>
              <a:rPr lang="cs-CZ" dirty="0" err="1" smtClean="0">
                <a:solidFill>
                  <a:prstClr val="black"/>
                </a:solidFill>
                <a:hlinkClick r:id="rId7"/>
              </a:rPr>
              <a:t>kekel.tym.cz</a:t>
            </a:r>
            <a:r>
              <a:rPr lang="cs-CZ" dirty="0" smtClean="0">
                <a:solidFill>
                  <a:prstClr val="black"/>
                </a:solidFill>
                <a:hlinkClick r:id="rId7"/>
              </a:rPr>
              <a:t>/</a:t>
            </a:r>
            <a:r>
              <a:rPr lang="cs-CZ" dirty="0" err="1" smtClean="0">
                <a:solidFill>
                  <a:prstClr val="black"/>
                </a:solidFill>
                <a:hlinkClick r:id="rId7"/>
              </a:rPr>
              <a:t>html</a:t>
            </a:r>
            <a:r>
              <a:rPr lang="cs-CZ" dirty="0" smtClean="0">
                <a:solidFill>
                  <a:prstClr val="black"/>
                </a:solidFill>
                <a:hlinkClick r:id="rId7"/>
              </a:rPr>
              <a:t>/</a:t>
            </a:r>
            <a:r>
              <a:rPr lang="cs-CZ" dirty="0" err="1" smtClean="0">
                <a:solidFill>
                  <a:prstClr val="black"/>
                </a:solidFill>
                <a:hlinkClick r:id="rId7"/>
              </a:rPr>
              <a:t>formulare.php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38031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</a:t>
            </a:r>
            <a:r>
              <a:rPr lang="cs-CZ" i="1" dirty="0" err="1" smtClean="0"/>
              <a:t>Klikzone.cz</a:t>
            </a:r>
            <a:r>
              <a:rPr lang="cs-CZ" dirty="0" smtClean="0"/>
              <a:t> [online]. [cit. 2013-10-23]. Dostupné z: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klikzone.cz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1156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Formuláře v HTML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3316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cs-CZ" b="1" dirty="0" smtClean="0">
                <a:solidFill>
                  <a:srgbClr val="C00000"/>
                </a:solidFill>
              </a:rPr>
              <a:t>Co jsou a k čemu slouží formuláře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205172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cs-CZ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Prvky webové stránky – </a:t>
            </a:r>
            <a:r>
              <a:rPr lang="cs-C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pomocí kterých „dostaneme“ vstupní data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cs-C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a  údaje  přímo od návštěvníků a uživatelů těchto webových stránek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cs-CZ" sz="1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cs-CZ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Používají se pro sběr dat od uživatelů webových stránek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4067944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b="1" dirty="0" smtClean="0"/>
              <a:t>Použití</a:t>
            </a:r>
            <a:r>
              <a:rPr lang="cs-CZ" dirty="0" smtClean="0"/>
              <a:t> </a:t>
            </a:r>
            <a:r>
              <a:rPr lang="cs-CZ" b="1" dirty="0" smtClean="0"/>
              <a:t>pro</a:t>
            </a:r>
            <a:r>
              <a:rPr lang="cs-CZ" dirty="0" smtClean="0"/>
              <a:t>: - návštěvní knihy	</a:t>
            </a:r>
          </a:p>
          <a:p>
            <a:pPr>
              <a:tabLst>
                <a:tab pos="1076325" algn="l"/>
              </a:tabLst>
            </a:pPr>
            <a:r>
              <a:rPr lang="cs-CZ" dirty="0" smtClean="0"/>
              <a:t>	   - administraci</a:t>
            </a:r>
          </a:p>
          <a:p>
            <a:pPr>
              <a:tabLst>
                <a:tab pos="1076325" algn="l"/>
              </a:tabLst>
            </a:pPr>
            <a:r>
              <a:rPr lang="cs-CZ" dirty="0" smtClean="0"/>
              <a:t>	   - </a:t>
            </a:r>
            <a:r>
              <a:rPr lang="cs-CZ" dirty="0" err="1" smtClean="0"/>
              <a:t>shoutboardy</a:t>
            </a:r>
            <a:endParaRPr lang="cs-CZ" dirty="0" smtClean="0"/>
          </a:p>
          <a:p>
            <a:pPr>
              <a:tabLst>
                <a:tab pos="1076325" algn="l"/>
              </a:tabLst>
            </a:pPr>
            <a:r>
              <a:rPr lang="cs-CZ" dirty="0" smtClean="0"/>
              <a:t>	   - e-</a:t>
            </a:r>
            <a:r>
              <a:rPr lang="cs-CZ" dirty="0" err="1" smtClean="0"/>
              <a:t>shopy</a:t>
            </a:r>
            <a:endParaRPr lang="cs-CZ" dirty="0" smtClean="0"/>
          </a:p>
          <a:p>
            <a:pPr>
              <a:tabLst>
                <a:tab pos="1076325" algn="l"/>
              </a:tabLst>
            </a:pPr>
            <a:r>
              <a:rPr lang="cs-CZ" dirty="0" smtClean="0"/>
              <a:t>	   - ankety, názory, dotazy, údaje pro registraci, apod.	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601216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  Tvorba a využití formuláře zahrnuje</a:t>
            </a:r>
            <a:r>
              <a:rPr lang="cs-CZ" dirty="0" smtClean="0"/>
              <a:t>: </a:t>
            </a:r>
          </a:p>
          <a:p>
            <a:endParaRPr lang="cs-CZ" dirty="0" smtClean="0"/>
          </a:p>
          <a:p>
            <a:pPr marL="342900" indent="-342900"/>
            <a:r>
              <a:rPr lang="cs-CZ" dirty="0" smtClean="0"/>
              <a:t>   a) </a:t>
            </a:r>
            <a:r>
              <a:rPr lang="cs-CZ" b="1" dirty="0" smtClean="0"/>
              <a:t>vytvoření formuláře </a:t>
            </a:r>
            <a:r>
              <a:rPr lang="cs-CZ" dirty="0" smtClean="0"/>
              <a:t> na webové stránce</a:t>
            </a:r>
          </a:p>
          <a:p>
            <a:pPr marL="342900" indent="-342900"/>
            <a:r>
              <a:rPr lang="cs-CZ" dirty="0" smtClean="0"/>
              <a:t>   </a:t>
            </a:r>
          </a:p>
          <a:p>
            <a:pPr marL="342900" indent="-342900"/>
            <a:r>
              <a:rPr lang="cs-CZ" dirty="0" smtClean="0"/>
              <a:t>   b) </a:t>
            </a:r>
            <a:r>
              <a:rPr lang="cs-CZ" b="1" dirty="0" smtClean="0"/>
              <a:t>aplikace formuláře  </a:t>
            </a:r>
            <a:r>
              <a:rPr lang="cs-CZ" dirty="0" smtClean="0"/>
              <a:t>a použití jeho dat</a:t>
            </a:r>
          </a:p>
          <a:p>
            <a:endParaRPr lang="cs-CZ" dirty="0" smtClean="0"/>
          </a:p>
          <a:p>
            <a:r>
              <a:rPr lang="cs-CZ" dirty="0" smtClean="0"/>
              <a:t>   Formuláře lze vytvořit a zobrazit pomocí HTML</a:t>
            </a:r>
          </a:p>
          <a:p>
            <a:r>
              <a:rPr lang="cs-CZ" dirty="0" smtClean="0"/>
              <a:t>   Práce s formulářovými daty zajistí nějaký programovací jazyk.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313184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Data se zasílají serveru, kde se pomocí nějakého skriptovacího jazyka </a:t>
            </a:r>
          </a:p>
          <a:p>
            <a:r>
              <a:rPr lang="cs-CZ" dirty="0" smtClean="0"/>
              <a:t>  (nejčastěji PHP, ASP, </a:t>
            </a:r>
            <a:r>
              <a:rPr lang="cs-CZ" dirty="0" err="1" smtClean="0"/>
              <a:t>JavaScript</a:t>
            </a:r>
            <a:r>
              <a:rPr lang="cs-CZ" dirty="0" smtClean="0"/>
              <a:t>  aj.) zpracovávají.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84974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>
                <a:solidFill>
                  <a:prstClr val="black"/>
                </a:solidFill>
              </a:rPr>
              <a:t>	</a:t>
            </a:r>
            <a:r>
              <a:rPr lang="cs-CZ" sz="2400" dirty="0">
                <a:solidFill>
                  <a:srgbClr val="FF00FF"/>
                </a:solidFill>
              </a:rPr>
              <a:t>Zdroje: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147565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POTOČEK, Tobiáš. [online]. 2008 [cit. 2013-10-24]. Dostupné z: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webtvorba.howto.cz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html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tutorial</a:t>
            </a:r>
            <a:r>
              <a:rPr lang="cs-CZ" dirty="0" smtClean="0">
                <a:hlinkClick r:id="rId3"/>
              </a:rPr>
              <a:t>-8-</a:t>
            </a:r>
            <a:r>
              <a:rPr lang="cs-CZ" dirty="0" err="1" smtClean="0">
                <a:hlinkClick r:id="rId3"/>
              </a:rPr>
              <a:t>formulare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248376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HOVORKA, Jan. [online]. [cit. 2013-10-24]. Dostupné z: 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html</a:t>
            </a:r>
            <a:r>
              <a:rPr lang="cs-CZ" dirty="0" smtClean="0">
                <a:hlinkClick r:id="rId4"/>
              </a:rPr>
              <a:t>-pro-</a:t>
            </a:r>
            <a:r>
              <a:rPr lang="cs-CZ" dirty="0" err="1" smtClean="0">
                <a:hlinkClick r:id="rId4"/>
              </a:rPr>
              <a:t>zacatecniky.wz.cz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page.php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page</a:t>
            </a:r>
            <a:r>
              <a:rPr lang="cs-CZ" dirty="0" smtClean="0">
                <a:hlinkClick r:id="rId4"/>
              </a:rPr>
              <a:t>_no=12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356388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       Ovládněte tvorbu webu!: S námi to zvládne opravdu každý.</a:t>
            </a:r>
            <a:r>
              <a:rPr lang="cs-CZ" dirty="0" smtClean="0"/>
              <a:t> [online].</a:t>
            </a:r>
          </a:p>
          <a:p>
            <a:r>
              <a:rPr lang="cs-CZ" dirty="0" smtClean="0"/>
              <a:t>       2004-2013 [cit. 2013-10-24]. Dostupné z:</a:t>
            </a:r>
          </a:p>
          <a:p>
            <a:r>
              <a:rPr lang="cs-CZ" dirty="0" smtClean="0"/>
              <a:t>       </a:t>
            </a: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jakdelatweby.cz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html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formulare.php</a:t>
            </a:r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493204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BLUEBOARD.CZ S.R.O. </a:t>
            </a:r>
            <a:r>
              <a:rPr lang="cs-CZ" i="1" dirty="0" err="1" smtClean="0"/>
              <a:t>Webhosting</a:t>
            </a:r>
            <a:r>
              <a:rPr lang="cs-CZ" i="1" dirty="0" smtClean="0"/>
              <a:t> a registrace domén</a:t>
            </a:r>
            <a:r>
              <a:rPr lang="cs-CZ" dirty="0" smtClean="0"/>
              <a:t> [online]. [cit.</a:t>
            </a:r>
          </a:p>
          <a:p>
            <a:r>
              <a:rPr lang="cs-CZ" dirty="0" smtClean="0"/>
              <a:t>       2013-10-24]. Dostupné z: </a:t>
            </a:r>
            <a:r>
              <a:rPr lang="cs-CZ" dirty="0" smtClean="0">
                <a:hlinkClick r:id="rId6"/>
              </a:rPr>
              <a:t>http://miniaplikace.</a:t>
            </a:r>
            <a:r>
              <a:rPr lang="cs-CZ" dirty="0" err="1" smtClean="0">
                <a:hlinkClick r:id="rId6"/>
              </a:rPr>
              <a:t>blueboard.cz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home</a:t>
            </a:r>
            <a:r>
              <a:rPr lang="cs-CZ" dirty="0" smtClean="0"/>
              <a:t>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04360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      Tvorba formuláře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1331640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sz="2400" b="1" dirty="0" smtClean="0"/>
              <a:t>     </a:t>
            </a:r>
            <a:r>
              <a:rPr lang="cs-CZ" dirty="0" err="1" smtClean="0"/>
              <a:t>Tag</a:t>
            </a:r>
            <a:r>
              <a:rPr lang="cs-CZ" dirty="0" smtClean="0"/>
              <a:t> (párový): </a:t>
            </a:r>
            <a:r>
              <a:rPr lang="cs-CZ" b="1" dirty="0" smtClean="0"/>
              <a:t>  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&lt;</a:t>
            </a:r>
            <a:r>
              <a:rPr lang="cs-CZ" b="1" dirty="0" err="1" smtClean="0"/>
              <a:t>form</a:t>
            </a:r>
            <a:r>
              <a:rPr lang="cs-CZ" b="1" dirty="0" smtClean="0"/>
              <a:t>&gt;&lt;/</a:t>
            </a:r>
            <a:r>
              <a:rPr lang="cs-CZ" b="1" dirty="0" err="1" smtClean="0"/>
              <a:t>form</a:t>
            </a:r>
            <a:r>
              <a:rPr lang="cs-CZ" b="1" dirty="0" smtClean="0"/>
              <a:t>&gt;,  </a:t>
            </a:r>
            <a:r>
              <a:rPr lang="cs-CZ" dirty="0" smtClean="0"/>
              <a:t>definice formuláře </a:t>
            </a:r>
            <a:r>
              <a:rPr lang="cs-CZ" b="1" dirty="0" smtClean="0"/>
              <a:t>- </a:t>
            </a:r>
            <a:r>
              <a:rPr lang="cs-CZ" i="1" dirty="0" smtClean="0"/>
              <a:t>začátek </a:t>
            </a:r>
            <a:r>
              <a:rPr lang="cs-CZ" dirty="0" smtClean="0"/>
              <a:t>a </a:t>
            </a:r>
            <a:r>
              <a:rPr lang="cs-CZ" i="1" dirty="0" smtClean="0"/>
              <a:t>konec</a:t>
            </a:r>
            <a:r>
              <a:rPr lang="cs-CZ" dirty="0" smtClean="0"/>
              <a:t> 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       povinný atribut: 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</a:t>
            </a:r>
            <a:r>
              <a:rPr lang="cs-CZ" b="1" dirty="0" err="1" smtClean="0"/>
              <a:t>action</a:t>
            </a:r>
            <a:r>
              <a:rPr lang="cs-CZ" dirty="0" smtClean="0"/>
              <a:t> – udává URL skriptu, který má data z formuláře zpracovat.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Skript je normální soubor webové stránky, ale místo přípony .</a:t>
            </a:r>
            <a:r>
              <a:rPr lang="cs-CZ" i="1" dirty="0" err="1" smtClean="0"/>
              <a:t>htm</a:t>
            </a:r>
            <a:endParaRPr lang="cs-CZ" i="1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       má příponu většinou .</a:t>
            </a:r>
            <a:r>
              <a:rPr lang="cs-CZ" i="1" dirty="0" err="1" smtClean="0"/>
              <a:t>php</a:t>
            </a:r>
            <a:r>
              <a:rPr lang="cs-CZ" i="1" dirty="0" smtClean="0"/>
              <a:t>. </a:t>
            </a:r>
            <a:r>
              <a:rPr lang="cs-CZ" b="1" dirty="0" smtClean="0">
                <a:solidFill>
                  <a:srgbClr val="C00000"/>
                </a:solidFill>
              </a:rPr>
              <a:t>	</a:t>
            </a:r>
            <a:endParaRPr lang="cs-CZ" i="1" dirty="0">
              <a:solidFill>
                <a:srgbClr val="0033CC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39553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  </a:t>
            </a:r>
            <a:r>
              <a:rPr lang="cs-CZ" sz="2800" b="1" dirty="0" smtClean="0">
                <a:solidFill>
                  <a:srgbClr val="C00000"/>
                </a:solidFill>
              </a:rPr>
              <a:t>Vytvoření formuláře na webové stránce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406794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 </a:t>
            </a:r>
            <a:r>
              <a:rPr lang="cs-CZ" b="1" dirty="0" smtClean="0">
                <a:solidFill>
                  <a:srgbClr val="7030A0"/>
                </a:solidFill>
              </a:rPr>
              <a:t>Metoda „post“ </a:t>
            </a:r>
            <a:r>
              <a:rPr lang="cs-CZ" dirty="0" smtClean="0"/>
              <a:t>- všechny údaje se předávají v těle požadavku </a:t>
            </a:r>
          </a:p>
          <a:p>
            <a:r>
              <a:rPr lang="cs-CZ" dirty="0" smtClean="0"/>
              <a:t>      a nejsou tedy vidět. Metoda – bezpečnější, použití hlavně </a:t>
            </a:r>
          </a:p>
          <a:p>
            <a:r>
              <a:rPr lang="cs-CZ" dirty="0" smtClean="0"/>
              <a:t>      pro objemnější údaje.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349188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  </a:t>
            </a:r>
            <a:r>
              <a:rPr lang="cs-CZ" b="1" dirty="0" err="1" smtClean="0"/>
              <a:t>method</a:t>
            </a:r>
            <a:r>
              <a:rPr lang="cs-CZ" dirty="0" smtClean="0"/>
              <a:t> – způsob předávání dat (</a:t>
            </a:r>
            <a:r>
              <a:rPr lang="cs-CZ" i="1" dirty="0" smtClean="0"/>
              <a:t>g e t</a:t>
            </a:r>
            <a:r>
              <a:rPr lang="cs-CZ" dirty="0" smtClean="0"/>
              <a:t>  nebo  </a:t>
            </a:r>
            <a:r>
              <a:rPr lang="cs-CZ" i="1" dirty="0" smtClean="0"/>
              <a:t>p o s 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514806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Metoda “</a:t>
            </a:r>
            <a:r>
              <a:rPr lang="cs-CZ" b="1" dirty="0" err="1" smtClean="0">
                <a:solidFill>
                  <a:srgbClr val="7030A0"/>
                </a:solidFill>
              </a:rPr>
              <a:t>get</a:t>
            </a:r>
            <a:r>
              <a:rPr lang="cs-CZ" b="1" dirty="0" smtClean="0">
                <a:solidFill>
                  <a:srgbClr val="7030A0"/>
                </a:solidFill>
              </a:rPr>
              <a:t>“ – </a:t>
            </a:r>
            <a:r>
              <a:rPr lang="cs-CZ" dirty="0" smtClean="0"/>
              <a:t>nastavuje se implicitně. Pokud se použije, </a:t>
            </a:r>
          </a:p>
          <a:p>
            <a:r>
              <a:rPr lang="cs-CZ" dirty="0" smtClean="0"/>
              <a:t>      vyplněná data ve formuláři se objeví za otazníkem na konci názvu </a:t>
            </a:r>
          </a:p>
          <a:p>
            <a:r>
              <a:rPr lang="cs-CZ" dirty="0" smtClean="0"/>
              <a:t>      dokumentu. Za otazníkem pak je označení (</a:t>
            </a:r>
            <a:r>
              <a:rPr lang="cs-CZ" dirty="0" err="1" smtClean="0"/>
              <a:t>label</a:t>
            </a:r>
            <a:r>
              <a:rPr lang="cs-CZ" dirty="0" smtClean="0"/>
              <a:t>) vstupního pole, </a:t>
            </a:r>
          </a:p>
          <a:p>
            <a:r>
              <a:rPr lang="cs-CZ" dirty="0" smtClean="0"/>
              <a:t>      které je shodné s hodnotou atributu </a:t>
            </a:r>
            <a:r>
              <a:rPr lang="cs-CZ" dirty="0" err="1" smtClean="0"/>
              <a:t>name</a:t>
            </a:r>
            <a:r>
              <a:rPr lang="cs-CZ" dirty="0" smtClean="0"/>
              <a:t> zadaného u </a:t>
            </a:r>
            <a:r>
              <a:rPr lang="cs-CZ" dirty="0" err="1" smtClean="0"/>
              <a:t>tagu</a:t>
            </a:r>
            <a:r>
              <a:rPr lang="cs-CZ" dirty="0" smtClean="0"/>
              <a:t> input. </a:t>
            </a:r>
          </a:p>
          <a:p>
            <a:r>
              <a:rPr lang="cs-CZ" dirty="0" smtClean="0"/>
              <a:t>      Mezery nahrazuje znaménko plus (+), speciální znaky jsou zapsány </a:t>
            </a:r>
          </a:p>
          <a:p>
            <a:r>
              <a:rPr lang="cs-CZ" dirty="0" smtClean="0"/>
              <a:t>      v hexadecimálním kódu, kterému předchází znak %.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0" y="723629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     Př</a:t>
            </a:r>
            <a:r>
              <a:rPr lang="cs-CZ" b="1" dirty="0" smtClean="0">
                <a:solidFill>
                  <a:srgbClr val="0033CC"/>
                </a:solidFill>
              </a:rPr>
              <a:t>.:  &lt;</a:t>
            </a:r>
            <a:r>
              <a:rPr lang="cs-CZ" b="1" dirty="0" err="1" smtClean="0">
                <a:solidFill>
                  <a:srgbClr val="0033CC"/>
                </a:solidFill>
              </a:rPr>
              <a:t>form</a:t>
            </a:r>
            <a:r>
              <a:rPr lang="cs-CZ" b="1" dirty="0" smtClean="0">
                <a:solidFill>
                  <a:srgbClr val="0033CC"/>
                </a:solidFill>
              </a:rPr>
              <a:t> </a:t>
            </a:r>
            <a:r>
              <a:rPr lang="cs-CZ" b="1" dirty="0" err="1" smtClean="0">
                <a:solidFill>
                  <a:srgbClr val="0033CC"/>
                </a:solidFill>
              </a:rPr>
              <a:t>action</a:t>
            </a:r>
            <a:r>
              <a:rPr lang="cs-CZ" b="1" dirty="0" smtClean="0">
                <a:solidFill>
                  <a:srgbClr val="0033CC"/>
                </a:solidFill>
              </a:rPr>
              <a:t>=“skript.</a:t>
            </a:r>
            <a:r>
              <a:rPr lang="cs-CZ" b="1" dirty="0" err="1" smtClean="0">
                <a:solidFill>
                  <a:srgbClr val="0033CC"/>
                </a:solidFill>
              </a:rPr>
              <a:t>php</a:t>
            </a:r>
            <a:r>
              <a:rPr lang="cs-CZ" b="1" dirty="0" smtClean="0">
                <a:solidFill>
                  <a:srgbClr val="0033CC"/>
                </a:solidFill>
              </a:rPr>
              <a:t>“  </a:t>
            </a:r>
            <a:r>
              <a:rPr lang="cs-CZ" b="1" dirty="0" err="1" smtClean="0">
                <a:solidFill>
                  <a:srgbClr val="0033CC"/>
                </a:solidFill>
              </a:rPr>
              <a:t>method</a:t>
            </a:r>
            <a:r>
              <a:rPr lang="cs-CZ" b="1" dirty="0" smtClean="0">
                <a:solidFill>
                  <a:srgbClr val="0033CC"/>
                </a:solidFill>
              </a:rPr>
              <a:t>=“post“&gt;  </a:t>
            </a:r>
            <a:r>
              <a:rPr lang="cs-CZ" dirty="0" smtClean="0"/>
              <a:t>nebo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3333FF"/>
                </a:solidFill>
              </a:rPr>
              <a:t>“</a:t>
            </a:r>
            <a:r>
              <a:rPr lang="cs-CZ" b="1" dirty="0" err="1" smtClean="0">
                <a:solidFill>
                  <a:srgbClr val="3333FF"/>
                </a:solidFill>
              </a:rPr>
              <a:t>get</a:t>
            </a:r>
            <a:r>
              <a:rPr lang="cs-CZ" b="1" dirty="0" smtClean="0">
                <a:solidFill>
                  <a:srgbClr val="3333FF"/>
                </a:solidFill>
              </a:rPr>
              <a:t>“</a:t>
            </a:r>
          </a:p>
          <a:p>
            <a:pPr>
              <a:tabLst>
                <a:tab pos="361950" algn="l"/>
              </a:tabLst>
            </a:pPr>
            <a:r>
              <a:rPr lang="cs-CZ" sz="2400" b="1" dirty="0" smtClean="0">
                <a:solidFill>
                  <a:srgbClr val="0033CC"/>
                </a:solidFill>
              </a:rPr>
              <a:t>            </a:t>
            </a:r>
            <a:r>
              <a:rPr lang="cs-CZ" i="1" dirty="0" smtClean="0">
                <a:solidFill>
                  <a:srgbClr val="0033CC"/>
                </a:solidFill>
              </a:rPr>
              <a:t>popis prvků formuláře (vstupní pole)</a:t>
            </a:r>
          </a:p>
          <a:p>
            <a:pPr>
              <a:tabLst>
                <a:tab pos="361950" algn="l"/>
              </a:tabLst>
            </a:pPr>
            <a:r>
              <a:rPr lang="cs-CZ" b="1" i="1" dirty="0" smtClean="0">
                <a:solidFill>
                  <a:srgbClr val="0033CC"/>
                </a:solidFill>
              </a:rPr>
              <a:t>               </a:t>
            </a:r>
            <a:r>
              <a:rPr lang="cs-CZ" b="1" dirty="0" smtClean="0">
                <a:solidFill>
                  <a:srgbClr val="0033CC"/>
                </a:solidFill>
              </a:rPr>
              <a:t>&lt;/</a:t>
            </a:r>
            <a:r>
              <a:rPr lang="cs-CZ" b="1" dirty="0" err="1" smtClean="0">
                <a:solidFill>
                  <a:srgbClr val="0033CC"/>
                </a:solidFill>
              </a:rPr>
              <a:t>form</a:t>
            </a:r>
            <a:r>
              <a:rPr lang="cs-CZ" b="1" dirty="0" smtClean="0">
                <a:solidFill>
                  <a:srgbClr val="0033CC"/>
                </a:solidFill>
              </a:rPr>
              <a:t>&gt;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3640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  Př.:  </a:t>
            </a:r>
            <a:r>
              <a:rPr lang="cs-CZ" b="1" dirty="0" smtClean="0">
                <a:solidFill>
                  <a:srgbClr val="0033CC"/>
                </a:solidFill>
              </a:rPr>
              <a:t>&lt;input type=“text“ </a:t>
            </a:r>
            <a:r>
              <a:rPr lang="cs-CZ" b="1" dirty="0" err="1" smtClean="0">
                <a:solidFill>
                  <a:srgbClr val="0033CC"/>
                </a:solidFill>
              </a:rPr>
              <a:t>name</a:t>
            </a:r>
            <a:r>
              <a:rPr lang="cs-CZ" b="1" dirty="0" smtClean="0">
                <a:solidFill>
                  <a:srgbClr val="0033CC"/>
                </a:solidFill>
              </a:rPr>
              <a:t>=“název“  </a:t>
            </a:r>
            <a:r>
              <a:rPr lang="cs-CZ" b="1" dirty="0" err="1" smtClean="0">
                <a:solidFill>
                  <a:srgbClr val="0033CC"/>
                </a:solidFill>
              </a:rPr>
              <a:t>value</a:t>
            </a:r>
            <a:r>
              <a:rPr lang="cs-CZ" b="1" dirty="0" smtClean="0">
                <a:solidFill>
                  <a:srgbClr val="0033CC"/>
                </a:solidFill>
              </a:rPr>
              <a:t>=“</a:t>
            </a:r>
            <a:r>
              <a:rPr lang="cs-CZ" b="1" dirty="0" err="1" smtClean="0">
                <a:solidFill>
                  <a:srgbClr val="0033CC"/>
                </a:solidFill>
              </a:rPr>
              <a:t>jmeno</a:t>
            </a:r>
            <a:r>
              <a:rPr lang="cs-CZ" b="1" dirty="0" smtClean="0">
                <a:solidFill>
                  <a:srgbClr val="0033CC"/>
                </a:solidFill>
              </a:rPr>
              <a:t>“&gt;</a:t>
            </a:r>
            <a:endParaRPr lang="cs-CZ" dirty="0">
              <a:solidFill>
                <a:srgbClr val="0033CC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43608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      </a:t>
            </a:r>
            <a:r>
              <a:rPr lang="cs-CZ" dirty="0" smtClean="0"/>
              <a:t>Do daného formuláře jsou všechna vstupní pole zahrnuta pomocí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párového </a:t>
            </a:r>
            <a:r>
              <a:rPr lang="cs-CZ" dirty="0" err="1" smtClean="0"/>
              <a:t>tagu</a:t>
            </a:r>
            <a:r>
              <a:rPr lang="cs-CZ" dirty="0" smtClean="0"/>
              <a:t> </a:t>
            </a:r>
            <a:r>
              <a:rPr lang="cs-CZ" b="1" dirty="0" smtClean="0"/>
              <a:t>&lt;</a:t>
            </a:r>
            <a:r>
              <a:rPr lang="cs-CZ" b="1" dirty="0" err="1" smtClean="0"/>
              <a:t>form</a:t>
            </a:r>
            <a:r>
              <a:rPr lang="cs-CZ" b="1" dirty="0" smtClean="0"/>
              <a:t> &gt;</a:t>
            </a:r>
            <a:r>
              <a:rPr lang="cs-CZ" dirty="0" smtClean="0"/>
              <a:t>. 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Jednotlivá vlastní vstupní pole se tvoří pomocí </a:t>
            </a:r>
            <a:r>
              <a:rPr lang="cs-CZ" dirty="0" err="1" smtClean="0"/>
              <a:t>tagů</a:t>
            </a:r>
            <a:r>
              <a:rPr lang="cs-CZ" dirty="0" smtClean="0"/>
              <a:t>  </a:t>
            </a:r>
            <a:r>
              <a:rPr lang="cs-CZ" b="1" dirty="0" smtClean="0"/>
              <a:t>&lt;input&gt;</a:t>
            </a:r>
            <a:r>
              <a:rPr lang="cs-CZ" dirty="0" smtClean="0"/>
              <a:t>.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</a:t>
            </a:r>
            <a:r>
              <a:rPr lang="cs-CZ" b="1" dirty="0" smtClean="0"/>
              <a:t>&lt;</a:t>
            </a:r>
            <a:r>
              <a:rPr lang="cs-CZ" b="1" dirty="0" err="1" smtClean="0"/>
              <a:t>textarea</a:t>
            </a:r>
            <a:r>
              <a:rPr lang="cs-CZ" b="1" dirty="0" smtClean="0"/>
              <a:t>&gt;</a:t>
            </a:r>
            <a:r>
              <a:rPr lang="cs-CZ" dirty="0" smtClean="0"/>
              <a:t>  a  </a:t>
            </a:r>
            <a:r>
              <a:rPr lang="cs-CZ" b="1" dirty="0" smtClean="0"/>
              <a:t>&lt;</a:t>
            </a:r>
            <a:r>
              <a:rPr lang="cs-CZ" b="1" dirty="0" err="1" smtClean="0"/>
              <a:t>select</a:t>
            </a:r>
            <a:r>
              <a:rPr lang="cs-CZ" b="1" dirty="0" smtClean="0"/>
              <a:t>&gt;</a:t>
            </a:r>
            <a:r>
              <a:rPr lang="cs-CZ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&lt;input&gt;  </a:t>
            </a:r>
            <a:r>
              <a:rPr lang="cs-CZ" dirty="0" smtClean="0"/>
              <a:t>nepárový </a:t>
            </a:r>
            <a:r>
              <a:rPr lang="cs-CZ" dirty="0" err="1" smtClean="0"/>
              <a:t>tag</a:t>
            </a:r>
            <a:r>
              <a:rPr lang="cs-CZ" dirty="0" smtClean="0"/>
              <a:t> pro vkládání </a:t>
            </a:r>
            <a:r>
              <a:rPr lang="cs-CZ" i="1" dirty="0" smtClean="0"/>
              <a:t>vstupních polí </a:t>
            </a:r>
            <a:r>
              <a:rPr lang="cs-CZ" dirty="0" smtClean="0"/>
              <a:t>formuláře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     Povinné atributy : </a:t>
            </a:r>
            <a:r>
              <a:rPr lang="cs-CZ" b="1" dirty="0" smtClean="0"/>
              <a:t>type</a:t>
            </a:r>
            <a:r>
              <a:rPr lang="cs-CZ" dirty="0" smtClean="0"/>
              <a:t> – typ vstupního pole (způsob zadávání dat)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    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                               </a:t>
            </a:r>
            <a:r>
              <a:rPr lang="cs-CZ" b="1" dirty="0" err="1" smtClean="0"/>
              <a:t>name</a:t>
            </a:r>
            <a:r>
              <a:rPr lang="cs-CZ" b="1" dirty="0" smtClean="0"/>
              <a:t> </a:t>
            </a:r>
            <a:r>
              <a:rPr lang="cs-CZ" dirty="0" smtClean="0"/>
              <a:t>– název pole, funguje jako proměnná,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                                            jejíž jméno je odesíláno s její hodnotou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                                            (data) ke zpracování skriptem(PHP, aj.)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Další atributy:  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dirty="0" smtClean="0"/>
              <a:t>(hodnota pole, která se odesílá), aj.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940152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 </a:t>
            </a:r>
            <a:r>
              <a:rPr lang="cs-CZ" b="1" dirty="0" smtClean="0">
                <a:solidFill>
                  <a:srgbClr val="C00000"/>
                </a:solidFill>
              </a:rPr>
              <a:t>Odeslání dat formuláře:	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</a:t>
            </a:r>
            <a:r>
              <a:rPr lang="cs-CZ" b="1" dirty="0" smtClean="0"/>
              <a:t>type=“</a:t>
            </a:r>
            <a:r>
              <a:rPr lang="cs-CZ" b="1" dirty="0" err="1" smtClean="0"/>
              <a:t>submit</a:t>
            </a:r>
            <a:r>
              <a:rPr lang="cs-CZ" b="1" dirty="0" smtClean="0"/>
              <a:t>“  </a:t>
            </a:r>
            <a:r>
              <a:rPr lang="cs-CZ" dirty="0" smtClean="0"/>
              <a:t>(pomocí myši, ne </a:t>
            </a:r>
            <a:r>
              <a:rPr lang="cs-CZ" i="1" dirty="0" err="1" smtClean="0"/>
              <a:t>entrem</a:t>
            </a:r>
            <a:r>
              <a:rPr lang="cs-CZ" i="1" dirty="0" smtClean="0"/>
              <a:t> </a:t>
            </a:r>
            <a:r>
              <a:rPr lang="cs-CZ" dirty="0" smtClean="0"/>
              <a:t>!) – slouží k odeslání </a:t>
            </a:r>
          </a:p>
          <a:p>
            <a:r>
              <a:rPr lang="cs-CZ" dirty="0" smtClean="0"/>
              <a:t>      zadaných  dat  k dalšímu zpracování (na </a:t>
            </a:r>
            <a:r>
              <a:rPr lang="cs-CZ" i="1" dirty="0" smtClean="0"/>
              <a:t>server</a:t>
            </a:r>
            <a:r>
              <a:rPr lang="cs-CZ" dirty="0" smtClean="0"/>
              <a:t> či </a:t>
            </a:r>
            <a:r>
              <a:rPr lang="cs-CZ" i="1" dirty="0" smtClean="0"/>
              <a:t>e-mail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  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      Př.: </a:t>
            </a:r>
            <a:r>
              <a:rPr lang="cs-CZ" b="1" dirty="0" smtClean="0">
                <a:solidFill>
                  <a:srgbClr val="0033CC"/>
                </a:solidFill>
              </a:rPr>
              <a:t>&lt;input type</a:t>
            </a:r>
            <a:r>
              <a:rPr lang="en-US" dirty="0" smtClean="0">
                <a:solidFill>
                  <a:srgbClr val="0033CC"/>
                </a:solidFill>
              </a:rPr>
              <a:t>="submit" </a:t>
            </a:r>
            <a:r>
              <a:rPr lang="cs-CZ" dirty="0" err="1" smtClean="0">
                <a:solidFill>
                  <a:srgbClr val="0033CC"/>
                </a:solidFill>
              </a:rPr>
              <a:t>name</a:t>
            </a:r>
            <a:r>
              <a:rPr lang="cs-CZ" dirty="0" smtClean="0">
                <a:solidFill>
                  <a:srgbClr val="0033CC"/>
                </a:solidFill>
              </a:rPr>
              <a:t>=“</a:t>
            </a:r>
            <a:r>
              <a:rPr lang="cs-CZ" dirty="0" err="1" smtClean="0">
                <a:solidFill>
                  <a:srgbClr val="0033CC"/>
                </a:solidFill>
              </a:rPr>
              <a:t>odeslani</a:t>
            </a:r>
            <a:r>
              <a:rPr lang="cs-CZ" dirty="0" smtClean="0">
                <a:solidFill>
                  <a:srgbClr val="0033CC"/>
                </a:solidFill>
              </a:rPr>
              <a:t>“ </a:t>
            </a:r>
            <a:r>
              <a:rPr lang="en-US" dirty="0" smtClean="0">
                <a:solidFill>
                  <a:srgbClr val="0033CC"/>
                </a:solidFill>
              </a:rPr>
              <a:t>value=</a:t>
            </a:r>
            <a:r>
              <a:rPr lang="cs-CZ" dirty="0" smtClean="0">
                <a:solidFill>
                  <a:srgbClr val="0033CC"/>
                </a:solidFill>
              </a:rPr>
              <a:t>“O</a:t>
            </a:r>
            <a:r>
              <a:rPr lang="en-US" dirty="0" err="1" smtClean="0">
                <a:solidFill>
                  <a:srgbClr val="0033CC"/>
                </a:solidFill>
              </a:rPr>
              <a:t>deslat</a:t>
            </a:r>
            <a:r>
              <a:rPr lang="en-US" dirty="0" smtClean="0">
                <a:solidFill>
                  <a:srgbClr val="0033CC"/>
                </a:solidFill>
              </a:rPr>
              <a:t>“&gt;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53955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   </a:t>
            </a:r>
            <a:r>
              <a:rPr lang="cs-CZ" sz="2000" b="1" dirty="0" smtClean="0">
                <a:solidFill>
                  <a:srgbClr val="C00000"/>
                </a:solidFill>
              </a:rPr>
              <a:t>Vstupní pole: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3955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</a:tabLst>
            </a:pPr>
            <a:r>
              <a:rPr lang="cs-CZ" dirty="0" smtClean="0"/>
              <a:t>     </a:t>
            </a:r>
            <a:r>
              <a:rPr lang="cs-CZ" b="1" dirty="0" smtClean="0">
                <a:solidFill>
                  <a:srgbClr val="C00000"/>
                </a:solidFill>
              </a:rPr>
              <a:t>Jednoduchý formulář </a:t>
            </a:r>
            <a:r>
              <a:rPr lang="cs-CZ" dirty="0" smtClean="0">
                <a:solidFill>
                  <a:srgbClr val="C00000"/>
                </a:solidFill>
              </a:rPr>
              <a:t>– příklad: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971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cs-CZ" dirty="0" smtClean="0"/>
              <a:t>     Zdrojový kód: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594015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  <p:pic>
        <p:nvPicPr>
          <p:cNvPr id="18433" name="Picture 1" descr="C:\Users\Rodinka\Desktop\WWW_tvorba\Formuláře_aj\OBYC_jednFORM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300192"/>
            <a:ext cx="3240359" cy="2135266"/>
          </a:xfrm>
          <a:prstGeom prst="rect">
            <a:avLst/>
          </a:prstGeom>
          <a:noFill/>
        </p:spPr>
      </p:pic>
      <p:pic>
        <p:nvPicPr>
          <p:cNvPr id="18434" name="Picture 2" descr="C:\Users\Rodinka\Desktop\WWW_tvorba\Formuláře_aj\OBYC_jednFORM_zdrou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1403648"/>
            <a:ext cx="54483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Rodinka\Desktop\WWW_tvorba\Formuláře_aj\Input_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6588224"/>
            <a:ext cx="3535635" cy="1200150"/>
          </a:xfrm>
          <a:prstGeom prst="rect">
            <a:avLst/>
          </a:prstGeom>
          <a:noFill/>
        </p:spPr>
      </p:pic>
      <p:pic>
        <p:nvPicPr>
          <p:cNvPr id="3075" name="Picture 3" descr="C:\Users\Rodinka\Desktop\WWW_tvorba\Formuláře_aj\Input_text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3635896"/>
            <a:ext cx="6336704" cy="24384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88640" y="2051720"/>
            <a:ext cx="6381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 = </a:t>
            </a:r>
            <a:r>
              <a:rPr lang="cs-CZ" b="1" dirty="0" smtClean="0">
                <a:solidFill>
                  <a:srgbClr val="FF0000"/>
                </a:solidFill>
              </a:rPr>
              <a:t>text  </a:t>
            </a:r>
          </a:p>
          <a:p>
            <a:r>
              <a:rPr lang="cs-CZ" dirty="0" smtClean="0"/>
              <a:t>Vstupní textové pole, </a:t>
            </a:r>
          </a:p>
          <a:p>
            <a:r>
              <a:rPr lang="cs-CZ" dirty="0" smtClean="0"/>
              <a:t>atributem </a:t>
            </a:r>
            <a:r>
              <a:rPr lang="cs-CZ" b="1" dirty="0" err="1" smtClean="0"/>
              <a:t>size</a:t>
            </a:r>
            <a:r>
              <a:rPr lang="cs-CZ" b="1" dirty="0" smtClean="0"/>
              <a:t>  - </a:t>
            </a:r>
            <a:r>
              <a:rPr lang="cs-CZ" dirty="0" smtClean="0"/>
              <a:t>vymezuje délku textu (co je vidět, vejde se ale více znaků), </a:t>
            </a:r>
          </a:p>
          <a:p>
            <a:r>
              <a:rPr lang="cs-CZ" dirty="0" smtClean="0"/>
              <a:t>atribut </a:t>
            </a:r>
            <a:r>
              <a:rPr lang="cs-CZ" b="1" dirty="0" err="1" smtClean="0"/>
              <a:t>maxlength</a:t>
            </a:r>
            <a:r>
              <a:rPr lang="cs-CZ" b="1" dirty="0" smtClean="0"/>
              <a:t> - </a:t>
            </a:r>
            <a:r>
              <a:rPr lang="cs-CZ" dirty="0" smtClean="0"/>
              <a:t>určuje nejvyšší počet zadaných znaků textu 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89959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4375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    </a:t>
            </a:r>
            <a:r>
              <a:rPr lang="cs-CZ" sz="2000" b="1" dirty="0" smtClean="0">
                <a:solidFill>
                  <a:srgbClr val="C00000"/>
                </a:solidFill>
              </a:rPr>
              <a:t>Typy - prvky formulářů   </a:t>
            </a:r>
            <a:r>
              <a:rPr lang="cs-CZ" b="1" dirty="0" smtClean="0">
                <a:solidFill>
                  <a:schemeClr val="tx2"/>
                </a:solidFill>
              </a:rPr>
              <a:t>&lt;input type … &gt;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6876256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0648" y="467544"/>
            <a:ext cx="630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 = </a:t>
            </a:r>
            <a:r>
              <a:rPr lang="cs-CZ" b="1" dirty="0" err="1" smtClean="0">
                <a:solidFill>
                  <a:srgbClr val="FF0000"/>
                </a:solidFill>
              </a:rPr>
              <a:t>password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r>
              <a:rPr lang="cs-CZ" dirty="0" smtClean="0"/>
              <a:t>Pro heslo - jako text, ale zakryje psané znaky puntíky.</a:t>
            </a:r>
          </a:p>
          <a:p>
            <a:endParaRPr lang="cs-CZ" dirty="0"/>
          </a:p>
        </p:txBody>
      </p:sp>
      <p:pic>
        <p:nvPicPr>
          <p:cNvPr id="5" name="Picture 4" descr="C:\Users\Rodinka\Desktop\WWW_tvorba\Formuláře_aj\inputHES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115616"/>
            <a:ext cx="6408712" cy="1619250"/>
          </a:xfrm>
          <a:prstGeom prst="rect">
            <a:avLst/>
          </a:prstGeom>
          <a:noFill/>
        </p:spPr>
      </p:pic>
      <p:pic>
        <p:nvPicPr>
          <p:cNvPr id="4098" name="Picture 2" descr="C:\Users\Rodinka\Desktop\WWW_tvorba\Formuláře_aj\inputHESLO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25" y="2987824"/>
            <a:ext cx="3836243" cy="9620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4355976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type = </a:t>
            </a:r>
            <a:r>
              <a:rPr lang="cs-CZ" b="1" dirty="0" err="1" smtClean="0">
                <a:solidFill>
                  <a:srgbClr val="FF0000"/>
                </a:solidFill>
              </a:rPr>
              <a:t>hidden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r>
              <a:rPr lang="cs-CZ" dirty="0" smtClean="0"/>
              <a:t>    Nezobrazuje se, odesílá se předem daná (připravená) hodnota pole. </a:t>
            </a:r>
          </a:p>
          <a:p>
            <a:endParaRPr lang="cs-CZ" dirty="0"/>
          </a:p>
        </p:txBody>
      </p:sp>
      <p:pic>
        <p:nvPicPr>
          <p:cNvPr id="4099" name="Picture 3" descr="C:\Users\Rodinka\Desktop\WWW_tvorba\Formuláře_aj\hi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004048"/>
            <a:ext cx="5429250" cy="1876425"/>
          </a:xfrm>
          <a:prstGeom prst="rect">
            <a:avLst/>
          </a:prstGeom>
          <a:noFill/>
        </p:spPr>
      </p:pic>
      <p:pic>
        <p:nvPicPr>
          <p:cNvPr id="4100" name="Picture 4" descr="C:\Users\Rodinka\Desktop\WWW_tvorba\Formuláře_aj\hiden_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4824" y="7092280"/>
            <a:ext cx="3933825" cy="936104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0" y="7380312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3275856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0648" y="539552"/>
            <a:ext cx="630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type=</a:t>
            </a:r>
            <a:r>
              <a:rPr lang="cs-CZ" dirty="0" err="1" smtClean="0">
                <a:solidFill>
                  <a:srgbClr val="FF0000"/>
                </a:solidFill>
              </a:rPr>
              <a:t>file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r>
              <a:rPr lang="cs-CZ" dirty="0" smtClean="0"/>
              <a:t>Pro určení   cesty k souboru, přenáší se celý soubor (</a:t>
            </a:r>
            <a:r>
              <a:rPr lang="cs-CZ" dirty="0" err="1" smtClean="0"/>
              <a:t>upload</a:t>
            </a:r>
            <a:r>
              <a:rPr lang="cs-CZ" dirty="0" smtClean="0"/>
              <a:t> souboru na web).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0648" y="500404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type=</a:t>
            </a:r>
            <a:r>
              <a:rPr lang="cs-CZ" dirty="0" err="1" smtClean="0">
                <a:solidFill>
                  <a:srgbClr val="FF0000"/>
                </a:solidFill>
              </a:rPr>
              <a:t>radio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r>
              <a:rPr lang="cs-CZ" dirty="0" smtClean="0"/>
              <a:t>Přepínací  tlačítko, aktivní  je vždy </a:t>
            </a:r>
            <a:r>
              <a:rPr lang="cs-CZ" i="1" dirty="0" smtClean="0"/>
              <a:t>pouze jedna volba </a:t>
            </a:r>
            <a:r>
              <a:rPr lang="cs-CZ" dirty="0" smtClean="0"/>
              <a:t>(je-li více možností) se stejným názvem (</a:t>
            </a:r>
            <a:r>
              <a:rPr lang="cs-CZ" dirty="0" err="1" smtClean="0"/>
              <a:t>name</a:t>
            </a:r>
            <a:r>
              <a:rPr lang="cs-CZ" i="1" dirty="0" smtClean="0"/>
              <a:t>)  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3" name="Picture 3" descr="C:\Users\Rodinka\Desktop\WWW_tvorba\Formuláře_aj\file_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475656"/>
            <a:ext cx="4362450" cy="1895475"/>
          </a:xfrm>
          <a:prstGeom prst="rect">
            <a:avLst/>
          </a:prstGeom>
          <a:noFill/>
        </p:spPr>
      </p:pic>
      <p:pic>
        <p:nvPicPr>
          <p:cNvPr id="5124" name="Picture 4" descr="C:\Users\Rodinka\Desktop\WWW_tvorba\Formuláře_aj\file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3779912"/>
            <a:ext cx="2736304" cy="1080120"/>
          </a:xfrm>
          <a:prstGeom prst="rect">
            <a:avLst/>
          </a:prstGeom>
          <a:noFill/>
        </p:spPr>
      </p:pic>
      <p:pic>
        <p:nvPicPr>
          <p:cNvPr id="5125" name="Picture 5" descr="C:\Users\Rodinka\Desktop\WWW_tvorba\Formuláře_aj\file_vybr_so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575" y="3779912"/>
            <a:ext cx="2902793" cy="10763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789040" y="3419872"/>
            <a:ext cx="19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soubor vybrán</a:t>
            </a:r>
            <a:endParaRPr lang="cs-CZ" dirty="0"/>
          </a:p>
        </p:txBody>
      </p:sp>
      <p:pic>
        <p:nvPicPr>
          <p:cNvPr id="5126" name="Picture 6" descr="C:\Users\Rodinka\Desktop\WWW_tvorba\Formuláře_aj\radio_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5940152"/>
            <a:ext cx="6096000" cy="2381250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0" y="3419872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VY_32_INOVACE_4.3.IVT1.18/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0648" y="233975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type=</a:t>
            </a:r>
            <a:r>
              <a:rPr lang="cs-CZ" dirty="0" err="1" smtClean="0">
                <a:solidFill>
                  <a:srgbClr val="FF0000"/>
                </a:solidFill>
              </a:rPr>
              <a:t>checkbox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</a:p>
          <a:p>
            <a:r>
              <a:rPr lang="cs-CZ" dirty="0" smtClean="0"/>
              <a:t>Zaškrtávací políčko (nezaškrtnutá hodnota se </a:t>
            </a:r>
            <a:r>
              <a:rPr lang="cs-CZ" i="1" dirty="0" smtClean="0"/>
              <a:t>neodesílá</a:t>
            </a:r>
            <a:r>
              <a:rPr lang="cs-CZ" dirty="0" smtClean="0"/>
              <a:t>), lze je zaškrtnout  i odškrtnout , možno označit i více možností. 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Checkboxy</a:t>
            </a:r>
            <a:r>
              <a:rPr lang="cs-CZ" dirty="0" smtClean="0"/>
              <a:t>, které patří k sobě (odpovídají na stejnou otázku) musí mít </a:t>
            </a:r>
            <a:r>
              <a:rPr lang="cs-CZ" b="1" dirty="0" smtClean="0"/>
              <a:t>shodný atribut </a:t>
            </a:r>
            <a:r>
              <a:rPr lang="cs-CZ" b="1" dirty="0" err="1" smtClean="0"/>
              <a:t>name</a:t>
            </a:r>
            <a:r>
              <a:rPr lang="cs-CZ" b="1" dirty="0" smtClean="0"/>
              <a:t> </a:t>
            </a:r>
            <a:r>
              <a:rPr lang="cs-CZ" dirty="0" smtClean="0"/>
              <a:t>(nesmí začínat číslem a obsahovat diakritiku), ale jinou hodnotu (atribut </a:t>
            </a:r>
            <a:r>
              <a:rPr lang="cs-CZ" b="1" dirty="0" err="1" smtClean="0"/>
              <a:t>value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6146" name="Picture 2" descr="C:\Users\Rodinka\Desktop\WWW_tvorba\Formuláře_aj\radio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899592"/>
            <a:ext cx="2905125" cy="1304925"/>
          </a:xfrm>
          <a:prstGeom prst="rect">
            <a:avLst/>
          </a:prstGeom>
          <a:noFill/>
        </p:spPr>
      </p:pic>
      <p:pic>
        <p:nvPicPr>
          <p:cNvPr id="6147" name="Picture 3" descr="C:\Users\Rodinka\Desktop\WWW_tvorba\Formuláře_aj\radio_h_vy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899592"/>
            <a:ext cx="3105150" cy="129614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356992" y="5395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vybrán </a:t>
            </a:r>
            <a:r>
              <a:rPr lang="cs-CZ" i="1" dirty="0" smtClean="0"/>
              <a:t>Hokej</a:t>
            </a:r>
            <a:endParaRPr lang="cs-CZ" i="1" dirty="0"/>
          </a:p>
        </p:txBody>
      </p:sp>
      <p:pic>
        <p:nvPicPr>
          <p:cNvPr id="6148" name="Picture 4" descr="C:\Users\Rodinka\Desktop\WWW_tvorba\Formuláře_aj\checkbox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4139952"/>
            <a:ext cx="6383610" cy="2362200"/>
          </a:xfrm>
          <a:prstGeom prst="rect">
            <a:avLst/>
          </a:prstGeom>
          <a:noFill/>
        </p:spPr>
      </p:pic>
      <p:pic>
        <p:nvPicPr>
          <p:cNvPr id="6149" name="Picture 5" descr="C:\Users\Rodinka\Desktop\WWW_tvorba\Formuláře_aj\checkbox_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7236296"/>
            <a:ext cx="2952328" cy="10858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329608" y="6804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označen (zaškrtnut)  </a:t>
            </a:r>
            <a:r>
              <a:rPr lang="cs-CZ" i="1" dirty="0" smtClean="0"/>
              <a:t>Fotbal</a:t>
            </a:r>
            <a:endParaRPr lang="cs-CZ" i="1" dirty="0"/>
          </a:p>
        </p:txBody>
      </p:sp>
      <p:pic>
        <p:nvPicPr>
          <p:cNvPr id="6150" name="Picture 6" descr="C:\Users\Rodinka\Desktop\WWW_tvorba\Formuláře_aj\checkbox_h_oz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016" y="7236296"/>
            <a:ext cx="3048000" cy="1080120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0" y="395536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0" y="6804248"/>
            <a:ext cx="213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  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1694</Words>
  <Application>Microsoft Office PowerPoint</Application>
  <PresentationFormat>Předvádění na obrazovce (4:3)</PresentationFormat>
  <Paragraphs>297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2_Motiv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Rodinka</dc:creator>
  <cp:lastModifiedBy>Radek</cp:lastModifiedBy>
  <cp:revision>305</cp:revision>
  <dcterms:created xsi:type="dcterms:W3CDTF">2010-09-05T03:22:15Z</dcterms:created>
  <dcterms:modified xsi:type="dcterms:W3CDTF">2014-02-10T18:19:31Z</dcterms:modified>
</cp:coreProperties>
</file>