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61" r:id="rId3"/>
    <p:sldId id="259" r:id="rId4"/>
    <p:sldId id="262" r:id="rId5"/>
    <p:sldId id="264" r:id="rId6"/>
    <p:sldId id="265" r:id="rId7"/>
    <p:sldId id="267" r:id="rId8"/>
    <p:sldId id="266" r:id="rId9"/>
    <p:sldId id="269" r:id="rId10"/>
    <p:sldId id="271" r:id="rId11"/>
    <p:sldId id="272" r:id="rId12"/>
    <p:sldId id="273" r:id="rId13"/>
    <p:sldId id="260" r:id="rId14"/>
    <p:sldId id="268" r:id="rId15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74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FEBE-4CC3-43BF-9B53-D52E0CFA6286}" type="datetimeFigureOut">
              <a:rPr lang="cs-CZ" smtClean="0"/>
              <a:pPr/>
              <a:t>7.2.2014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019A-4B4E-43EE-9A7D-334EC8A655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14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VY_32_INOVACE</a:t>
            </a: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CZ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71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D944-A9D9-445A-BF7A-800C3D76F8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546-771C-4FCD-A6A4-0E443F726F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29167"/>
            <a:ext cx="3357563" cy="112691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B46-1B98-4D32-BE0A-40AE60A70D5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D944-A9D9-445A-BF7A-800C3D76F89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BE3B-ABFB-45EF-8C33-8D2AA996AEA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F0C-79C7-46C0-846E-0A596B57C7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7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2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134-754F-4FF9-9977-E0226A629FE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2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089-D602-4570-9EEC-531385520CA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DAAA-0731-4A54-BA04-DDDCDC4EB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9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2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4CEB-55D7-484C-BC13-DEBDDA8179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BE3B-ABFB-45EF-8C33-8D2AA996AEA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125-AD9B-48C2-A6E7-7759016F2F3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546-771C-4FCD-A6A4-0E443F726F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29167"/>
            <a:ext cx="1157288" cy="112691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29167"/>
            <a:ext cx="3357563" cy="112691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B46-1B98-4D32-BE0A-40AE60A70D5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F0C-79C7-46C0-846E-0A596B57C7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81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6" y="3081869"/>
            <a:ext cx="2257425" cy="87164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134-754F-4FF9-9977-E0226A629FE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5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5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5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5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089-D602-4570-9EEC-531385520CA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DAAA-0731-4A54-BA04-DDDCDC4EB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6" y="364069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93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6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4CEB-55D7-484C-BC13-DEBDDA81797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2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3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125-AD9B-48C2-A6E7-7759016F2F3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7.2.2014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vorba-webu.cz/xhtml/" TargetMode="External"/><Relationship Id="rId5" Type="http://schemas.openxmlformats.org/officeDocument/2006/relationships/hyperlink" Target="http://www.jaroska.cz/elearning/informatika/grafika/index.htm" TargetMode="External"/><Relationship Id="rId4" Type="http://schemas.openxmlformats.org/officeDocument/2006/relationships/hyperlink" Target="http://www.owebu.org/cze/html/obrazky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kzone.cz/HTML-navod/HTML-barvy.php" TargetMode="External"/><Relationship Id="rId7" Type="http://schemas.openxmlformats.org/officeDocument/2006/relationships/hyperlink" Target="http://www.jakdelatweby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estpage.cz/index.html" TargetMode="External"/><Relationship Id="rId5" Type="http://schemas.openxmlformats.org/officeDocument/2006/relationships/hyperlink" Target="http://www.cifrik.webz.cz/" TargetMode="External"/><Relationship Id="rId4" Type="http://schemas.openxmlformats.org/officeDocument/2006/relationships/hyperlink" Target="http://www.klikzon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ikzone.cz/sekce-html/html-generator-barev.php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www.stahuj.centrum.cz/vyvojove_nastroje/www-tvorba/podpurne/color-picker-morave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colorschemedesigner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frik.webz.cz/poznamky/?s=rgb-kalkulacka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klikzone.cz/sekce-html/html-barvy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jakpsatweb.cz/archiv/barvy-bezpecne.html" TargetMode="External"/><Relationship Id="rId4" Type="http://schemas.openxmlformats.org/officeDocument/2006/relationships/hyperlink" Target="http://www.jakpsatweb.cz/archiv/barvy-zakladni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996923"/>
            <a:ext cx="5760720" cy="12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0" y="3574966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solidFill>
                  <a:srgbClr val="EEECE1">
                    <a:lumMod val="50000"/>
                  </a:srgb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768439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BARVY A WEBOVÉ STRÁNKY</a:t>
            </a:r>
            <a:r>
              <a:rPr lang="cs-CZ" sz="2400" b="1" cap="all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12372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Zdrojový kód: ( v </a:t>
            </a:r>
            <a:r>
              <a:rPr lang="cs-CZ" b="1" dirty="0" smtClean="0">
                <a:solidFill>
                  <a:srgbClr val="C00000"/>
                </a:solidFill>
              </a:rPr>
              <a:t>CSS</a:t>
            </a:r>
            <a:r>
              <a:rPr lang="cs-CZ" dirty="0" smtClean="0"/>
              <a:t>) 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323528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b="1" dirty="0" smtClean="0"/>
              <a:t>2. Zápis v CSS: </a:t>
            </a:r>
          </a:p>
          <a:p>
            <a:r>
              <a:rPr lang="cs-CZ" b="1" dirty="0" smtClean="0"/>
              <a:t>    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 </a:t>
            </a:r>
            <a:r>
              <a:rPr lang="cs-CZ" dirty="0" smtClean="0">
                <a:solidFill>
                  <a:srgbClr val="C00000"/>
                </a:solidFill>
              </a:rPr>
              <a:t>a) Př.: </a:t>
            </a:r>
            <a:r>
              <a:rPr lang="cs-CZ" b="1" dirty="0" smtClean="0">
                <a:solidFill>
                  <a:schemeClr val="tx2"/>
                </a:solidFill>
              </a:rPr>
              <a:t>&lt;</a:t>
            </a:r>
            <a:r>
              <a:rPr lang="pl-PL" b="1" dirty="0" smtClean="0">
                <a:solidFill>
                  <a:schemeClr val="tx2"/>
                </a:solidFill>
              </a:rPr>
              <a:t>style&gt;                             </a:t>
            </a:r>
            <a:r>
              <a:rPr lang="pl-PL" dirty="0" smtClean="0">
                <a:solidFill>
                  <a:srgbClr val="C00000"/>
                </a:solidFill>
              </a:rPr>
              <a:t>b) </a:t>
            </a:r>
            <a:r>
              <a:rPr lang="cs-CZ" dirty="0" smtClean="0">
                <a:solidFill>
                  <a:srgbClr val="C00000"/>
                </a:solidFill>
              </a:rPr>
              <a:t>Př.: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&lt;</a:t>
            </a:r>
            <a:r>
              <a:rPr lang="cs-CZ" b="1" dirty="0" err="1" smtClean="0">
                <a:solidFill>
                  <a:schemeClr val="tx2"/>
                </a:solidFill>
              </a:rPr>
              <a:t>tag</a:t>
            </a:r>
            <a:r>
              <a:rPr lang="cs-CZ" b="1" dirty="0" smtClean="0">
                <a:solidFill>
                  <a:schemeClr val="tx2"/>
                </a:solidFill>
              </a:rPr>
              <a:t> style="vlastnost: barva“&gt;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                  tag {vlastnost: barva}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                  &lt;/style&gt;</a:t>
            </a:r>
            <a:r>
              <a:rPr lang="cs-CZ" b="1" dirty="0" smtClean="0">
                <a:solidFill>
                  <a:schemeClr val="tx2"/>
                </a:solidFill>
              </a:rPr>
              <a:t>	   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49154" name="Picture 2" descr="C:\Users\Rodinka\Desktop\WWW_tvorba\BARVY_naweb\Barva v CSS_txt_Moz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627784"/>
            <a:ext cx="6335449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835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</a:t>
            </a:r>
            <a:endParaRPr lang="cs-CZ" b="1" dirty="0"/>
          </a:p>
        </p:txBody>
      </p:sp>
      <p:pic>
        <p:nvPicPr>
          <p:cNvPr id="50178" name="Picture 2" descr="C:\Users\Rodinka\Desktop\WWW_tvorba\BARVY_naweb\Barva v CSS_html_Moz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259632"/>
            <a:ext cx="5467350" cy="21431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428396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b="1" dirty="0" smtClean="0"/>
              <a:t>Aplikace barev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   - barva pozadí stránky, textu, rámečku, tabulky, … (XHTML a stylem)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88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84974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>
                <a:solidFill>
                  <a:prstClr val="black"/>
                </a:solidFill>
              </a:rPr>
              <a:t>	</a:t>
            </a:r>
            <a:r>
              <a:rPr lang="cs-CZ" sz="2400" b="1" dirty="0">
                <a:solidFill>
                  <a:srgbClr val="FF00FF"/>
                </a:solidFill>
              </a:rPr>
              <a:t>Zdroje: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514431"/>
            <a:ext cx="6858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JANOVSKÝ, Dušan.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i="1" dirty="0">
                <a:solidFill>
                  <a:prstClr val="black"/>
                </a:solidFill>
              </a:rPr>
              <a:t>Jak psat web</a:t>
            </a:r>
            <a:r>
              <a:rPr lang="pl-PL" dirty="0">
                <a:solidFill>
                  <a:prstClr val="black"/>
                </a:solidFill>
              </a:rPr>
              <a:t> [online]. 1999 [cit. 2012-12-27]. 	</a:t>
            </a:r>
            <a:endParaRPr lang="pl-PL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dirty="0" smtClean="0"/>
              <a:t>       ISSN 1801-0458</a:t>
            </a:r>
            <a:endParaRPr lang="pl-PL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pl-PL" dirty="0" smtClean="0">
                <a:solidFill>
                  <a:prstClr val="black"/>
                </a:solidFill>
              </a:rPr>
              <a:t>       Dostupné </a:t>
            </a:r>
            <a:r>
              <a:rPr lang="pl-PL" dirty="0">
                <a:solidFill>
                  <a:prstClr val="black"/>
                </a:solidFill>
              </a:rPr>
              <a:t>z: </a:t>
            </a:r>
            <a:r>
              <a:rPr lang="pl-PL" dirty="0">
                <a:solidFill>
                  <a:prstClr val="black"/>
                </a:solidFill>
                <a:hlinkClick r:id="rId3"/>
              </a:rPr>
              <a:t>http://www.jakpsatweb.cz</a:t>
            </a:r>
            <a:r>
              <a:rPr lang="pl-PL" dirty="0">
                <a:solidFill>
                  <a:prstClr val="black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endParaRPr lang="cs-CZ" dirty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BROŽA, Petr. </a:t>
            </a:r>
            <a:r>
              <a:rPr lang="cs-CZ" i="1" dirty="0">
                <a:solidFill>
                  <a:prstClr val="black"/>
                </a:solidFill>
              </a:rPr>
              <a:t>Jak na počítač vytváříme www stránky</a:t>
            </a:r>
            <a:r>
              <a:rPr lang="cs-CZ" dirty="0">
                <a:solidFill>
                  <a:prstClr val="black"/>
                </a:solidFill>
              </a:rPr>
              <a:t>. Brno: 	</a:t>
            </a:r>
            <a:r>
              <a:rPr lang="cs-CZ" dirty="0" err="1">
                <a:solidFill>
                  <a:prstClr val="black"/>
                </a:solidFill>
              </a:rPr>
              <a:t>Computer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Press</a:t>
            </a:r>
            <a:r>
              <a:rPr lang="cs-CZ" dirty="0">
                <a:solidFill>
                  <a:prstClr val="black"/>
                </a:solidFill>
              </a:rPr>
              <a:t>, 2004. ISBN 80-251-0475-3.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err="1">
                <a:solidFill>
                  <a:prstClr val="black"/>
                </a:solidFill>
              </a:rPr>
              <a:t>Flídr</a:t>
            </a:r>
            <a:r>
              <a:rPr lang="cs-CZ" dirty="0">
                <a:solidFill>
                  <a:prstClr val="black"/>
                </a:solidFill>
              </a:rPr>
              <a:t>, M.:</a:t>
            </a:r>
            <a:r>
              <a:rPr lang="cs-CZ" i="1" dirty="0">
                <a:solidFill>
                  <a:prstClr val="black"/>
                </a:solidFill>
              </a:rPr>
              <a:t> HTML pro začátečníky</a:t>
            </a:r>
            <a:r>
              <a:rPr lang="cs-CZ" dirty="0">
                <a:solidFill>
                  <a:prstClr val="black"/>
                </a:solidFill>
              </a:rPr>
              <a:t>. Praha: PC WORLD, 2001, </a:t>
            </a:r>
            <a:r>
              <a:rPr lang="cs-CZ" dirty="0" err="1">
                <a:solidFill>
                  <a:prstClr val="black"/>
                </a:solidFill>
              </a:rPr>
              <a:t>roč</a:t>
            </a:r>
            <a:r>
              <a:rPr lang="cs-CZ" dirty="0">
                <a:solidFill>
                  <a:prstClr val="black"/>
                </a:solidFill>
              </a:rPr>
              <a:t>. 2001,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č. 2. 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</a:t>
            </a:r>
            <a:r>
              <a:rPr lang="pl-PL" i="1" dirty="0">
                <a:solidFill>
                  <a:prstClr val="black"/>
                </a:solidFill>
              </a:rPr>
              <a:t>Co to je html</a:t>
            </a:r>
            <a:r>
              <a:rPr lang="pl-PL" dirty="0">
                <a:solidFill>
                  <a:prstClr val="black"/>
                </a:solidFill>
              </a:rPr>
              <a:t> [online]. [cit. 2012-12-27]. Dostupné z: </a:t>
            </a:r>
          </a:p>
          <a:p>
            <a:pPr>
              <a:tabLst>
                <a:tab pos="361950" algn="l"/>
              </a:tabLst>
            </a:pPr>
            <a:r>
              <a:rPr lang="pl-PL" dirty="0">
                <a:solidFill>
                  <a:prstClr val="black"/>
                </a:solidFill>
              </a:rPr>
              <a:t>       </a:t>
            </a:r>
            <a:r>
              <a:rPr lang="pl-PL" dirty="0">
                <a:solidFill>
                  <a:prstClr val="black"/>
                </a:solidFill>
                <a:hlinkClick r:id="rId4"/>
              </a:rPr>
              <a:t>http://www.owebu.org/cze/html/obrazky.php</a:t>
            </a:r>
            <a:r>
              <a:rPr lang="pl-PL" dirty="0">
                <a:solidFill>
                  <a:prstClr val="black"/>
                </a:solidFill>
              </a:rPr>
              <a:t> </a:t>
            </a:r>
          </a:p>
          <a:p>
            <a:pPr>
              <a:tabLst>
                <a:tab pos="361950" algn="l"/>
              </a:tabLst>
            </a:pPr>
            <a:endParaRPr lang="pl-PL" u="sng" dirty="0">
              <a:solidFill>
                <a:prstClr val="black"/>
              </a:solidFill>
              <a:hlinkClick r:id="rId5"/>
            </a:endParaRP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ROUBAL, Pavel. </a:t>
            </a:r>
            <a:r>
              <a:rPr lang="cs-CZ" i="1" dirty="0">
                <a:solidFill>
                  <a:prstClr val="black"/>
                </a:solidFill>
              </a:rPr>
              <a:t>Počítačová grafika pro úplné začátečníky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>
              <a:tabLst>
                <a:tab pos="361950" algn="l"/>
              </a:tabLst>
            </a:pPr>
            <a:r>
              <a:rPr lang="cs-CZ" dirty="0">
                <a:solidFill>
                  <a:prstClr val="black"/>
                </a:solidFill>
              </a:rPr>
              <a:t>	</a:t>
            </a:r>
            <a:r>
              <a:rPr lang="cs-CZ" dirty="0" err="1">
                <a:solidFill>
                  <a:prstClr val="black"/>
                </a:solidFill>
              </a:rPr>
              <a:t>Computer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err="1">
                <a:solidFill>
                  <a:prstClr val="black"/>
                </a:solidFill>
              </a:rPr>
              <a:t>Press</a:t>
            </a:r>
            <a:r>
              <a:rPr lang="cs-CZ" dirty="0">
                <a:solidFill>
                  <a:prstClr val="black"/>
                </a:solidFill>
              </a:rPr>
              <a:t>, 2002.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>
                <a:solidFill>
                  <a:prstClr val="black"/>
                </a:solidFill>
              </a:rPr>
              <a:t>	Tvorba webu</a:t>
            </a:r>
            <a:r>
              <a:rPr lang="cs-CZ" dirty="0">
                <a:solidFill>
                  <a:prstClr val="black"/>
                </a:solidFill>
              </a:rPr>
              <a:t> [online]. 2003 [cit. 2012-12-27]. Dostupné z: 	</a:t>
            </a:r>
            <a:r>
              <a:rPr lang="cs-CZ" dirty="0">
                <a:solidFill>
                  <a:prstClr val="black"/>
                </a:solidFill>
                <a:hlinkClick r:id="rId6"/>
              </a:rPr>
              <a:t>http://www.tvorba-webu.</a:t>
            </a:r>
            <a:r>
              <a:rPr lang="cs-CZ" dirty="0" err="1">
                <a:solidFill>
                  <a:prstClr val="black"/>
                </a:solidFill>
                <a:hlinkClick r:id="rId6"/>
              </a:rPr>
              <a:t>cz</a:t>
            </a:r>
            <a:r>
              <a:rPr lang="cs-CZ" dirty="0">
                <a:solidFill>
                  <a:prstClr val="black"/>
                </a:solidFill>
                <a:hlinkClick r:id="rId6"/>
              </a:rPr>
              <a:t>/</a:t>
            </a:r>
            <a:r>
              <a:rPr lang="cs-CZ" dirty="0" err="1">
                <a:solidFill>
                  <a:prstClr val="black"/>
                </a:solidFill>
                <a:hlinkClick r:id="rId6"/>
              </a:rPr>
              <a:t>xhtml</a:t>
            </a:r>
            <a:r>
              <a:rPr lang="cs-CZ" dirty="0">
                <a:solidFill>
                  <a:prstClr val="black"/>
                </a:solidFill>
                <a:hlinkClick r:id="rId6"/>
              </a:rPr>
              <a:t>/ </a:t>
            </a:r>
            <a:endParaRPr lang="cs-CZ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       Navrátil, Pavel. Počítačová grafika a multimédia,</a:t>
            </a:r>
            <a:r>
              <a:rPr lang="cs-CZ" dirty="0" err="1" smtClean="0">
                <a:solidFill>
                  <a:prstClr val="black"/>
                </a:solidFill>
              </a:rPr>
              <a:t>Computer</a:t>
            </a:r>
            <a:r>
              <a:rPr lang="cs-CZ" dirty="0" smtClean="0">
                <a:solidFill>
                  <a:prstClr val="black"/>
                </a:solidFill>
              </a:rPr>
              <a:t> Media, </a:t>
            </a:r>
          </a:p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prstClr val="black"/>
                </a:solidFill>
              </a:rPr>
              <a:t>       2007, ISBN: 80-86686-77-9     </a:t>
            </a:r>
          </a:p>
          <a:p>
            <a:pPr>
              <a:tabLst>
                <a:tab pos="361950" algn="l"/>
              </a:tabLst>
            </a:pPr>
            <a:endParaRPr lang="cs-CZ" u="sng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47565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</a:t>
            </a:r>
            <a:r>
              <a:rPr lang="cs-CZ" i="1" dirty="0" err="1" smtClean="0"/>
              <a:t>Klikzone.cz</a:t>
            </a:r>
            <a:r>
              <a:rPr lang="cs-CZ" i="1" dirty="0" smtClean="0"/>
              <a:t>: HTML barvy</a:t>
            </a:r>
            <a:r>
              <a:rPr lang="cs-CZ" dirty="0" smtClean="0"/>
              <a:t> [online]. [cit. 2013-11-23]. Dostupné z: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klikzone.cz</a:t>
            </a:r>
            <a:r>
              <a:rPr lang="cs-CZ" dirty="0" smtClean="0">
                <a:hlinkClick r:id="rId3"/>
              </a:rPr>
              <a:t>/HTML-</a:t>
            </a:r>
            <a:r>
              <a:rPr lang="cs-CZ" dirty="0" err="1" smtClean="0">
                <a:hlinkClick r:id="rId3"/>
              </a:rPr>
              <a:t>navod</a:t>
            </a:r>
            <a:r>
              <a:rPr lang="cs-CZ" dirty="0" smtClean="0">
                <a:hlinkClick r:id="rId3"/>
              </a:rPr>
              <a:t>/HTML-barvy.</a:t>
            </a:r>
            <a:r>
              <a:rPr lang="cs-CZ" dirty="0" err="1" smtClean="0">
                <a:hlinkClick r:id="rId3"/>
              </a:rPr>
              <a:t>php</a:t>
            </a:r>
            <a:r>
              <a:rPr lang="cs-CZ" dirty="0" smtClean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75557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FF00FF"/>
                </a:solidFill>
              </a:rPr>
              <a:t>     </a:t>
            </a:r>
            <a:r>
              <a:rPr lang="cs-CZ" sz="2400" dirty="0" smtClean="0">
                <a:solidFill>
                  <a:srgbClr val="FF00FF"/>
                </a:solidFill>
              </a:rPr>
              <a:t>Zdroje: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41176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</a:t>
            </a:r>
            <a:r>
              <a:rPr lang="cs-CZ" i="1" dirty="0" err="1" smtClean="0"/>
              <a:t>Klikzone.cz</a:t>
            </a:r>
            <a:r>
              <a:rPr lang="cs-CZ" dirty="0" smtClean="0"/>
              <a:t> [online]. [cit. 2013-11-23]. Dostupné z: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klikzone.cz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341987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CIFRIK, C. </a:t>
            </a:r>
            <a:r>
              <a:rPr lang="cs-CZ" i="1" dirty="0" err="1" smtClean="0"/>
              <a:t>Cifrikův</a:t>
            </a:r>
            <a:r>
              <a:rPr lang="cs-CZ" i="1" dirty="0" smtClean="0"/>
              <a:t> web</a:t>
            </a:r>
            <a:r>
              <a:rPr lang="cs-CZ" dirty="0" smtClean="0"/>
              <a:t> [online]. 2000 - 2014 [cit. 2013-11-23].</a:t>
            </a:r>
          </a:p>
          <a:p>
            <a:r>
              <a:rPr lang="cs-CZ" dirty="0" smtClean="0"/>
              <a:t>    Dostupné z: </a:t>
            </a: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cifrik.webz.cz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43559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</a:t>
            </a:r>
            <a:r>
              <a:rPr lang="cs-CZ" i="1" dirty="0" err="1" smtClean="0"/>
              <a:t>BestPage.cz</a:t>
            </a:r>
            <a:r>
              <a:rPr lang="cs-CZ" dirty="0" smtClean="0"/>
              <a:t> [online]. [cit. 2013-11-23]. Dostupné z: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bestpage.cz</a:t>
            </a:r>
            <a:r>
              <a:rPr lang="cs-CZ" dirty="0" smtClean="0">
                <a:hlinkClick r:id="rId6"/>
              </a:rPr>
              <a:t>/index.</a:t>
            </a:r>
            <a:r>
              <a:rPr lang="cs-CZ" dirty="0" err="1" smtClean="0">
                <a:hlinkClick r:id="rId6"/>
              </a:rPr>
              <a:t>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529208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    Ovládněte tvorbu webu!: S námi to zvládne opravdu každý.</a:t>
            </a:r>
            <a:r>
              <a:rPr lang="cs-CZ" dirty="0" smtClean="0"/>
              <a:t> [online].</a:t>
            </a:r>
          </a:p>
          <a:p>
            <a:r>
              <a:rPr lang="cs-CZ" dirty="0" smtClean="0"/>
              <a:t>    2004-2013 [cit. 2013-11-23]. Dostupné z: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jakdelatweby.cz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7555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69168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BARVY A WEBOVÉ STRÁNKY</a:t>
            </a:r>
            <a:r>
              <a:rPr lang="cs-CZ" sz="2400" b="1" cap="all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771800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FF"/>
                </a:solidFill>
              </a:rPr>
              <a:t>Barvy </a:t>
            </a:r>
            <a:r>
              <a:rPr lang="cs-CZ" sz="2400" dirty="0" smtClean="0"/>
              <a:t>- </a:t>
            </a:r>
            <a:r>
              <a:rPr lang="cs-CZ" dirty="0" smtClean="0"/>
              <a:t>základní a nezbytná součást grafiky webu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	  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	     - patří mezi základní znaky definice obrazu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	     - definuje se pro každý bod, křivku nebo výplň grafiky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                  (</a:t>
            </a:r>
            <a:r>
              <a:rPr lang="cs-CZ" i="1" dirty="0" smtClean="0"/>
              <a:t>vektorové</a:t>
            </a:r>
            <a:r>
              <a:rPr lang="cs-CZ" dirty="0" smtClean="0"/>
              <a:t> i </a:t>
            </a:r>
            <a:r>
              <a:rPr lang="cs-CZ" i="1" dirty="0" smtClean="0"/>
              <a:t>rastrové</a:t>
            </a:r>
            <a:r>
              <a:rPr lang="cs-CZ" dirty="0" smtClean="0"/>
              <a:t>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           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	     - může mít různé vlastnosti – musí se naformátovat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               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                     -  Barva</a:t>
            </a:r>
            <a:r>
              <a:rPr lang="cs-CZ" dirty="0" smtClean="0"/>
              <a:t> – elektromagnetické vlnění určité vlnové délky</a:t>
            </a:r>
          </a:p>
          <a:p>
            <a:pPr>
              <a:tabLst>
                <a:tab pos="361950" algn="l"/>
              </a:tabLst>
            </a:pP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666023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PC pracuje pouze s několika </a:t>
            </a:r>
            <a:r>
              <a:rPr lang="cs-CZ" b="1" dirty="0" smtClean="0"/>
              <a:t>základními barvami</a:t>
            </a:r>
            <a:r>
              <a:rPr lang="cs-CZ" dirty="0" smtClean="0"/>
              <a:t>, jejich kombinací a</a:t>
            </a:r>
          </a:p>
          <a:p>
            <a:r>
              <a:rPr lang="cs-CZ" dirty="0" smtClean="0"/>
              <a:t>     mícháním se vytvářejí ostatní barvy - </a:t>
            </a:r>
            <a:r>
              <a:rPr lang="cs-CZ" i="1" dirty="0" smtClean="0"/>
              <a:t>odstíny</a:t>
            </a:r>
            <a:r>
              <a:rPr lang="cs-CZ" dirty="0" smtClean="0"/>
              <a:t>, které tvoří celou</a:t>
            </a:r>
          </a:p>
          <a:p>
            <a:r>
              <a:rPr lang="cs-CZ" dirty="0" smtClean="0"/>
              <a:t>     </a:t>
            </a:r>
            <a:r>
              <a:rPr lang="cs-CZ" i="1" dirty="0" smtClean="0"/>
              <a:t>barevnou paletu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0" y="7812360"/>
            <a:ext cx="6858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6115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Základní barvy a barevné modely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190770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RGB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2267744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Aditivní</a:t>
            </a:r>
            <a:r>
              <a:rPr lang="cs-CZ" dirty="0" smtClean="0"/>
              <a:t> barevný model </a:t>
            </a:r>
            <a:r>
              <a:rPr lang="cs-CZ" b="1" dirty="0" smtClean="0"/>
              <a:t>RGB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red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B050"/>
                </a:solidFill>
              </a:rPr>
              <a:t>green</a:t>
            </a:r>
            <a:r>
              <a:rPr lang="cs-CZ" dirty="0" smtClean="0"/>
              <a:t>, </a:t>
            </a:r>
            <a:r>
              <a:rPr lang="cs-CZ" dirty="0" err="1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– světlo je </a:t>
            </a:r>
            <a:r>
              <a:rPr lang="cs-CZ" i="1" dirty="0" smtClean="0"/>
              <a:t>vyzařováno</a:t>
            </a:r>
          </a:p>
          <a:p>
            <a:r>
              <a:rPr lang="cs-CZ" dirty="0" smtClean="0"/>
              <a:t>   do okolí, např. monitory, </a:t>
            </a:r>
            <a:r>
              <a:rPr lang="cs-CZ" dirty="0" err="1" smtClean="0"/>
              <a:t>dataprojektory</a:t>
            </a:r>
            <a:r>
              <a:rPr lang="cs-CZ" dirty="0" smtClean="0"/>
              <a:t>, televizory, světla </a:t>
            </a:r>
          </a:p>
          <a:p>
            <a:r>
              <a:rPr lang="cs-CZ" dirty="0" smtClean="0"/>
              <a:t>   na diskotéce, aj.  Vnější světlo není třeba (monitor vyzařuje i ve tmě). </a:t>
            </a:r>
          </a:p>
          <a:p>
            <a:r>
              <a:rPr lang="cs-CZ" dirty="0" smtClean="0"/>
              <a:t>   Mícháním vznikají odstíny barev - </a:t>
            </a:r>
            <a:r>
              <a:rPr lang="cs-CZ" i="1" dirty="0" smtClean="0"/>
              <a:t>aditivní</a:t>
            </a:r>
            <a:r>
              <a:rPr lang="cs-CZ" dirty="0" smtClean="0"/>
              <a:t> model - barvy </a:t>
            </a:r>
            <a:r>
              <a:rPr lang="cs-CZ" i="1" dirty="0" smtClean="0"/>
              <a:t>se  sčítají</a:t>
            </a:r>
          </a:p>
          <a:p>
            <a:endParaRPr lang="cs-CZ" dirty="0" smtClean="0"/>
          </a:p>
          <a:p>
            <a:r>
              <a:rPr lang="cs-CZ" i="1" dirty="0" smtClean="0"/>
              <a:t>   Základní barvy</a:t>
            </a:r>
            <a:r>
              <a:rPr lang="cs-CZ" dirty="0" smtClean="0"/>
              <a:t>:  </a:t>
            </a:r>
            <a:r>
              <a:rPr lang="cs-CZ" b="1" dirty="0" smtClean="0"/>
              <a:t>RED</a:t>
            </a:r>
            <a:r>
              <a:rPr lang="cs-CZ" dirty="0" smtClean="0"/>
              <a:t> (červená)  - </a:t>
            </a:r>
            <a:r>
              <a:rPr lang="cs-CZ" b="1" dirty="0" smtClean="0"/>
              <a:t>GREEN</a:t>
            </a:r>
            <a:r>
              <a:rPr lang="cs-CZ" dirty="0" smtClean="0"/>
              <a:t> (zelená) – </a:t>
            </a:r>
            <a:r>
              <a:rPr lang="cs-CZ" b="1" dirty="0" smtClean="0"/>
              <a:t>BLUE </a:t>
            </a:r>
            <a:r>
              <a:rPr lang="cs-CZ" dirty="0" smtClean="0"/>
              <a:t>(modrá)</a:t>
            </a:r>
          </a:p>
          <a:p>
            <a:endParaRPr lang="cs-CZ" dirty="0" smtClean="0"/>
          </a:p>
          <a:p>
            <a:r>
              <a:rPr lang="cs-CZ" dirty="0" smtClean="0"/>
              <a:t>   Černá </a:t>
            </a:r>
            <a:r>
              <a:rPr lang="cs-CZ" dirty="0" err="1" smtClean="0"/>
              <a:t>b</a:t>
            </a:r>
            <a:r>
              <a:rPr lang="cs-CZ" dirty="0" smtClean="0"/>
              <a:t>. = žádná barva nevyzařuje,  bílá </a:t>
            </a:r>
            <a:r>
              <a:rPr lang="cs-CZ" dirty="0" err="1" smtClean="0"/>
              <a:t>b</a:t>
            </a:r>
            <a:r>
              <a:rPr lang="cs-CZ" dirty="0" smtClean="0"/>
              <a:t>.=vyzařují všechny současně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5796136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Subtraktivní </a:t>
            </a:r>
            <a:r>
              <a:rPr lang="cs-CZ" dirty="0" smtClean="0"/>
              <a:t>barevný model </a:t>
            </a:r>
            <a:r>
              <a:rPr lang="cs-CZ" b="1" dirty="0" smtClean="0"/>
              <a:t>CMYK</a:t>
            </a:r>
            <a:r>
              <a:rPr lang="cs-CZ" dirty="0" smtClean="0"/>
              <a:t> (</a:t>
            </a:r>
            <a:r>
              <a:rPr lang="cs-CZ" dirty="0" err="1" smtClean="0"/>
              <a:t>cyan</a:t>
            </a:r>
            <a:r>
              <a:rPr lang="cs-CZ" dirty="0" smtClean="0"/>
              <a:t>, </a:t>
            </a:r>
            <a:r>
              <a:rPr lang="cs-CZ" dirty="0" err="1" smtClean="0"/>
              <a:t>magenta</a:t>
            </a:r>
            <a:r>
              <a:rPr lang="cs-CZ" dirty="0" smtClean="0"/>
              <a:t>, </a:t>
            </a:r>
            <a:r>
              <a:rPr lang="cs-CZ" dirty="0" err="1" smtClean="0"/>
              <a:t>yellow</a:t>
            </a:r>
            <a:r>
              <a:rPr lang="cs-CZ" dirty="0" smtClean="0"/>
              <a:t>, </a:t>
            </a:r>
            <a:r>
              <a:rPr lang="cs-CZ" dirty="0" err="1" smtClean="0"/>
              <a:t>black</a:t>
            </a:r>
            <a:r>
              <a:rPr lang="cs-CZ" dirty="0" smtClean="0"/>
              <a:t>) –</a:t>
            </a:r>
          </a:p>
          <a:p>
            <a:r>
              <a:rPr lang="cs-CZ" dirty="0" smtClean="0"/>
              <a:t>   světlo se odráží, např. tiskárny, aj. Část spektra se absorbuje </a:t>
            </a:r>
          </a:p>
          <a:p>
            <a:r>
              <a:rPr lang="cs-CZ" dirty="0" smtClean="0"/>
              <a:t>   na  povrchu předmětu a část se odráží zpět do oka. Mícháním vznikají</a:t>
            </a:r>
          </a:p>
          <a:p>
            <a:r>
              <a:rPr lang="cs-CZ" dirty="0" smtClean="0"/>
              <a:t>   opět barevné odstíny, barvy pohlcené podložkou </a:t>
            </a:r>
            <a:r>
              <a:rPr lang="cs-CZ" i="1" dirty="0" smtClean="0"/>
              <a:t>se odečítají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   Černá </a:t>
            </a:r>
            <a:r>
              <a:rPr lang="cs-CZ" dirty="0" err="1" smtClean="0"/>
              <a:t>b</a:t>
            </a:r>
            <a:r>
              <a:rPr lang="cs-CZ" dirty="0" smtClean="0"/>
              <a:t>.= samostatná nebo smícháním C+M+Y ; bílá </a:t>
            </a:r>
            <a:r>
              <a:rPr lang="cs-CZ" dirty="0" err="1" smtClean="0"/>
              <a:t>b</a:t>
            </a:r>
            <a:r>
              <a:rPr lang="cs-CZ" dirty="0" smtClean="0"/>
              <a:t>.= žádná barva, </a:t>
            </a:r>
          </a:p>
          <a:p>
            <a:r>
              <a:rPr lang="cs-CZ" dirty="0" smtClean="0"/>
              <a:t>   plocha nepokryta.</a:t>
            </a:r>
            <a:endParaRPr lang="cs-CZ" dirty="0"/>
          </a:p>
        </p:txBody>
      </p:sp>
      <p:pic>
        <p:nvPicPr>
          <p:cNvPr id="1026" name="Picture 2" descr="C:\Users\Rodinka\Desktop\WEB_DUMY2013\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072" y="7956376"/>
            <a:ext cx="838200" cy="352425"/>
          </a:xfrm>
          <a:prstGeom prst="rect">
            <a:avLst/>
          </a:prstGeom>
          <a:noFill/>
        </p:spPr>
      </p:pic>
      <p:pic>
        <p:nvPicPr>
          <p:cNvPr id="2" name="Picture 3" descr="C:\Users\Rodinka\Desktop\WEB_DUMY2013\Beze jmé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7956376"/>
            <a:ext cx="819150" cy="361950"/>
          </a:xfrm>
          <a:prstGeom prst="rect">
            <a:avLst/>
          </a:prstGeom>
          <a:noFill/>
        </p:spPr>
      </p:pic>
      <p:pic>
        <p:nvPicPr>
          <p:cNvPr id="1028" name="Picture 4" descr="C:\Users\Rodinka\Desktop\WEB_DUMY2013\2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824" y="7956376"/>
            <a:ext cx="772769" cy="360040"/>
          </a:xfrm>
          <a:prstGeom prst="rect">
            <a:avLst/>
          </a:prstGeom>
          <a:noFill/>
        </p:spPr>
      </p:pic>
      <p:pic>
        <p:nvPicPr>
          <p:cNvPr id="1029" name="Picture 5" descr="C:\Users\Rodinka\Desktop\WEB_DUMY2013\33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944" y="7956376"/>
            <a:ext cx="809625" cy="371475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908720" y="79563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C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916832" y="79563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M</a:t>
            </a:r>
            <a:endParaRPr lang="cs-CZ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996952" y="79563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b="1" dirty="0" smtClean="0"/>
              <a:t>Y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221088" y="79563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</a:t>
            </a:r>
            <a:r>
              <a:rPr lang="cs-CZ" b="1" dirty="0" smtClean="0">
                <a:solidFill>
                  <a:schemeClr val="bg1"/>
                </a:solidFill>
              </a:rPr>
              <a:t>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124744" y="4644008"/>
            <a:ext cx="695325" cy="7715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996952" y="4644008"/>
            <a:ext cx="695325" cy="771525"/>
          </a:xfrm>
          <a:prstGeom prst="flowChartConnector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2060848" y="4644008"/>
            <a:ext cx="695325" cy="77152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1268760" y="4860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204864" y="4860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G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140968" y="486003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</a:t>
            </a:r>
            <a:endParaRPr lang="cs-CZ" sz="2000" b="1" dirty="0"/>
          </a:p>
        </p:txBody>
      </p:sp>
      <p:sp>
        <p:nvSpPr>
          <p:cNvPr id="29" name="Obdélník 28"/>
          <p:cNvSpPr/>
          <p:nvPr/>
        </p:nvSpPr>
        <p:spPr>
          <a:xfrm>
            <a:off x="0" y="550810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CMYK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0" y="104360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Základní barvy </a:t>
            </a:r>
            <a:r>
              <a:rPr lang="cs-CZ" dirty="0" smtClean="0"/>
              <a:t>– několik barev, které používá barevný model. Jejich</a:t>
            </a:r>
          </a:p>
          <a:p>
            <a:r>
              <a:rPr lang="cs-CZ" dirty="0" smtClean="0"/>
              <a:t>   mícháním se vytváří další barvy-</a:t>
            </a:r>
            <a:r>
              <a:rPr lang="cs-CZ" i="1" dirty="0" smtClean="0"/>
              <a:t>odstíny</a:t>
            </a:r>
            <a:r>
              <a:rPr lang="cs-CZ" dirty="0" smtClean="0"/>
              <a:t>, jež tvoří celou </a:t>
            </a:r>
            <a:r>
              <a:rPr lang="cs-CZ" i="1" dirty="0" smtClean="0"/>
              <a:t>barevnou</a:t>
            </a:r>
          </a:p>
          <a:p>
            <a:r>
              <a:rPr lang="cs-CZ" i="1" dirty="0" smtClean="0"/>
              <a:t>   paletu.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5868144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Kombinaci barev zvolenou pro určité webové stránky budeme dále</a:t>
            </a:r>
          </a:p>
          <a:p>
            <a:r>
              <a:rPr lang="cs-CZ" dirty="0" smtClean="0"/>
              <a:t>   nazývat </a:t>
            </a:r>
            <a:r>
              <a:rPr lang="cs-CZ" b="1" dirty="0" smtClean="0"/>
              <a:t>barevné schéma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   </a:t>
            </a:r>
            <a:r>
              <a:rPr lang="cs-CZ" b="1" dirty="0" smtClean="0">
                <a:solidFill>
                  <a:srgbClr val="C00000"/>
                </a:solidFill>
              </a:rPr>
              <a:t>Harmonie barev</a:t>
            </a:r>
          </a:p>
          <a:p>
            <a:r>
              <a:rPr lang="cs-CZ" dirty="0" smtClean="0"/>
              <a:t>   Aby stránka byla líbivá, musí na ní být všechny barvy navzájem </a:t>
            </a:r>
          </a:p>
          <a:p>
            <a:r>
              <a:rPr lang="cs-CZ" dirty="0" smtClean="0"/>
              <a:t>   vhodně sladěny, </a:t>
            </a:r>
            <a:r>
              <a:rPr lang="cs-CZ" i="1" dirty="0" smtClean="0"/>
              <a:t>ani málo </a:t>
            </a:r>
            <a:r>
              <a:rPr lang="cs-CZ" dirty="0" smtClean="0"/>
              <a:t>(nudné, nezajímavé) </a:t>
            </a:r>
            <a:r>
              <a:rPr lang="cs-CZ" i="1" dirty="0" smtClean="0"/>
              <a:t>ani hodně </a:t>
            </a:r>
            <a:r>
              <a:rPr lang="cs-CZ" dirty="0" smtClean="0"/>
              <a:t>(chaos)</a:t>
            </a:r>
          </a:p>
          <a:p>
            <a:r>
              <a:rPr lang="cs-CZ" dirty="0" smtClean="0"/>
              <a:t>   barev. </a:t>
            </a:r>
            <a:endParaRPr lang="cs-CZ" b="1" dirty="0" smtClean="0"/>
          </a:p>
          <a:p>
            <a:r>
              <a:rPr lang="cs-CZ" b="1" dirty="0" smtClean="0"/>
              <a:t>   </a:t>
            </a:r>
            <a:r>
              <a:rPr lang="sv-SE" b="1" dirty="0" smtClean="0"/>
              <a:t>Barvy</a:t>
            </a:r>
            <a:r>
              <a:rPr lang="cs-CZ" b="1" dirty="0" smtClean="0"/>
              <a:t> </a:t>
            </a:r>
            <a:r>
              <a:rPr lang="cs-CZ" dirty="0" smtClean="0"/>
              <a:t>by měly být</a:t>
            </a:r>
            <a:r>
              <a:rPr lang="sv-SE" dirty="0" smtClean="0"/>
              <a:t> v kontextu </a:t>
            </a:r>
            <a:r>
              <a:rPr lang="sv-SE" b="1" dirty="0" smtClean="0"/>
              <a:t>designu stránek</a:t>
            </a:r>
            <a:endParaRPr lang="cs-CZ" b="1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   Více</a:t>
            </a:r>
            <a:r>
              <a:rPr lang="cs-CZ" b="1" dirty="0" smtClean="0"/>
              <a:t>: </a:t>
            </a:r>
            <a:r>
              <a:rPr lang="cs-CZ" b="1" i="1" dirty="0" smtClean="0"/>
              <a:t>design stránek, grafika na webu, magie barev na webu, apod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67544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Barevná hloubka </a:t>
            </a:r>
            <a:r>
              <a:rPr lang="cs-CZ" b="1" dirty="0" smtClean="0"/>
              <a:t>– </a:t>
            </a:r>
            <a:r>
              <a:rPr lang="cs-CZ" dirty="0" smtClean="0"/>
              <a:t>počet odstínů (barev), které tvoří obrázek, určuje</a:t>
            </a:r>
          </a:p>
          <a:p>
            <a:r>
              <a:rPr lang="cs-CZ" dirty="0" smtClean="0"/>
              <a:t>   počet bitů k popisu dané barvy.</a:t>
            </a:r>
          </a:p>
          <a:p>
            <a:r>
              <a:rPr lang="cs-CZ" dirty="0" smtClean="0"/>
              <a:t>   RGB model – </a:t>
            </a:r>
            <a:r>
              <a:rPr lang="cs-CZ" b="1" dirty="0" smtClean="0"/>
              <a:t>8, 16, 18, 24, 32 </a:t>
            </a:r>
            <a:r>
              <a:rPr lang="cs-CZ" dirty="0" smtClean="0"/>
              <a:t>bitová bar.hloubka</a:t>
            </a:r>
          </a:p>
          <a:p>
            <a:endParaRPr lang="cs-CZ" dirty="0" smtClean="0"/>
          </a:p>
          <a:p>
            <a:r>
              <a:rPr lang="cs-CZ" dirty="0" smtClean="0"/>
              <a:t>   Běžná grafika – 16-24 bitová, více bitů =&gt; více místa na disku !!</a:t>
            </a:r>
          </a:p>
          <a:p>
            <a:r>
              <a:rPr lang="cs-CZ" dirty="0" smtClean="0"/>
              <a:t>   Označení bar. hloubky: </a:t>
            </a:r>
            <a:r>
              <a:rPr lang="cs-CZ" b="1" dirty="0" err="1" smtClean="0"/>
              <a:t>High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  <a:r>
              <a:rPr lang="cs-CZ" dirty="0" smtClean="0"/>
              <a:t>(24 b), </a:t>
            </a:r>
            <a:r>
              <a:rPr lang="cs-CZ" b="1" dirty="0" err="1" smtClean="0"/>
              <a:t>True</a:t>
            </a:r>
            <a:r>
              <a:rPr lang="cs-CZ" b="1" dirty="0" smtClean="0"/>
              <a:t>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  <a:r>
              <a:rPr lang="cs-CZ" dirty="0" smtClean="0"/>
              <a:t>(32b)</a:t>
            </a:r>
          </a:p>
          <a:p>
            <a:endParaRPr lang="cs-CZ" dirty="0" smtClean="0"/>
          </a:p>
          <a:p>
            <a:r>
              <a:rPr lang="cs-CZ" i="1" dirty="0" smtClean="0"/>
              <a:t>   Barevná hloubka a počet barev</a:t>
            </a:r>
            <a:r>
              <a:rPr lang="cs-CZ" dirty="0" smtClean="0"/>
              <a:t>:</a:t>
            </a:r>
          </a:p>
          <a:p>
            <a:r>
              <a:rPr lang="cs-CZ" dirty="0" smtClean="0"/>
              <a:t>     8 b		      256</a:t>
            </a:r>
          </a:p>
          <a:p>
            <a:pPr>
              <a:tabLst>
                <a:tab pos="1885950" algn="l"/>
                <a:tab pos="2152650" algn="l"/>
              </a:tabLst>
            </a:pPr>
            <a:r>
              <a:rPr lang="cs-CZ" dirty="0" smtClean="0"/>
              <a:t>   16 b                            65 536</a:t>
            </a:r>
          </a:p>
          <a:p>
            <a:pPr>
              <a:tabLst>
                <a:tab pos="2152650" algn="l"/>
              </a:tabLst>
            </a:pPr>
            <a:r>
              <a:rPr lang="cs-CZ" dirty="0" smtClean="0"/>
              <a:t>   24 b                    16 777 216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3635896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</a:t>
            </a:r>
            <a:r>
              <a:rPr lang="cs-CZ" b="1" dirty="0" smtClean="0">
                <a:solidFill>
                  <a:srgbClr val="C00000"/>
                </a:solidFill>
              </a:rPr>
              <a:t>Barevná věrnost</a:t>
            </a:r>
            <a:r>
              <a:rPr lang="cs-CZ" b="1" dirty="0" smtClean="0"/>
              <a:t> – </a:t>
            </a:r>
            <a:r>
              <a:rPr lang="cs-CZ" dirty="0" smtClean="0"/>
              <a:t>sladění barev výstupní zpracované grafiky</a:t>
            </a:r>
          </a:p>
          <a:p>
            <a:r>
              <a:rPr lang="cs-CZ" dirty="0" smtClean="0"/>
              <a:t>   s  realitou.</a:t>
            </a:r>
          </a:p>
          <a:p>
            <a:r>
              <a:rPr lang="cs-CZ" dirty="0" smtClean="0"/>
              <a:t>   Vytištěný obrázek se barvami co nejvíce blíží skutečnosti (třeba obličej</a:t>
            </a:r>
          </a:p>
          <a:p>
            <a:r>
              <a:rPr lang="cs-CZ" dirty="0" smtClean="0"/>
              <a:t>   na fotce a ve skutečnosti)!</a:t>
            </a:r>
          </a:p>
          <a:p>
            <a:r>
              <a:rPr lang="cs-CZ" dirty="0" smtClean="0"/>
              <a:t>   Monitor – RGB, tiskárna – CMYK  =&gt;  různé zobrazení odstínů barev</a:t>
            </a:r>
          </a:p>
          <a:p>
            <a:r>
              <a:rPr lang="cs-CZ" dirty="0" smtClean="0"/>
              <a:t>   Proto se provádí </a:t>
            </a:r>
            <a:r>
              <a:rPr lang="cs-CZ" b="1" dirty="0" smtClean="0"/>
              <a:t>Barevná kalibrace monitoru a tiskárny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550810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   Barevné schéma a harmonie barev na webu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636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 Generátor barev : 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  <a:r>
              <a:rPr lang="cs-CZ" b="1" dirty="0" err="1" smtClean="0"/>
              <a:t>scheme</a:t>
            </a:r>
            <a:r>
              <a:rPr lang="cs-CZ" b="1" dirty="0" smtClean="0"/>
              <a:t> </a:t>
            </a:r>
            <a:r>
              <a:rPr lang="cs-CZ" b="1" dirty="0" err="1" smtClean="0"/>
              <a:t>designer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6754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>
                <a:solidFill>
                  <a:srgbClr val="C00000"/>
                </a:solidFill>
              </a:rPr>
              <a:t>    </a:t>
            </a:r>
            <a:r>
              <a:rPr lang="cs-CZ" sz="2000" b="1" dirty="0" smtClean="0">
                <a:solidFill>
                  <a:srgbClr val="C00000"/>
                </a:solidFill>
              </a:rPr>
              <a:t>Tvorba a definice barev na webu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9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Barvu můžeme vytvořit nebo zkopírovat , vytvořit a namíchat z palety</a:t>
            </a:r>
          </a:p>
          <a:p>
            <a:r>
              <a:rPr lang="cs-CZ" dirty="0" smtClean="0"/>
              <a:t>    nebo stáhnout z </a:t>
            </a:r>
            <a:r>
              <a:rPr lang="cs-CZ" dirty="0" err="1" smtClean="0"/>
              <a:t>libovol</a:t>
            </a:r>
            <a:r>
              <a:rPr lang="cs-CZ" dirty="0" smtClean="0"/>
              <a:t>. místa plochy </a:t>
            </a:r>
            <a:endParaRPr lang="cs-CZ" dirty="0"/>
          </a:p>
        </p:txBody>
      </p:sp>
      <p:pic>
        <p:nvPicPr>
          <p:cNvPr id="2050" name="Picture 2" descr="C:\Users\Rodinka\Desktop\WEB_DUMY2013\col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5796136"/>
            <a:ext cx="3600400" cy="622311"/>
          </a:xfrm>
          <a:prstGeom prst="rect">
            <a:avLst/>
          </a:prstGeom>
          <a:noFill/>
        </p:spPr>
      </p:pic>
      <p:pic>
        <p:nvPicPr>
          <p:cNvPr id="11" name="Obrázek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2267744"/>
            <a:ext cx="2912740" cy="198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0" y="514806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  </a:t>
            </a:r>
            <a:r>
              <a:rPr lang="cs-CZ" b="1" dirty="0" err="1" smtClean="0"/>
              <a:t>Color</a:t>
            </a:r>
            <a:r>
              <a:rPr lang="cs-CZ" b="1" dirty="0" smtClean="0"/>
              <a:t> </a:t>
            </a:r>
            <a:r>
              <a:rPr lang="cs-CZ" b="1" dirty="0" err="1" smtClean="0"/>
              <a:t>picker</a:t>
            </a:r>
            <a:r>
              <a:rPr lang="cs-CZ" b="1" dirty="0" smtClean="0"/>
              <a:t> – </a:t>
            </a:r>
            <a:r>
              <a:rPr lang="cs-CZ" dirty="0" smtClean="0"/>
              <a:t>program pro načítání barvy a jejího kódu z libovolného</a:t>
            </a:r>
          </a:p>
          <a:p>
            <a:r>
              <a:rPr lang="cs-CZ" dirty="0" smtClean="0"/>
              <a:t>     místa plochy (</a:t>
            </a:r>
            <a:r>
              <a:rPr lang="cs-CZ" i="1" dirty="0" smtClean="0"/>
              <a:t>hexadecimální kód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3284984" y="2627784"/>
            <a:ext cx="3573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 smtClean="0">
                <a:hlinkClick r:id="rId5"/>
              </a:rPr>
              <a:t>http://colorschemedesigner.com/</a:t>
            </a:r>
            <a:endParaRPr lang="cs-CZ" dirty="0"/>
          </a:p>
        </p:txBody>
      </p:sp>
      <p:pic>
        <p:nvPicPr>
          <p:cNvPr id="1027" name="Picture 3" descr="C:\Users\Rodinka\Desktop\WWW_tvorba\Cop_pick_p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5868144"/>
            <a:ext cx="2520280" cy="235941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3068960" y="666023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/>
              </a:rPr>
              <a:t>http://www.stahuj.centrum.</a:t>
            </a:r>
            <a:r>
              <a:rPr lang="cs-CZ" dirty="0" err="1" smtClean="0">
                <a:hlinkClick r:id="rId7"/>
              </a:rPr>
              <a:t>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vyvojove</a:t>
            </a:r>
            <a:r>
              <a:rPr lang="cs-CZ" dirty="0" smtClean="0">
                <a:hlinkClick r:id="rId7"/>
              </a:rPr>
              <a:t>_</a:t>
            </a:r>
            <a:r>
              <a:rPr lang="cs-CZ" dirty="0" err="1" smtClean="0">
                <a:hlinkClick r:id="rId7"/>
              </a:rPr>
              <a:t>nastroje</a:t>
            </a:r>
            <a:r>
              <a:rPr lang="cs-CZ" dirty="0" smtClean="0">
                <a:hlinkClick r:id="rId7"/>
              </a:rPr>
              <a:t>/www-tvorba/</a:t>
            </a:r>
            <a:r>
              <a:rPr lang="cs-CZ" dirty="0" err="1" smtClean="0">
                <a:hlinkClick r:id="rId7"/>
              </a:rPr>
              <a:t>podpurne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color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picker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moravek</a:t>
            </a:r>
            <a:r>
              <a:rPr lang="cs-CZ" dirty="0" smtClean="0">
                <a:hlinkClick r:id="rId7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0" y="435597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nebo také:</a:t>
            </a:r>
          </a:p>
          <a:p>
            <a:r>
              <a:rPr lang="cs-CZ" dirty="0" smtClean="0"/>
              <a:t>     </a:t>
            </a:r>
            <a:r>
              <a:rPr lang="cs-CZ" u="sng" dirty="0" smtClean="0">
                <a:hlinkClick r:id="rId8"/>
              </a:rPr>
              <a:t>http://www.</a:t>
            </a:r>
            <a:r>
              <a:rPr lang="cs-CZ" u="sng" dirty="0" err="1" smtClean="0">
                <a:hlinkClick r:id="rId8"/>
              </a:rPr>
              <a:t>klikzone.cz</a:t>
            </a:r>
            <a:r>
              <a:rPr lang="cs-CZ" u="sng" dirty="0" smtClean="0">
                <a:hlinkClick r:id="rId8"/>
              </a:rPr>
              <a:t>/sekce-</a:t>
            </a:r>
            <a:r>
              <a:rPr lang="cs-CZ" u="sng" dirty="0" err="1" smtClean="0">
                <a:hlinkClick r:id="rId8"/>
              </a:rPr>
              <a:t>html</a:t>
            </a:r>
            <a:r>
              <a:rPr lang="cs-CZ" u="sng" dirty="0" smtClean="0">
                <a:hlinkClick r:id="rId8"/>
              </a:rPr>
              <a:t>/</a:t>
            </a:r>
            <a:r>
              <a:rPr lang="cs-CZ" u="sng" dirty="0" err="1" smtClean="0">
                <a:hlinkClick r:id="rId8"/>
              </a:rPr>
              <a:t>html</a:t>
            </a:r>
            <a:r>
              <a:rPr lang="cs-CZ" u="sng" dirty="0" smtClean="0">
                <a:hlinkClick r:id="rId8"/>
              </a:rPr>
              <a:t>-</a:t>
            </a:r>
            <a:r>
              <a:rPr lang="cs-CZ" u="sng" dirty="0" err="1" smtClean="0">
                <a:hlinkClick r:id="rId8"/>
              </a:rPr>
              <a:t>generator</a:t>
            </a:r>
            <a:r>
              <a:rPr lang="cs-CZ" u="sng" dirty="0" smtClean="0">
                <a:hlinkClick r:id="rId8"/>
              </a:rPr>
              <a:t>-barev.</a:t>
            </a:r>
            <a:r>
              <a:rPr lang="cs-CZ" u="sng" dirty="0" err="1" smtClean="0">
                <a:hlinkClick r:id="rId8"/>
              </a:rPr>
              <a:t>php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98782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 </a:t>
            </a:r>
            <a:r>
              <a:rPr lang="cs-CZ" dirty="0" smtClean="0"/>
              <a:t>Kompletní seznam pojmenovaných barev v HTML</a:t>
            </a:r>
            <a:endParaRPr lang="cs-CZ" dirty="0"/>
          </a:p>
        </p:txBody>
      </p:sp>
      <p:pic>
        <p:nvPicPr>
          <p:cNvPr id="2050" name="Picture 2" descr="C:\Users\Rodinka\Desktop\WWW_tvorba\BARVY_naweb\Pojmenované_barvy_prí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707904"/>
            <a:ext cx="4248472" cy="432886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810039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b="1" dirty="0" smtClean="0"/>
              <a:t>Další odstíny</a:t>
            </a:r>
            <a:r>
              <a:rPr lang="cs-CZ" dirty="0" smtClean="0"/>
              <a:t>:  žluté, fialové, zelené, modré, hnědé, bílé a šedé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33478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(viz. 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klikzone.cz</a:t>
            </a:r>
            <a:r>
              <a:rPr lang="cs-CZ" dirty="0" smtClean="0">
                <a:hlinkClick r:id="rId4"/>
              </a:rPr>
              <a:t>/sekce-</a:t>
            </a:r>
            <a:r>
              <a:rPr lang="cs-CZ" dirty="0" err="1" smtClean="0">
                <a:hlinkClick r:id="rId4"/>
              </a:rPr>
              <a:t>html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html</a:t>
            </a:r>
            <a:r>
              <a:rPr lang="cs-CZ" dirty="0" smtClean="0">
                <a:hlinkClick r:id="rId4"/>
              </a:rPr>
              <a:t>-barvy.</a:t>
            </a:r>
            <a:r>
              <a:rPr lang="cs-CZ" dirty="0" err="1" smtClean="0">
                <a:hlinkClick r:id="rId4"/>
              </a:rPr>
              <a:t>php</a:t>
            </a:r>
            <a:r>
              <a:rPr lang="cs-CZ" dirty="0" smtClean="0"/>
              <a:t> 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219573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</a:t>
            </a:r>
            <a:r>
              <a:rPr lang="cs-CZ" sz="2000" b="1" dirty="0" smtClean="0">
                <a:solidFill>
                  <a:srgbClr val="C00000"/>
                </a:solidFill>
              </a:rPr>
              <a:t>Pojmenované barvy </a:t>
            </a:r>
          </a:p>
          <a:p>
            <a:r>
              <a:rPr lang="cs-CZ" sz="2000" b="1" dirty="0" smtClean="0"/>
              <a:t>    </a:t>
            </a:r>
            <a:r>
              <a:rPr lang="cs-CZ" sz="2000" dirty="0" smtClean="0"/>
              <a:t>(</a:t>
            </a:r>
            <a:r>
              <a:rPr lang="cs-CZ" dirty="0" smtClean="0"/>
              <a:t>lze zapsat do kódu jménem (anglicky – pouze několik desítek) )</a:t>
            </a:r>
            <a:endParaRPr lang="cs-CZ" dirty="0"/>
          </a:p>
        </p:txBody>
      </p:sp>
      <p:pic>
        <p:nvPicPr>
          <p:cNvPr id="13" name="Obráze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7072" y="467544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188640" y="3955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RGB kalkulačka </a:t>
            </a:r>
            <a:r>
              <a:rPr lang="cs-CZ" dirty="0" smtClean="0"/>
              <a:t>(pro tvorbu barev </a:t>
            </a:r>
          </a:p>
          <a:p>
            <a:r>
              <a:rPr lang="cs-CZ" dirty="0" smtClean="0"/>
              <a:t>a číselného a hexadecimálního kódu)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1043608"/>
            <a:ext cx="407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viz. </a:t>
            </a:r>
            <a:r>
              <a:rPr lang="cs-CZ" u="sng" dirty="0" smtClean="0">
                <a:hlinkClick r:id="rId6"/>
              </a:rPr>
              <a:t>http://www.</a:t>
            </a:r>
            <a:r>
              <a:rPr lang="cs-CZ" u="sng" dirty="0" err="1" smtClean="0">
                <a:hlinkClick r:id="rId6"/>
              </a:rPr>
              <a:t>cifrik.webz.cz</a:t>
            </a:r>
            <a:r>
              <a:rPr lang="cs-CZ" u="sng" dirty="0" smtClean="0">
                <a:hlinkClick r:id="rId6"/>
              </a:rPr>
              <a:t>/</a:t>
            </a:r>
          </a:p>
          <a:p>
            <a:r>
              <a:rPr lang="cs-CZ" u="sng" dirty="0" smtClean="0">
                <a:hlinkClick r:id="rId6"/>
              </a:rPr>
              <a:t>    </a:t>
            </a:r>
            <a:r>
              <a:rPr lang="cs-CZ" u="sng" dirty="0" err="1" smtClean="0">
                <a:hlinkClick r:id="rId6"/>
              </a:rPr>
              <a:t>poznamky</a:t>
            </a:r>
            <a:r>
              <a:rPr lang="cs-CZ" u="sng" dirty="0" smtClean="0">
                <a:hlinkClick r:id="rId6"/>
              </a:rPr>
              <a:t>/?s=</a:t>
            </a:r>
            <a:r>
              <a:rPr lang="cs-CZ" u="sng" dirty="0" err="1" smtClean="0">
                <a:hlinkClick r:id="rId6"/>
              </a:rPr>
              <a:t>rgb</a:t>
            </a:r>
            <a:r>
              <a:rPr lang="cs-CZ" u="sng" dirty="0" smtClean="0">
                <a:hlinkClick r:id="rId6"/>
              </a:rPr>
              <a:t>-</a:t>
            </a:r>
            <a:r>
              <a:rPr lang="cs-CZ" u="sng" dirty="0" err="1" smtClean="0">
                <a:hlinkClick r:id="rId6"/>
              </a:rPr>
              <a:t>kalkulacka</a:t>
            </a:r>
            <a:r>
              <a:rPr lang="cs-CZ" dirty="0" smtClean="0"/>
              <a:t> </a:t>
            </a:r>
            <a:r>
              <a:rPr lang="cs-CZ" u="sng" dirty="0" smtClean="0">
                <a:hlinkClick r:id="rId6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0" y="53955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cs-CZ" sz="2000" b="1" dirty="0" smtClean="0"/>
              <a:t>Základní a bezpečné barvy </a:t>
            </a:r>
            <a:r>
              <a:rPr lang="cs-CZ" sz="2000" dirty="0" smtClean="0"/>
              <a:t>na webu (16 barev)</a:t>
            </a:r>
            <a:r>
              <a:rPr lang="cs-CZ" sz="2000" b="1" dirty="0" smtClean="0"/>
              <a:t>   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1043608"/>
            <a:ext cx="6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Bezpečných barev je </a:t>
            </a:r>
            <a:r>
              <a:rPr lang="cs-CZ" b="1" dirty="0" smtClean="0"/>
              <a:t>16</a:t>
            </a:r>
            <a:r>
              <a:rPr lang="cs-CZ" dirty="0" smtClean="0"/>
              <a:t> a mohou se zapisovat i jménem (HTML – </a:t>
            </a:r>
          </a:p>
          <a:p>
            <a:r>
              <a:rPr lang="cs-CZ" dirty="0" smtClean="0"/>
              <a:t>   anglicky), aby to bylo </a:t>
            </a:r>
            <a:r>
              <a:rPr lang="cs-CZ" i="1" dirty="0" smtClean="0"/>
              <a:t>validní</a:t>
            </a:r>
            <a:r>
              <a:rPr lang="cs-CZ" dirty="0" smtClean="0"/>
              <a:t>. Další se zapisují pomocí kódů.</a:t>
            </a:r>
            <a:endParaRPr lang="cs-CZ" dirty="0"/>
          </a:p>
        </p:txBody>
      </p:sp>
      <p:pic>
        <p:nvPicPr>
          <p:cNvPr id="16" name="Picture 1" descr="C:\Users\Rodinka\Desktop\WWW_tvorba\BARVY_naweb\Zakldni_barvy_J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835696"/>
            <a:ext cx="4056255" cy="4392488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0" y="63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viz.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jakpsatweb.cz</a:t>
            </a:r>
            <a:r>
              <a:rPr lang="cs-CZ" dirty="0" smtClean="0">
                <a:hlinkClick r:id="rId4"/>
              </a:rPr>
              <a:t>/archiv/barvy-</a:t>
            </a:r>
            <a:r>
              <a:rPr lang="cs-CZ" dirty="0" err="1" smtClean="0">
                <a:hlinkClick r:id="rId4"/>
              </a:rPr>
              <a:t>zakladni.html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0" y="709228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sz="2000" b="1" dirty="0" smtClean="0">
                <a:solidFill>
                  <a:srgbClr val="C00000"/>
                </a:solidFill>
              </a:rPr>
              <a:t>Bezpečné barvy</a:t>
            </a:r>
          </a:p>
          <a:p>
            <a:r>
              <a:rPr lang="cs-CZ" b="1" dirty="0" smtClean="0"/>
              <a:t>   </a:t>
            </a:r>
            <a:r>
              <a:rPr lang="cs-CZ" dirty="0" smtClean="0"/>
              <a:t>- na zařízeních s podporou </a:t>
            </a:r>
            <a:r>
              <a:rPr lang="cs-CZ" b="1" dirty="0" smtClean="0"/>
              <a:t>256</a:t>
            </a:r>
            <a:r>
              <a:rPr lang="cs-CZ" dirty="0" smtClean="0"/>
              <a:t> barev (</a:t>
            </a:r>
            <a:r>
              <a:rPr lang="cs-CZ" b="1" dirty="0" smtClean="0"/>
              <a:t>8</a:t>
            </a:r>
            <a:r>
              <a:rPr lang="cs-CZ" dirty="0" smtClean="0"/>
              <a:t>-bitová barevná hloubka) se</a:t>
            </a:r>
          </a:p>
          <a:p>
            <a:r>
              <a:rPr lang="cs-CZ" dirty="0" smtClean="0"/>
              <a:t>     zobrazí správně, více na:</a:t>
            </a:r>
          </a:p>
          <a:p>
            <a:r>
              <a:rPr lang="cs-CZ" dirty="0" smtClean="0"/>
              <a:t>     </a:t>
            </a: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jakpsatweb.cz</a:t>
            </a:r>
            <a:r>
              <a:rPr lang="cs-CZ" dirty="0" smtClean="0">
                <a:hlinkClick r:id="rId5"/>
              </a:rPr>
              <a:t>/archiv/barvy-</a:t>
            </a:r>
            <a:r>
              <a:rPr lang="cs-CZ" dirty="0" err="1" smtClean="0">
                <a:hlinkClick r:id="rId5"/>
              </a:rPr>
              <a:t>bezpecne.html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323528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   </a:t>
            </a:r>
            <a:r>
              <a:rPr lang="cs-CZ" sz="2000" b="1" dirty="0" smtClean="0">
                <a:solidFill>
                  <a:srgbClr val="C00000"/>
                </a:solidFill>
              </a:rPr>
              <a:t>Definice barev na webu </a:t>
            </a:r>
          </a:p>
          <a:p>
            <a:r>
              <a:rPr lang="cs-CZ" sz="2000" b="1" dirty="0" smtClean="0"/>
              <a:t>   </a:t>
            </a:r>
            <a:r>
              <a:rPr lang="cs-CZ" dirty="0" smtClean="0"/>
              <a:t>– </a:t>
            </a:r>
            <a:r>
              <a:rPr lang="cs-CZ" i="1" dirty="0" smtClean="0"/>
              <a:t>jménem</a:t>
            </a:r>
            <a:r>
              <a:rPr lang="cs-CZ" dirty="0" smtClean="0"/>
              <a:t>, </a:t>
            </a:r>
            <a:r>
              <a:rPr lang="cs-CZ" i="1" dirty="0" smtClean="0"/>
              <a:t>decimálně (desetinně), procentuálně (v %)</a:t>
            </a:r>
            <a:r>
              <a:rPr lang="cs-CZ" dirty="0" smtClean="0"/>
              <a:t> </a:t>
            </a:r>
          </a:p>
          <a:p>
            <a:r>
              <a:rPr lang="cs-CZ" dirty="0" smtClean="0"/>
              <a:t>      a </a:t>
            </a:r>
            <a:r>
              <a:rPr lang="cs-CZ" i="1" dirty="0" smtClean="0"/>
              <a:t>hexadecimálně (šestnáctkově).</a:t>
            </a:r>
          </a:p>
          <a:p>
            <a:r>
              <a:rPr lang="cs-CZ" i="1" dirty="0" smtClean="0"/>
              <a:t>   </a:t>
            </a:r>
            <a:r>
              <a:rPr lang="cs-CZ" b="1" i="1" dirty="0" smtClean="0"/>
              <a:t>Pozn.</a:t>
            </a:r>
            <a:r>
              <a:rPr lang="cs-CZ" i="1" dirty="0" smtClean="0"/>
              <a:t> Desetinně a v % - pouze v </a:t>
            </a:r>
            <a:r>
              <a:rPr lang="cs-CZ" b="1" i="1" dirty="0" smtClean="0">
                <a:solidFill>
                  <a:srgbClr val="0070C0"/>
                </a:solidFill>
              </a:rPr>
              <a:t>Exploreru</a:t>
            </a:r>
            <a:r>
              <a:rPr lang="cs-CZ" i="1" dirty="0" smtClean="0"/>
              <a:t> !!</a:t>
            </a:r>
            <a:endParaRPr lang="cs-CZ" i="1" dirty="0"/>
          </a:p>
        </p:txBody>
      </p:sp>
      <p:pic>
        <p:nvPicPr>
          <p:cNvPr id="47106" name="Picture 2" descr="C:\Users\Rodinka\Desktop\WWW_tvorba\BARVY_naweb\Barva v XHTML_t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627784"/>
            <a:ext cx="4464496" cy="585159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22677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Zdrojový kód: ( v </a:t>
            </a:r>
            <a:r>
              <a:rPr lang="cs-CZ" b="1" dirty="0" smtClean="0">
                <a:solidFill>
                  <a:srgbClr val="C00000"/>
                </a:solidFill>
              </a:rPr>
              <a:t>XHTML</a:t>
            </a:r>
            <a:r>
              <a:rPr lang="cs-CZ" dirty="0" smtClean="0"/>
              <a:t>)  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1691680"/>
            <a:ext cx="659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b="1" dirty="0" smtClean="0"/>
              <a:t>1. Zápis v XHTML:       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tx2"/>
                </a:solidFill>
              </a:rPr>
              <a:t>&lt;</a:t>
            </a:r>
            <a:r>
              <a:rPr lang="cs-CZ" b="1" dirty="0" err="1" smtClean="0">
                <a:solidFill>
                  <a:schemeClr val="tx2"/>
                </a:solidFill>
              </a:rPr>
              <a:t>tag</a:t>
            </a:r>
            <a:r>
              <a:rPr lang="cs-CZ" b="1" dirty="0" smtClean="0">
                <a:solidFill>
                  <a:schemeClr val="tx2"/>
                </a:solidFill>
              </a:rPr>
              <a:t> vlastnost="barva“&gt;</a:t>
            </a:r>
            <a:r>
              <a:rPr lang="cs-CZ" dirty="0" smtClean="0"/>
              <a:t>	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VY_32_INOVACE_4.3.IVT1.16/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854739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3955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 (v prohlížeči Explorer)  </a:t>
            </a:r>
            <a:endParaRPr lang="cs-CZ" b="1" dirty="0"/>
          </a:p>
        </p:txBody>
      </p:sp>
      <p:pic>
        <p:nvPicPr>
          <p:cNvPr id="48130" name="Picture 2" descr="C:\Users\Rodinka\Desktop\WWW_tvorba\BARVY_naweb\Barvy v XHTML_html,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043608"/>
            <a:ext cx="5286375" cy="31242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4572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  Výsledek: (ostatní prohlížeče, zde </a:t>
            </a:r>
            <a:r>
              <a:rPr lang="cs-CZ" dirty="0" err="1" smtClean="0"/>
              <a:t>Mozilla</a:t>
            </a:r>
            <a:r>
              <a:rPr lang="cs-CZ" dirty="0" smtClean="0"/>
              <a:t>)  </a:t>
            </a:r>
            <a:endParaRPr lang="cs-CZ" b="1" dirty="0"/>
          </a:p>
        </p:txBody>
      </p:sp>
      <p:pic>
        <p:nvPicPr>
          <p:cNvPr id="48131" name="Picture 3" descr="C:\Users\Rodinka\Desktop\WWW_tvorba\BARVY_naweb\Barva v XHTML_html_Moz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004048"/>
            <a:ext cx="3744416" cy="3412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1223</Words>
  <Application>Microsoft Office PowerPoint</Application>
  <PresentationFormat>Předvádění na obrazovce (4:3)</PresentationFormat>
  <Paragraphs>213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2_Motiv sady Office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Rodinka</dc:creator>
  <cp:lastModifiedBy>Radek</cp:lastModifiedBy>
  <cp:revision>165</cp:revision>
  <dcterms:created xsi:type="dcterms:W3CDTF">2010-09-05T03:22:15Z</dcterms:created>
  <dcterms:modified xsi:type="dcterms:W3CDTF">2014-02-07T18:07:16Z</dcterms:modified>
</cp:coreProperties>
</file>