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8" r:id="rId2"/>
    <p:sldId id="256" r:id="rId3"/>
    <p:sldId id="296" r:id="rId4"/>
    <p:sldId id="297" r:id="rId5"/>
    <p:sldId id="298" r:id="rId6"/>
    <p:sldId id="302" r:id="rId7"/>
    <p:sldId id="299" r:id="rId8"/>
    <p:sldId id="300" r:id="rId9"/>
    <p:sldId id="305" r:id="rId10"/>
    <p:sldId id="304" r:id="rId11"/>
    <p:sldId id="301" r:id="rId12"/>
    <p:sldId id="303" r:id="rId13"/>
    <p:sldId id="285" r:id="rId14"/>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cs-CZ"/>
              <a:t>VY_32_INOVACE_2.1.FJr.01/Št</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70DB70E-26A6-4463-AE52-DD4542AFE8C2}" type="datetimeFigureOut">
              <a:rPr lang="cs-CZ"/>
              <a:pPr>
                <a:defRPr/>
              </a:pPr>
              <a:t>26.11.2012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cs-CZ"/>
              <a:t>CZ.1.07/1.5.00/34.0501</a:t>
            </a:r>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F2919AC-9F23-4591-BE94-F0467FC8584A}" type="slidenum">
              <a:rPr lang="cs-CZ"/>
              <a:pPr>
                <a:defRPr/>
              </a:pPr>
              <a:t>‹#›</a:t>
            </a:fld>
            <a:endParaRPr lang="cs-CZ"/>
          </a:p>
        </p:txBody>
      </p:sp>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cs-CZ"/>
              <a:t>VY_32_INOVACE_2.1.FJr.01/Št</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E17C325-DCBC-4C4A-891A-E84DB1E9DD89}" type="datetimeFigureOut">
              <a:rPr lang="cs-CZ"/>
              <a:pPr>
                <a:defRPr/>
              </a:pPr>
              <a:t>26.11.2012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cs-CZ"/>
              <a:t>CZ.1.07/1.5.00/34.0501</a:t>
            </a:r>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58BBD98-82AE-4170-9F5A-899BB2952AC8}" type="slidenum">
              <a:rPr lang="cs-CZ"/>
              <a:pPr>
                <a:defRPr/>
              </a:pPr>
              <a:t>‹#›</a:t>
            </a:fld>
            <a:endParaRPr lang="cs-CZ"/>
          </a:p>
        </p:txBody>
      </p:sp>
    </p:spTree>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symbol pro obrázek snímku 1"/>
          <p:cNvSpPr>
            <a:spLocks noGrp="1" noRot="1" noChangeAspect="1"/>
          </p:cNvSpPr>
          <p:nvPr>
            <p:ph type="sldImg"/>
          </p:nvPr>
        </p:nvSpPr>
        <p:spPr bwMode="auto">
          <a:noFill/>
          <a:ln>
            <a:solidFill>
              <a:srgbClr val="000000"/>
            </a:solidFill>
            <a:miter lim="800000"/>
            <a:headEnd/>
            <a:tailEnd/>
          </a:ln>
        </p:spPr>
      </p:sp>
      <p:sp>
        <p:nvSpPr>
          <p:cNvPr id="163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6387" name="Zástupný symbol pro záhlaví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cs typeface="Arial" charset="0"/>
              </a:rPr>
              <a:t>VY_32_INOVACE_2.1.FJr.01/Št</a:t>
            </a:r>
          </a:p>
        </p:txBody>
      </p:sp>
      <p:sp>
        <p:nvSpPr>
          <p:cNvPr id="16388" name="Zástupný symbol pro zápatí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cs-CZ">
                <a:cs typeface="Arial" charset="0"/>
              </a:rPr>
              <a:t>CZ.1.07/1.5.00/34.0501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5A985CB0-CFB0-47AB-8DBA-3AA54D007040}" type="datetime1">
              <a:rPr lang="cs-CZ"/>
              <a:pPr>
                <a:defRPr/>
              </a:pPr>
              <a:t>26.11.2012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Autorem materiálu a všech jeho částí, není-li uvedeno jinak, je Mgr. Andrea Šteflová CZ.1.07/1.5.00/34.0501</a:t>
            </a:r>
          </a:p>
        </p:txBody>
      </p:sp>
      <p:sp>
        <p:nvSpPr>
          <p:cNvPr id="6" name="Zástupný symbol pro číslo snímku 5"/>
          <p:cNvSpPr>
            <a:spLocks noGrp="1"/>
          </p:cNvSpPr>
          <p:nvPr>
            <p:ph type="sldNum" sz="quarter" idx="12"/>
          </p:nvPr>
        </p:nvSpPr>
        <p:spPr/>
        <p:txBody>
          <a:bodyPr/>
          <a:lstStyle>
            <a:lvl1pPr>
              <a:defRPr/>
            </a:lvl1pPr>
          </a:lstStyle>
          <a:p>
            <a:pPr>
              <a:defRPr/>
            </a:pPr>
            <a:fld id="{C33799C4-5D46-4585-8856-B852B8CFA5ED}"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E6DBB9EE-D9F3-4329-8645-160F8BF02425}" type="datetime1">
              <a:rPr lang="cs-CZ"/>
              <a:pPr>
                <a:defRPr/>
              </a:pPr>
              <a:t>26.11.2012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Autorem materiálu a všech jeho částí, není-li uvedeno jinak, je Mgr. Andrea Šteflová CZ.1.07/1.5.00/34.0501</a:t>
            </a:r>
          </a:p>
        </p:txBody>
      </p:sp>
      <p:sp>
        <p:nvSpPr>
          <p:cNvPr id="6" name="Zástupný symbol pro číslo snímku 5"/>
          <p:cNvSpPr>
            <a:spLocks noGrp="1"/>
          </p:cNvSpPr>
          <p:nvPr>
            <p:ph type="sldNum" sz="quarter" idx="12"/>
          </p:nvPr>
        </p:nvSpPr>
        <p:spPr/>
        <p:txBody>
          <a:bodyPr/>
          <a:lstStyle>
            <a:lvl1pPr>
              <a:defRPr/>
            </a:lvl1pPr>
          </a:lstStyle>
          <a:p>
            <a:pPr>
              <a:defRPr/>
            </a:pPr>
            <a:fld id="{359E1977-D37F-40BC-B85B-44AC8FF837B2}"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26973F2F-8615-412A-B2E2-88D307F67CD8}" type="datetime1">
              <a:rPr lang="cs-CZ"/>
              <a:pPr>
                <a:defRPr/>
              </a:pPr>
              <a:t>26.11.2012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Autorem materiálu a všech jeho částí, není-li uvedeno jinak, je Mgr. Andrea Šteflová CZ.1.07/1.5.00/34.0501</a:t>
            </a:r>
          </a:p>
        </p:txBody>
      </p:sp>
      <p:sp>
        <p:nvSpPr>
          <p:cNvPr id="6" name="Zástupný symbol pro číslo snímku 5"/>
          <p:cNvSpPr>
            <a:spLocks noGrp="1"/>
          </p:cNvSpPr>
          <p:nvPr>
            <p:ph type="sldNum" sz="quarter" idx="12"/>
          </p:nvPr>
        </p:nvSpPr>
        <p:spPr/>
        <p:txBody>
          <a:bodyPr/>
          <a:lstStyle>
            <a:lvl1pPr>
              <a:defRPr/>
            </a:lvl1pPr>
          </a:lstStyle>
          <a:p>
            <a:pPr>
              <a:defRPr/>
            </a:pPr>
            <a:fld id="{9D236E01-1CD5-44B5-990A-020EDA157E70}"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437E61C-8DB9-463E-ACE1-002E840A9B71}" type="datetime1">
              <a:rPr lang="cs-CZ"/>
              <a:pPr>
                <a:defRPr/>
              </a:pPr>
              <a:t>26.11.2012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Autorem materiálu a všech jeho částí, není-li uvedeno jinak, je Mgr. Andrea Šteflová CZ.1.07/1.5.00/34.0501</a:t>
            </a:r>
          </a:p>
        </p:txBody>
      </p:sp>
      <p:sp>
        <p:nvSpPr>
          <p:cNvPr id="6" name="Zástupný symbol pro číslo snímku 5"/>
          <p:cNvSpPr>
            <a:spLocks noGrp="1"/>
          </p:cNvSpPr>
          <p:nvPr>
            <p:ph type="sldNum" sz="quarter" idx="12"/>
          </p:nvPr>
        </p:nvSpPr>
        <p:spPr/>
        <p:txBody>
          <a:bodyPr/>
          <a:lstStyle>
            <a:lvl1pPr>
              <a:defRPr/>
            </a:lvl1pPr>
          </a:lstStyle>
          <a:p>
            <a:pPr>
              <a:defRPr/>
            </a:pPr>
            <a:fld id="{A458CBAE-7F1A-4050-A4A7-DF7836E44AC3}"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927DE150-20AA-49D3-B916-60244EA36F5E}" type="datetime1">
              <a:rPr lang="cs-CZ"/>
              <a:pPr>
                <a:defRPr/>
              </a:pPr>
              <a:t>26.11.2012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Autorem materiálu a všech jeho částí, není-li uvedeno jinak, je Mgr. Andrea Šteflová CZ.1.07/1.5.00/34.0501</a:t>
            </a:r>
          </a:p>
        </p:txBody>
      </p:sp>
      <p:sp>
        <p:nvSpPr>
          <p:cNvPr id="6" name="Zástupný symbol pro číslo snímku 5"/>
          <p:cNvSpPr>
            <a:spLocks noGrp="1"/>
          </p:cNvSpPr>
          <p:nvPr>
            <p:ph type="sldNum" sz="quarter" idx="12"/>
          </p:nvPr>
        </p:nvSpPr>
        <p:spPr/>
        <p:txBody>
          <a:bodyPr/>
          <a:lstStyle>
            <a:lvl1pPr>
              <a:defRPr/>
            </a:lvl1pPr>
          </a:lstStyle>
          <a:p>
            <a:pPr>
              <a:defRPr/>
            </a:pPr>
            <a:fld id="{57921F48-5F99-4906-886D-9ED339A3416C}"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41A23F40-01CE-4CB8-8CDC-2E3D50EC3081}" type="datetime1">
              <a:rPr lang="cs-CZ"/>
              <a:pPr>
                <a:defRPr/>
              </a:pPr>
              <a:t>26.11.2012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cs-CZ"/>
              <a:t>Autorem materiálu a všech jeho částí, není-li uvedeno jinak, je Mgr. Andrea Šteflová CZ.1.07/1.5.00/34.0501</a:t>
            </a:r>
          </a:p>
        </p:txBody>
      </p:sp>
      <p:sp>
        <p:nvSpPr>
          <p:cNvPr id="7" name="Zástupný symbol pro číslo snímku 5"/>
          <p:cNvSpPr>
            <a:spLocks noGrp="1"/>
          </p:cNvSpPr>
          <p:nvPr>
            <p:ph type="sldNum" sz="quarter" idx="12"/>
          </p:nvPr>
        </p:nvSpPr>
        <p:spPr/>
        <p:txBody>
          <a:bodyPr/>
          <a:lstStyle>
            <a:lvl1pPr>
              <a:defRPr/>
            </a:lvl1pPr>
          </a:lstStyle>
          <a:p>
            <a:pPr>
              <a:defRPr/>
            </a:pPr>
            <a:fld id="{5691563A-889F-411A-9D19-64294868D9FC}"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8F732567-BAD0-41E0-AD77-9B3F61CFB870}" type="datetime1">
              <a:rPr lang="cs-CZ"/>
              <a:pPr>
                <a:defRPr/>
              </a:pPr>
              <a:t>26.11.2012</a:t>
            </a:fld>
            <a:endParaRPr lang="cs-CZ"/>
          </a:p>
        </p:txBody>
      </p:sp>
      <p:sp>
        <p:nvSpPr>
          <p:cNvPr id="8" name="Zástupný symbol pro zápatí 4"/>
          <p:cNvSpPr>
            <a:spLocks noGrp="1"/>
          </p:cNvSpPr>
          <p:nvPr>
            <p:ph type="ftr" sz="quarter" idx="11"/>
          </p:nvPr>
        </p:nvSpPr>
        <p:spPr/>
        <p:txBody>
          <a:bodyPr/>
          <a:lstStyle>
            <a:lvl1pPr>
              <a:defRPr/>
            </a:lvl1pPr>
          </a:lstStyle>
          <a:p>
            <a:pPr>
              <a:defRPr/>
            </a:pPr>
            <a:r>
              <a:rPr lang="cs-CZ"/>
              <a:t>Autorem materiálu a všech jeho částí, není-li uvedeno jinak, je Mgr. Andrea Šteflová CZ.1.07/1.5.00/34.0501</a:t>
            </a:r>
          </a:p>
        </p:txBody>
      </p:sp>
      <p:sp>
        <p:nvSpPr>
          <p:cNvPr id="9" name="Zástupný symbol pro číslo snímku 5"/>
          <p:cNvSpPr>
            <a:spLocks noGrp="1"/>
          </p:cNvSpPr>
          <p:nvPr>
            <p:ph type="sldNum" sz="quarter" idx="12"/>
          </p:nvPr>
        </p:nvSpPr>
        <p:spPr/>
        <p:txBody>
          <a:bodyPr/>
          <a:lstStyle>
            <a:lvl1pPr>
              <a:defRPr/>
            </a:lvl1pPr>
          </a:lstStyle>
          <a:p>
            <a:pPr>
              <a:defRPr/>
            </a:pPr>
            <a:fld id="{C724E1AF-7B9C-4C2B-AB18-1EF0DDEC011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7FFDA7AE-21FF-479F-A11E-7987883371D9}" type="datetime1">
              <a:rPr lang="cs-CZ"/>
              <a:pPr>
                <a:defRPr/>
              </a:pPr>
              <a:t>26.11.2012</a:t>
            </a:fld>
            <a:endParaRPr lang="cs-CZ"/>
          </a:p>
        </p:txBody>
      </p:sp>
      <p:sp>
        <p:nvSpPr>
          <p:cNvPr id="4" name="Zástupný symbol pro zápatí 4"/>
          <p:cNvSpPr>
            <a:spLocks noGrp="1"/>
          </p:cNvSpPr>
          <p:nvPr>
            <p:ph type="ftr" sz="quarter" idx="11"/>
          </p:nvPr>
        </p:nvSpPr>
        <p:spPr/>
        <p:txBody>
          <a:bodyPr/>
          <a:lstStyle>
            <a:lvl1pPr>
              <a:defRPr/>
            </a:lvl1pPr>
          </a:lstStyle>
          <a:p>
            <a:pPr>
              <a:defRPr/>
            </a:pPr>
            <a:r>
              <a:rPr lang="cs-CZ"/>
              <a:t>Autorem materiálu a všech jeho částí, není-li uvedeno jinak, je Mgr. Andrea Šteflová CZ.1.07/1.5.00/34.0501</a:t>
            </a:r>
          </a:p>
        </p:txBody>
      </p:sp>
      <p:sp>
        <p:nvSpPr>
          <p:cNvPr id="5" name="Zástupný symbol pro číslo snímku 5"/>
          <p:cNvSpPr>
            <a:spLocks noGrp="1"/>
          </p:cNvSpPr>
          <p:nvPr>
            <p:ph type="sldNum" sz="quarter" idx="12"/>
          </p:nvPr>
        </p:nvSpPr>
        <p:spPr/>
        <p:txBody>
          <a:bodyPr/>
          <a:lstStyle>
            <a:lvl1pPr>
              <a:defRPr/>
            </a:lvl1pPr>
          </a:lstStyle>
          <a:p>
            <a:pPr>
              <a:defRPr/>
            </a:pPr>
            <a:fld id="{4BABC450-E866-4B7C-B17F-5A209B35E6AE}"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F9469E50-8E69-42D0-9C72-8B2003B9D125}" type="datetime1">
              <a:rPr lang="cs-CZ"/>
              <a:pPr>
                <a:defRPr/>
              </a:pPr>
              <a:t>26.11.2012</a:t>
            </a:fld>
            <a:endParaRPr lang="cs-CZ"/>
          </a:p>
        </p:txBody>
      </p:sp>
      <p:sp>
        <p:nvSpPr>
          <p:cNvPr id="3" name="Zástupný symbol pro zápatí 4"/>
          <p:cNvSpPr>
            <a:spLocks noGrp="1"/>
          </p:cNvSpPr>
          <p:nvPr>
            <p:ph type="ftr" sz="quarter" idx="11"/>
          </p:nvPr>
        </p:nvSpPr>
        <p:spPr/>
        <p:txBody>
          <a:bodyPr/>
          <a:lstStyle>
            <a:lvl1pPr>
              <a:defRPr/>
            </a:lvl1pPr>
          </a:lstStyle>
          <a:p>
            <a:pPr>
              <a:defRPr/>
            </a:pPr>
            <a:r>
              <a:rPr lang="cs-CZ"/>
              <a:t>Autorem materiálu a všech jeho částí, není-li uvedeno jinak, je Mgr. Andrea Šteflová CZ.1.07/1.5.00/34.0501</a:t>
            </a:r>
          </a:p>
        </p:txBody>
      </p:sp>
      <p:sp>
        <p:nvSpPr>
          <p:cNvPr id="4" name="Zástupný symbol pro číslo snímku 5"/>
          <p:cNvSpPr>
            <a:spLocks noGrp="1"/>
          </p:cNvSpPr>
          <p:nvPr>
            <p:ph type="sldNum" sz="quarter" idx="12"/>
          </p:nvPr>
        </p:nvSpPr>
        <p:spPr/>
        <p:txBody>
          <a:bodyPr/>
          <a:lstStyle>
            <a:lvl1pPr>
              <a:defRPr/>
            </a:lvl1pPr>
          </a:lstStyle>
          <a:p>
            <a:pPr>
              <a:defRPr/>
            </a:pPr>
            <a:fld id="{4A092288-27C4-4AA7-BD44-E3E09615FF43}"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6A92992F-3BEF-40AF-B641-12063A834E5A}" type="datetime1">
              <a:rPr lang="cs-CZ"/>
              <a:pPr>
                <a:defRPr/>
              </a:pPr>
              <a:t>26.11.2012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cs-CZ"/>
              <a:t>Autorem materiálu a všech jeho částí, není-li uvedeno jinak, je Mgr. Andrea Šteflová CZ.1.07/1.5.00/34.0501</a:t>
            </a:r>
          </a:p>
        </p:txBody>
      </p:sp>
      <p:sp>
        <p:nvSpPr>
          <p:cNvPr id="7" name="Zástupný symbol pro číslo snímku 5"/>
          <p:cNvSpPr>
            <a:spLocks noGrp="1"/>
          </p:cNvSpPr>
          <p:nvPr>
            <p:ph type="sldNum" sz="quarter" idx="12"/>
          </p:nvPr>
        </p:nvSpPr>
        <p:spPr/>
        <p:txBody>
          <a:bodyPr/>
          <a:lstStyle>
            <a:lvl1pPr>
              <a:defRPr/>
            </a:lvl1pPr>
          </a:lstStyle>
          <a:p>
            <a:pPr>
              <a:defRPr/>
            </a:pPr>
            <a:fld id="{A6029935-7E19-407F-9745-19DFE7EA1887}"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374E4EDB-4B9E-42B0-B4D1-9132BB4ADBC5}" type="datetime1">
              <a:rPr lang="cs-CZ"/>
              <a:pPr>
                <a:defRPr/>
              </a:pPr>
              <a:t>26.11.2012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cs-CZ"/>
              <a:t>Autorem materiálu a všech jeho částí, není-li uvedeno jinak, je Mgr. Andrea Šteflová CZ.1.07/1.5.00/34.0501</a:t>
            </a:r>
          </a:p>
        </p:txBody>
      </p:sp>
      <p:sp>
        <p:nvSpPr>
          <p:cNvPr id="7" name="Zástupný symbol pro číslo snímku 5"/>
          <p:cNvSpPr>
            <a:spLocks noGrp="1"/>
          </p:cNvSpPr>
          <p:nvPr>
            <p:ph type="sldNum" sz="quarter" idx="12"/>
          </p:nvPr>
        </p:nvSpPr>
        <p:spPr/>
        <p:txBody>
          <a:bodyPr/>
          <a:lstStyle>
            <a:lvl1pPr>
              <a:defRPr/>
            </a:lvl1pPr>
          </a:lstStyle>
          <a:p>
            <a:pPr>
              <a:defRPr/>
            </a:pPr>
            <a:fld id="{A42E1DEF-2673-4D60-A9E1-2A1AD079C85B}"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1478BF5-32E3-437E-9973-A85C38F7CDCA}" type="datetime1">
              <a:rPr lang="cs-CZ"/>
              <a:pPr>
                <a:defRPr/>
              </a:pPr>
              <a:t>26.11.2012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cs-CZ"/>
              <a:t>Autorem materiálu a všech jeho částí, není-li uvedeno jinak, je Mgr. Andrea Šteflová CZ.1.07/1.5.00/34.0501</a:t>
            </a: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A6EEC6-FF56-4D13-9AC0-E0321FFA13EC}"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upload.wikimedia.org/wikipedia/commons/b/b7/Armoiries_r%C3%A9publique_fran%C3%A7aise.svg"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fr.wikipedia.org/wiki/Fichier:Grand_sceau_de_la_R%C3%A9publique_Fran%C3%A7aise_image001.gif" TargetMode="External"/><Relationship Id="rId3" Type="http://schemas.openxmlformats.org/officeDocument/2006/relationships/hyperlink" Target="http://fr.wikipedia.org/wiki/Fichier:Arrondissements-de-Paris.png" TargetMode="External"/><Relationship Id="rId7" Type="http://schemas.openxmlformats.org/officeDocument/2006/relationships/hyperlink" Target="http://lewebpedagogique.com/monsieurmathieundlronchin/files/2011/11/Marianne.jpg" TargetMode="External"/><Relationship Id="rId2" Type="http://schemas.openxmlformats.org/officeDocument/2006/relationships/hyperlink" Target="http://www.elysee.fr/president/la-presidence/les-symboles-de-la-republique-francaise/les-symboles-de-la-republique-francaise.489.html" TargetMode="External"/><Relationship Id="rId1" Type="http://schemas.openxmlformats.org/officeDocument/2006/relationships/slideLayout" Target="../slideLayouts/slideLayout7.xml"/><Relationship Id="rId6" Type="http://schemas.openxmlformats.org/officeDocument/2006/relationships/hyperlink" Target="http://fr.wikipedia.org/w/index.php?title=Fichier:Logo_de_la_R%C3%A9publique_fran%C3%A7aise.svg&amp;page=1" TargetMode="External"/><Relationship Id="rId5" Type="http://schemas.openxmlformats.org/officeDocument/2006/relationships/hyperlink" Target="http://fr.wikipedia.org/wiki/Fichier:Bonnet_Phrygien.png" TargetMode="External"/><Relationship Id="rId10" Type="http://schemas.openxmlformats.org/officeDocument/2006/relationships/hyperlink" Target="http://fr.wikipedia.org/wiki/Fichier:M%C3%A9morial_des_soldats_et_marins_de_la_Charente-Inf%C3%A9rieure_(16).JPG" TargetMode="External"/><Relationship Id="rId4" Type="http://schemas.openxmlformats.org/officeDocument/2006/relationships/hyperlink" Target="http://fr.wikipedia.org/wiki/Fichier:Drapeau_de_la_France.png" TargetMode="External"/><Relationship Id="rId9" Type="http://schemas.openxmlformats.org/officeDocument/2006/relationships/hyperlink" Target="http://fr.wikipedia.org/w/index.php?title=Fichier:Armoiries_r%C3%A9publique_fran%C3%A7aise.svg&amp;page=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upload.wikimedia.org/wikipedia/commons/3/3b/Logo_de_la_R%C3%A9publique_fran%C3%A7aise.sv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upload.wikimedia.org/wikipedia/commons/9/92/Drapeau_de_la_France.p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upload.wikimedia.org/wikipedia/commons/c/c1/Bonnet_Phrygien.p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upload.wikimedia.org/wikipedia/commons/1/1e/M%C3%A9morial_des_soldats_et_marins_de_la_Charente-Inf%C3%A9rieure_(16).JP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upload.wikimedia.org/wikipedia/commons/e/e0/Grand_sceau_de_la_R%C3%A9publique_Fran%C3%A7aise_image001.gi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sah 2"/>
          <p:cNvSpPr>
            <a:spLocks noGrp="1"/>
          </p:cNvSpPr>
          <p:nvPr>
            <p:ph idx="4294967295"/>
          </p:nvPr>
        </p:nvSpPr>
        <p:spPr>
          <a:xfrm>
            <a:off x="571500" y="2000250"/>
            <a:ext cx="8001000" cy="3227388"/>
          </a:xfrm>
        </p:spPr>
        <p:txBody>
          <a:bodyPr/>
          <a:lstStyle/>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Autor materiálu:	Andrea Šteflová</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Datum vytvoření:	říjen 2012</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Vzdělávací oblast:	jazyk a jazyková komunikace</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Vyučovací předmět:	seminář z francouzského jazyka</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Ročník:	4., oktáva</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Téma:	národní symboly Francie</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Druh materiálu:	prezentace, pracovní list </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Klíčová slova:	</a:t>
            </a:r>
            <a:r>
              <a:rPr lang="fr-FR" sz="1800" dirty="0" smtClean="0">
                <a:latin typeface="Arial" charset="0"/>
                <a:cs typeface="Arial" charset="0"/>
              </a:rPr>
              <a:t>drapeau, Marseillaise, Marianne, bonnet phrygien, devise Liberté-Égalité-Fraternité, coq, sceau, faisceau de licteur</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Anotace:	výklad učiva, samostatná práce</a:t>
            </a:r>
          </a:p>
          <a:p>
            <a:pPr marL="2159000" indent="-2159000" defTabSz="1062038" eaLnBrk="1" hangingPunct="1">
              <a:lnSpc>
                <a:spcPct val="90000"/>
              </a:lnSpc>
              <a:buFont typeface="Arial" charset="0"/>
              <a:buNone/>
              <a:tabLst>
                <a:tab pos="2152650" algn="l"/>
              </a:tabLst>
            </a:pPr>
            <a:endParaRPr lang="cs-CZ" sz="1800" dirty="0" smtClean="0">
              <a:latin typeface="Arial" charset="0"/>
              <a:cs typeface="Arial" charset="0"/>
            </a:endParaRPr>
          </a:p>
        </p:txBody>
      </p:sp>
      <p:pic>
        <p:nvPicPr>
          <p:cNvPr id="15363" name="Obrázek 4"/>
          <p:cNvPicPr>
            <a:picLocks noChangeAspect="1" noChangeArrowheads="1"/>
          </p:cNvPicPr>
          <p:nvPr/>
        </p:nvPicPr>
        <p:blipFill>
          <a:blip r:embed="rId3" cstate="print"/>
          <a:srcRect/>
          <a:stretch>
            <a:fillRect/>
          </a:stretch>
        </p:blipFill>
        <p:spPr bwMode="auto">
          <a:xfrm>
            <a:off x="1785938" y="368300"/>
            <a:ext cx="5715000" cy="1397000"/>
          </a:xfrm>
          <a:prstGeom prst="rect">
            <a:avLst/>
          </a:prstGeom>
          <a:noFill/>
          <a:ln w="9525">
            <a:noFill/>
            <a:miter lim="800000"/>
            <a:headEnd/>
            <a:tailEnd/>
          </a:ln>
        </p:spPr>
      </p:pic>
      <p:sp>
        <p:nvSpPr>
          <p:cNvPr id="15364" name="TextovéPole 6"/>
          <p:cNvSpPr txBox="1">
            <a:spLocks noChangeArrowheads="1"/>
          </p:cNvSpPr>
          <p:nvPr/>
        </p:nvSpPr>
        <p:spPr bwMode="auto">
          <a:xfrm>
            <a:off x="6372225" y="0"/>
            <a:ext cx="2771775" cy="307975"/>
          </a:xfrm>
          <a:prstGeom prst="rect">
            <a:avLst/>
          </a:prstGeom>
          <a:noFill/>
          <a:ln w="9525">
            <a:noFill/>
            <a:miter lim="800000"/>
            <a:headEnd/>
            <a:tailEnd/>
          </a:ln>
        </p:spPr>
        <p:txBody>
          <a:bodyPr>
            <a:spAutoFit/>
          </a:bodyPr>
          <a:lstStyle/>
          <a:p>
            <a:r>
              <a:rPr lang="cs-CZ" sz="1400" dirty="0" smtClean="0"/>
              <a:t>VY_32_INOVACE_2.1.FJ4.03/</a:t>
            </a:r>
            <a:r>
              <a:rPr lang="cs-CZ" sz="1400" dirty="0" err="1" smtClean="0"/>
              <a:t>Št</a:t>
            </a:r>
            <a:endParaRPr lang="cs-CZ" sz="1400" dirty="0"/>
          </a:p>
        </p:txBody>
      </p:sp>
      <p:sp>
        <p:nvSpPr>
          <p:cNvPr id="6"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p:txBody>
          <a:bodyPr/>
          <a:lstStyle/>
          <a:p>
            <a:r>
              <a:rPr lang="fr-FR" smtClean="0">
                <a:latin typeface="Arial" charset="0"/>
              </a:rPr>
              <a:t>Faisceau de licteur</a:t>
            </a:r>
          </a:p>
        </p:txBody>
      </p:sp>
      <p:sp>
        <p:nvSpPr>
          <p:cNvPr id="27651" name="Rectangle 4"/>
          <p:cNvSpPr>
            <a:spLocks noGrp="1"/>
          </p:cNvSpPr>
          <p:nvPr>
            <p:ph type="body" sz="half" idx="4294967295"/>
          </p:nvPr>
        </p:nvSpPr>
        <p:spPr>
          <a:xfrm>
            <a:off x="4357686" y="1357298"/>
            <a:ext cx="4357718" cy="4429156"/>
          </a:xfrm>
        </p:spPr>
        <p:txBody>
          <a:bodyPr/>
          <a:lstStyle/>
          <a:p>
            <a:pPr marL="177800" indent="-177800"/>
            <a:r>
              <a:rPr lang="fr-FR" sz="1800" dirty="0" smtClean="0"/>
              <a:t>Un emblème </a:t>
            </a:r>
            <a:r>
              <a:rPr lang="cs-CZ" sz="1800" dirty="0" smtClean="0"/>
              <a:t>de </a:t>
            </a:r>
            <a:r>
              <a:rPr lang="fr-FR" sz="1800" dirty="0" smtClean="0"/>
              <a:t>caractère semi-officiel</a:t>
            </a:r>
            <a:r>
              <a:rPr lang="cs-CZ" sz="1800" dirty="0" smtClean="0"/>
              <a:t>, </a:t>
            </a:r>
            <a:r>
              <a:rPr lang="fr-FR" sz="1800" dirty="0" smtClean="0"/>
              <a:t>souvent utilisé pour représenter la République française</a:t>
            </a:r>
          </a:p>
          <a:p>
            <a:pPr marL="177800" indent="-177800"/>
            <a:r>
              <a:rPr lang="fr-FR" sz="1800" dirty="0" smtClean="0"/>
              <a:t>Les faisceaux sont constitués par l'assemblage de branches liées autour d'une hache. Ils sont recouverts d'un bouclier avec les initiales RF (République française). Des branches de chêne symbolise la Justice, des branches d'olivier la Paix.</a:t>
            </a:r>
          </a:p>
          <a:p>
            <a:pPr marL="177800" indent="-177800"/>
            <a:r>
              <a:rPr lang="fr-FR" sz="1800" dirty="0" smtClean="0"/>
              <a:t>A la chute de la Monarchie, le faisceau de licteur devient un des symboles de la République naissante « </a:t>
            </a:r>
            <a:r>
              <a:rPr lang="fr-FR" sz="1800" i="1" dirty="0" smtClean="0"/>
              <a:t>une et indivisible</a:t>
            </a:r>
            <a:r>
              <a:rPr lang="fr-FR" sz="1800" dirty="0" smtClean="0"/>
              <a:t> »</a:t>
            </a:r>
            <a:endParaRPr lang="cs-CZ" sz="1800" dirty="0" smtClean="0"/>
          </a:p>
          <a:p>
            <a:pPr marL="177800" indent="-177800"/>
            <a:r>
              <a:rPr lang="fr-FR" sz="1800" dirty="0" smtClean="0"/>
              <a:t>Fait la référence à la République romaine</a:t>
            </a:r>
          </a:p>
        </p:txBody>
      </p:sp>
      <p:sp>
        <p:nvSpPr>
          <p:cNvPr id="27654" name="Rectangle 6"/>
          <p:cNvSpPr>
            <a:spLocks noChangeArrowheads="1"/>
          </p:cNvSpPr>
          <p:nvPr/>
        </p:nvSpPr>
        <p:spPr bwMode="auto">
          <a:xfrm>
            <a:off x="857224" y="5214950"/>
            <a:ext cx="2474913" cy="492125"/>
          </a:xfrm>
          <a:prstGeom prst="rect">
            <a:avLst/>
          </a:prstGeom>
          <a:noFill/>
          <a:ln w="9525">
            <a:noFill/>
            <a:miter lim="800000"/>
            <a:headEnd/>
            <a:tailEnd/>
          </a:ln>
          <a:effectLst/>
        </p:spPr>
        <p:txBody>
          <a:bodyPr lIns="36501" rIns="36501" bIns="171396" anchor="ctr">
            <a:spAutoFit/>
          </a:bodyPr>
          <a:lstStyle/>
          <a:p>
            <a:pPr fontAlgn="b"/>
            <a:r>
              <a:rPr lang="fr-FR" dirty="0">
                <a:latin typeface="Calibri" pitchFamily="34" charset="0"/>
              </a:rPr>
              <a:t>Sur le passeport français</a:t>
            </a:r>
            <a:r>
              <a:rPr lang="cs-CZ" dirty="0"/>
              <a:t> </a:t>
            </a:r>
          </a:p>
        </p:txBody>
      </p:sp>
      <p:pic>
        <p:nvPicPr>
          <p:cNvPr id="27655" name="Picture 7" descr="passeport-francais"/>
          <p:cNvPicPr>
            <a:picLocks noChangeAspect="1" noChangeArrowheads="1"/>
          </p:cNvPicPr>
          <p:nvPr/>
        </p:nvPicPr>
        <p:blipFill>
          <a:blip r:embed="rId2" cstate="print"/>
          <a:srcRect/>
          <a:stretch>
            <a:fillRect/>
          </a:stretch>
        </p:blipFill>
        <p:spPr bwMode="auto">
          <a:xfrm>
            <a:off x="857224" y="3500438"/>
            <a:ext cx="2951162" cy="1711325"/>
          </a:xfrm>
          <a:prstGeom prst="rect">
            <a:avLst/>
          </a:prstGeom>
          <a:noFill/>
        </p:spPr>
      </p:pic>
      <p:pic>
        <p:nvPicPr>
          <p:cNvPr id="27657" name="Picture 9" descr="Fichier:Armoiries république française.svg">
            <a:hlinkClick r:id="rId3"/>
          </p:cNvPr>
          <p:cNvPicPr>
            <a:picLocks noChangeAspect="1" noChangeArrowheads="1"/>
          </p:cNvPicPr>
          <p:nvPr/>
        </p:nvPicPr>
        <p:blipFill>
          <a:blip r:embed="rId4" cstate="print"/>
          <a:srcRect/>
          <a:stretch>
            <a:fillRect/>
          </a:stretch>
        </p:blipFill>
        <p:spPr bwMode="auto">
          <a:xfrm>
            <a:off x="1428728" y="1357298"/>
            <a:ext cx="1666875" cy="1895475"/>
          </a:xfrm>
          <a:prstGeom prst="rect">
            <a:avLst/>
          </a:prstGeom>
          <a:noFill/>
        </p:spPr>
      </p:pic>
      <p:sp>
        <p:nvSpPr>
          <p:cNvPr id="27658" name="Text Box 10"/>
          <p:cNvSpPr txBox="1">
            <a:spLocks noChangeArrowheads="1"/>
          </p:cNvSpPr>
          <p:nvPr/>
        </p:nvSpPr>
        <p:spPr bwMode="auto">
          <a:xfrm>
            <a:off x="2428860" y="3000372"/>
            <a:ext cx="1571636" cy="246221"/>
          </a:xfrm>
          <a:prstGeom prst="rect">
            <a:avLst/>
          </a:prstGeom>
          <a:noFill/>
          <a:ln w="9525">
            <a:noFill/>
            <a:miter lim="800000"/>
            <a:headEnd/>
            <a:tailEnd/>
          </a:ln>
          <a:effectLst/>
        </p:spPr>
        <p:txBody>
          <a:bodyPr wrap="square">
            <a:spAutoFit/>
          </a:bodyPr>
          <a:lstStyle/>
          <a:p>
            <a:r>
              <a:rPr lang="fr-FR" sz="1000" dirty="0" smtClean="0">
                <a:latin typeface="+mj-lt"/>
              </a:rPr>
              <a:t>Auteur </a:t>
            </a:r>
            <a:r>
              <a:rPr lang="fr-FR" sz="1000" dirty="0">
                <a:latin typeface="+mj-lt"/>
              </a:rPr>
              <a:t>: </a:t>
            </a:r>
            <a:r>
              <a:rPr lang="fr-FR" sz="1000" dirty="0" smtClean="0">
                <a:latin typeface="+mj-lt"/>
              </a:rPr>
              <a:t>Jérôme </a:t>
            </a:r>
            <a:r>
              <a:rPr lang="cs-CZ" sz="1000" dirty="0" smtClean="0">
                <a:latin typeface="+mj-lt"/>
              </a:rPr>
              <a:t>B</a:t>
            </a:r>
            <a:r>
              <a:rPr lang="fr-FR" sz="1000" dirty="0" smtClean="0">
                <a:latin typeface="+mj-lt"/>
              </a:rPr>
              <a:t>LUM </a:t>
            </a:r>
            <a:endParaRPr lang="fr-FR" sz="1000" dirty="0">
              <a:latin typeface="+mj-lt"/>
            </a:endParaRPr>
          </a:p>
        </p:txBody>
      </p:sp>
      <p:sp>
        <p:nvSpPr>
          <p:cNvPr id="11" name="TextovéPole 6"/>
          <p:cNvSpPr txBox="1">
            <a:spLocks noChangeArrowheads="1"/>
          </p:cNvSpPr>
          <p:nvPr/>
        </p:nvSpPr>
        <p:spPr bwMode="auto">
          <a:xfrm>
            <a:off x="6372225" y="0"/>
            <a:ext cx="2771775" cy="307975"/>
          </a:xfrm>
          <a:prstGeom prst="rect">
            <a:avLst/>
          </a:prstGeom>
          <a:noFill/>
          <a:ln w="9525">
            <a:noFill/>
            <a:miter lim="800000"/>
            <a:headEnd/>
            <a:tailEnd/>
          </a:ln>
        </p:spPr>
        <p:txBody>
          <a:bodyPr>
            <a:spAutoFit/>
          </a:bodyPr>
          <a:lstStyle/>
          <a:p>
            <a:r>
              <a:rPr lang="cs-CZ" sz="1400" dirty="0" smtClean="0"/>
              <a:t>VY_32_INOVACE_2.1.FJ4.03/</a:t>
            </a:r>
            <a:r>
              <a:rPr lang="cs-CZ" sz="1400" dirty="0" err="1" smtClean="0"/>
              <a:t>Št</a:t>
            </a:r>
            <a:endParaRPr lang="cs-CZ" sz="1400" dirty="0"/>
          </a:p>
        </p:txBody>
      </p:sp>
      <p:sp>
        <p:nvSpPr>
          <p:cNvPr id="12"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p:cNvSpPr>
          <p:nvPr>
            <p:ph type="title"/>
          </p:nvPr>
        </p:nvSpPr>
        <p:spPr/>
        <p:txBody>
          <a:bodyPr/>
          <a:lstStyle/>
          <a:p>
            <a:r>
              <a:rPr lang="fr-FR" smtClean="0"/>
              <a:t>Que savez-vous?</a:t>
            </a:r>
          </a:p>
        </p:txBody>
      </p:sp>
      <p:sp>
        <p:nvSpPr>
          <p:cNvPr id="60424" name="Rectangle 8"/>
          <p:cNvSpPr>
            <a:spLocks noGrp="1"/>
          </p:cNvSpPr>
          <p:nvPr>
            <p:ph type="body" idx="1"/>
          </p:nvPr>
        </p:nvSpPr>
        <p:spPr>
          <a:xfrm>
            <a:off x="428625" y="1214438"/>
            <a:ext cx="4040188" cy="317500"/>
          </a:xfrm>
          <a:solidFill>
            <a:schemeClr val="accent5">
              <a:lumMod val="60000"/>
              <a:lumOff val="40000"/>
            </a:schemeClr>
          </a:solidFill>
        </p:spPr>
        <p:txBody>
          <a:bodyPr/>
          <a:lstStyle/>
          <a:p>
            <a:pPr marL="722313" lvl="1" indent="-265113" algn="ctr">
              <a:defRPr/>
            </a:pPr>
            <a:r>
              <a:rPr lang="fr-FR" sz="1800" dirty="0" smtClean="0"/>
              <a:t>Questions</a:t>
            </a:r>
          </a:p>
        </p:txBody>
      </p:sp>
      <p:sp>
        <p:nvSpPr>
          <p:cNvPr id="7" name="Zástupný symbol pro obsah 6"/>
          <p:cNvSpPr>
            <a:spLocks noGrp="1"/>
          </p:cNvSpPr>
          <p:nvPr>
            <p:ph sz="half" idx="2"/>
          </p:nvPr>
        </p:nvSpPr>
        <p:spPr>
          <a:xfrm>
            <a:off x="457200" y="1643063"/>
            <a:ext cx="4040188" cy="4483100"/>
          </a:xfrm>
        </p:spPr>
        <p:txBody>
          <a:bodyPr/>
          <a:lstStyle/>
          <a:p>
            <a:pPr marL="265113" indent="-265113">
              <a:buFont typeface="+mj-lt"/>
              <a:buAutoNum type="arabicPeriod"/>
              <a:defRPr/>
            </a:pPr>
            <a:r>
              <a:rPr lang="fr-FR" sz="1800" dirty="0" smtClean="0"/>
              <a:t>Combien de symboles officiels possède la France?</a:t>
            </a:r>
          </a:p>
          <a:p>
            <a:pPr marL="265113" indent="-265113">
              <a:buFont typeface="+mj-lt"/>
              <a:buAutoNum type="arabicPeriod"/>
              <a:defRPr/>
            </a:pPr>
            <a:r>
              <a:rPr lang="fr-FR" sz="1800" dirty="0" smtClean="0"/>
              <a:t>Quels symboles datent de la Révolution française?</a:t>
            </a:r>
          </a:p>
          <a:p>
            <a:pPr marL="265113" indent="-265113">
              <a:buFont typeface="+mj-lt"/>
              <a:buAutoNum type="arabicPeriod"/>
              <a:defRPr/>
            </a:pPr>
            <a:r>
              <a:rPr lang="fr-FR" sz="1800" dirty="0" smtClean="0"/>
              <a:t>Que signifient les couleurs du drapeau?</a:t>
            </a:r>
          </a:p>
          <a:p>
            <a:pPr marL="265113" indent="-265113">
              <a:buFont typeface="+mj-lt"/>
              <a:buAutoNum type="arabicPeriod"/>
              <a:defRPr/>
            </a:pPr>
            <a:r>
              <a:rPr lang="fr-FR" sz="1800" dirty="0" smtClean="0"/>
              <a:t>Quel est le nom de l‘auteur de l‘hymne national?</a:t>
            </a:r>
            <a:endParaRPr lang="cs-CZ" sz="1800" dirty="0" smtClean="0"/>
          </a:p>
          <a:p>
            <a:pPr marL="265113" indent="0">
              <a:spcBef>
                <a:spcPts val="0"/>
              </a:spcBef>
              <a:buFont typeface="Arial" charset="0"/>
              <a:buNone/>
              <a:defRPr/>
            </a:pPr>
            <a:r>
              <a:rPr lang="fr-FR" sz="1800" dirty="0" smtClean="0"/>
              <a:t>Et son titre d‘origine?</a:t>
            </a:r>
            <a:endParaRPr lang="cs-CZ" sz="1800" dirty="0" smtClean="0"/>
          </a:p>
          <a:p>
            <a:pPr marL="265113" indent="0">
              <a:spcBef>
                <a:spcPts val="0"/>
              </a:spcBef>
              <a:buFont typeface="Arial" charset="0"/>
              <a:buNone/>
              <a:defRPr/>
            </a:pPr>
            <a:r>
              <a:rPr lang="fr-FR" sz="1800" dirty="0" smtClean="0"/>
              <a:t>Et le titre actuel?</a:t>
            </a:r>
          </a:p>
          <a:p>
            <a:pPr marL="265113" indent="-265113">
              <a:buFont typeface="+mj-lt"/>
              <a:buAutoNum type="arabicPeriod" startAt="5"/>
              <a:defRPr/>
            </a:pPr>
            <a:r>
              <a:rPr lang="fr-FR" sz="1800" dirty="0" smtClean="0"/>
              <a:t>Comment s‘appelle la buste appar</a:t>
            </a:r>
            <a:r>
              <a:rPr lang="cs-CZ" sz="1800" dirty="0" err="1" smtClean="0"/>
              <a:t>ai</a:t>
            </a:r>
            <a:r>
              <a:rPr lang="fr-FR" sz="1800" dirty="0" smtClean="0"/>
              <a:t>ssant dans les mairies?</a:t>
            </a:r>
            <a:r>
              <a:rPr lang="cs-CZ" sz="1800" dirty="0" smtClean="0"/>
              <a:t> </a:t>
            </a:r>
          </a:p>
          <a:p>
            <a:pPr marL="265113" indent="0">
              <a:spcBef>
                <a:spcPts val="0"/>
              </a:spcBef>
              <a:buFont typeface="Arial" charset="0"/>
              <a:buNone/>
              <a:defRPr/>
            </a:pPr>
            <a:r>
              <a:rPr lang="fr-FR" sz="1800" dirty="0" smtClean="0"/>
              <a:t>Que représente-t-elle?</a:t>
            </a:r>
            <a:r>
              <a:rPr lang="cs-CZ" sz="1800" dirty="0" smtClean="0"/>
              <a:t> </a:t>
            </a:r>
          </a:p>
          <a:p>
            <a:pPr marL="265113" indent="0">
              <a:spcBef>
                <a:spcPts val="0"/>
              </a:spcBef>
              <a:buFont typeface="Arial" charset="0"/>
              <a:buNone/>
              <a:defRPr/>
            </a:pPr>
            <a:r>
              <a:rPr lang="fr-FR" sz="1800" dirty="0" smtClean="0"/>
              <a:t>Que porte-t-elle sur la tête?</a:t>
            </a:r>
          </a:p>
        </p:txBody>
      </p:sp>
      <p:sp>
        <p:nvSpPr>
          <p:cNvPr id="8" name="Zástupný symbol pro text 7"/>
          <p:cNvSpPr>
            <a:spLocks noGrp="1"/>
          </p:cNvSpPr>
          <p:nvPr>
            <p:ph type="body" sz="quarter" idx="3"/>
          </p:nvPr>
        </p:nvSpPr>
        <p:spPr>
          <a:xfrm>
            <a:off x="4572000" y="1214438"/>
            <a:ext cx="4041775" cy="317500"/>
          </a:xfrm>
          <a:solidFill>
            <a:schemeClr val="accent6">
              <a:lumMod val="60000"/>
              <a:lumOff val="40000"/>
            </a:schemeClr>
          </a:solidFill>
        </p:spPr>
        <p:txBody>
          <a:bodyPr/>
          <a:lstStyle/>
          <a:p>
            <a:pPr algn="ctr">
              <a:defRPr/>
            </a:pPr>
            <a:r>
              <a:rPr lang="fr-FR" sz="1800" dirty="0" smtClean="0"/>
              <a:t>Réponses</a:t>
            </a:r>
            <a:endParaRPr lang="fr-FR" sz="1800" dirty="0"/>
          </a:p>
        </p:txBody>
      </p:sp>
      <p:sp>
        <p:nvSpPr>
          <p:cNvPr id="9" name="Zástupný symbol pro obsah 8"/>
          <p:cNvSpPr>
            <a:spLocks noGrp="1"/>
          </p:cNvSpPr>
          <p:nvPr>
            <p:ph sz="quarter" idx="4"/>
          </p:nvPr>
        </p:nvSpPr>
        <p:spPr>
          <a:xfrm>
            <a:off x="4645025" y="1643063"/>
            <a:ext cx="4284663" cy="4483100"/>
          </a:xfrm>
        </p:spPr>
        <p:txBody>
          <a:bodyPr/>
          <a:lstStyle/>
          <a:p>
            <a:pPr marL="265113" indent="-265113">
              <a:buFont typeface="+mj-lt"/>
              <a:buAutoNum type="arabicPeriod"/>
              <a:defRPr/>
            </a:pPr>
            <a:r>
              <a:rPr lang="cs-CZ" sz="1800" dirty="0" smtClean="0"/>
              <a:t>8</a:t>
            </a:r>
            <a:endParaRPr lang="fr-FR" sz="1800" dirty="0" smtClean="0">
              <a:solidFill>
                <a:srgbClr val="FF0000"/>
              </a:solidFill>
            </a:endParaRPr>
          </a:p>
          <a:p>
            <a:pPr marL="265113" indent="-265113">
              <a:buFont typeface="+mj-lt"/>
              <a:buAutoNum type="arabicPeriod"/>
              <a:defRPr/>
            </a:pPr>
            <a:r>
              <a:rPr lang="fr-FR" sz="1800" dirty="0" smtClean="0"/>
              <a:t>Le drapeau, la Marseillaise, Marianne</a:t>
            </a:r>
          </a:p>
          <a:p>
            <a:pPr marL="265113" indent="-265113">
              <a:buFont typeface="+mj-lt"/>
              <a:buAutoNum type="arabicPeriod"/>
              <a:defRPr/>
            </a:pPr>
            <a:r>
              <a:rPr lang="fr-FR" sz="1800" dirty="0" smtClean="0"/>
              <a:t>Le bleu et le rouge – couleurs de Paris, le blanc – couleur du roi</a:t>
            </a:r>
          </a:p>
          <a:p>
            <a:pPr marL="265113" indent="-265113">
              <a:buFont typeface="+mj-lt"/>
              <a:buAutoNum type="arabicPeriod"/>
              <a:defRPr/>
            </a:pPr>
            <a:r>
              <a:rPr lang="fr-FR" sz="1800" dirty="0" smtClean="0"/>
              <a:t>Rouget de Lisle</a:t>
            </a:r>
            <a:endParaRPr lang="cs-CZ" sz="1800" dirty="0" smtClean="0"/>
          </a:p>
          <a:p>
            <a:pPr marL="265113" indent="0">
              <a:spcBef>
                <a:spcPts val="0"/>
              </a:spcBef>
              <a:buFont typeface="Arial" charset="0"/>
              <a:buNone/>
              <a:defRPr/>
            </a:pPr>
            <a:r>
              <a:rPr lang="fr-FR" sz="1800" dirty="0" smtClean="0"/>
              <a:t>Chant de guerre pour l’armée du Rhin</a:t>
            </a:r>
            <a:endParaRPr lang="cs-CZ" sz="1800" dirty="0" smtClean="0"/>
          </a:p>
          <a:p>
            <a:pPr marL="265113" indent="0">
              <a:spcBef>
                <a:spcPts val="0"/>
              </a:spcBef>
              <a:buFont typeface="Arial" charset="0"/>
              <a:buNone/>
              <a:defRPr/>
            </a:pPr>
            <a:r>
              <a:rPr lang="fr-FR" sz="1800" dirty="0" smtClean="0"/>
              <a:t>Marseillaise</a:t>
            </a:r>
          </a:p>
          <a:p>
            <a:pPr marL="265113" indent="-265113">
              <a:buFont typeface="+mj-lt"/>
              <a:buAutoNum type="arabicPeriod" startAt="5"/>
              <a:defRPr/>
            </a:pPr>
            <a:r>
              <a:rPr lang="fr-FR" sz="1800" dirty="0" smtClean="0"/>
              <a:t>Marianne</a:t>
            </a:r>
            <a:endParaRPr lang="cs-CZ" sz="1800" dirty="0" smtClean="0"/>
          </a:p>
          <a:p>
            <a:pPr marL="265113" indent="0">
              <a:spcBef>
                <a:spcPts val="0"/>
              </a:spcBef>
              <a:buFont typeface="Arial" charset="0"/>
              <a:buNone/>
              <a:defRPr/>
            </a:pPr>
            <a:r>
              <a:rPr lang="fr-FR" sz="1800" dirty="0" smtClean="0"/>
              <a:t>alégorie de la Liberté et de la République</a:t>
            </a:r>
            <a:endParaRPr lang="cs-CZ" sz="1800" dirty="0" smtClean="0"/>
          </a:p>
          <a:p>
            <a:pPr marL="265113" indent="0">
              <a:spcBef>
                <a:spcPts val="0"/>
              </a:spcBef>
              <a:buFont typeface="Arial" charset="0"/>
              <a:buNone/>
              <a:defRPr/>
            </a:pPr>
            <a:r>
              <a:rPr lang="fr-FR" sz="1800" dirty="0" smtClean="0"/>
              <a:t>bonnet phrygien</a:t>
            </a:r>
          </a:p>
        </p:txBody>
      </p:sp>
      <p:sp>
        <p:nvSpPr>
          <p:cNvPr id="11" name="TextovéPole 6"/>
          <p:cNvSpPr txBox="1">
            <a:spLocks noChangeArrowheads="1"/>
          </p:cNvSpPr>
          <p:nvPr/>
        </p:nvSpPr>
        <p:spPr bwMode="auto">
          <a:xfrm>
            <a:off x="6372225" y="0"/>
            <a:ext cx="2771775" cy="307975"/>
          </a:xfrm>
          <a:prstGeom prst="rect">
            <a:avLst/>
          </a:prstGeom>
          <a:noFill/>
          <a:ln w="9525">
            <a:noFill/>
            <a:miter lim="800000"/>
            <a:headEnd/>
            <a:tailEnd/>
          </a:ln>
        </p:spPr>
        <p:txBody>
          <a:bodyPr>
            <a:spAutoFit/>
          </a:bodyPr>
          <a:lstStyle/>
          <a:p>
            <a:r>
              <a:rPr lang="cs-CZ" sz="1400" dirty="0" smtClean="0"/>
              <a:t>VY_32_INOVACE_2.1.FJ4.03/</a:t>
            </a:r>
            <a:r>
              <a:rPr lang="cs-CZ" sz="1400" dirty="0" err="1" smtClean="0"/>
              <a:t>Št</a:t>
            </a:r>
            <a:endParaRPr lang="cs-CZ" sz="1400" dirty="0"/>
          </a:p>
        </p:txBody>
      </p:sp>
      <p:sp>
        <p:nvSpPr>
          <p:cNvPr id="10"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 calcmode="lin" valueType="num">
                                      <p:cBhvr additive="base">
                                        <p:cTn id="37"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additive="base">
                                        <p:cTn id="43"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7">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 calcmode="lin" valueType="num">
                                      <p:cBhvr additive="base">
                                        <p:cTn id="47"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7">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 calcmode="lin" valueType="num">
                                      <p:cBhvr additive="base">
                                        <p:cTn id="51" dur="2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 calcmode="lin" valueType="num">
                                      <p:cBhvr additive="base">
                                        <p:cTn id="57"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9">
                                            <p:txEl>
                                              <p:pRg st="3" end="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2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9">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9">
                                            <p:txEl>
                                              <p:pRg st="5" end="5"/>
                                            </p:txEl>
                                          </p:spTgt>
                                        </p:tgtEl>
                                        <p:attrNameLst>
                                          <p:attrName>style.visibility</p:attrName>
                                        </p:attrNameLst>
                                      </p:cBhvr>
                                      <p:to>
                                        <p:strVal val="visible"/>
                                      </p:to>
                                    </p:set>
                                    <p:anim calcmode="lin" valueType="num">
                                      <p:cBhvr additive="base">
                                        <p:cTn id="65" dur="20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66" dur="20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7">
                                            <p:txEl>
                                              <p:pRg st="6" end="6"/>
                                            </p:txEl>
                                          </p:spTgt>
                                        </p:tgtEl>
                                        <p:attrNameLst>
                                          <p:attrName>style.visibility</p:attrName>
                                        </p:attrNameLst>
                                      </p:cBhvr>
                                      <p:to>
                                        <p:strVal val="visible"/>
                                      </p:to>
                                    </p:set>
                                    <p:anim calcmode="lin" valueType="num">
                                      <p:cBhvr additive="base">
                                        <p:cTn id="71" dur="2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72" dur="2000" fill="hold"/>
                                        <p:tgtEl>
                                          <p:spTgt spid="7">
                                            <p:txEl>
                                              <p:pRg st="6" end="6"/>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
                                            <p:txEl>
                                              <p:pRg st="7" end="7"/>
                                            </p:txEl>
                                          </p:spTgt>
                                        </p:tgtEl>
                                        <p:attrNameLst>
                                          <p:attrName>style.visibility</p:attrName>
                                        </p:attrNameLst>
                                      </p:cBhvr>
                                      <p:to>
                                        <p:strVal val="visible"/>
                                      </p:to>
                                    </p:set>
                                    <p:anim calcmode="lin" valueType="num">
                                      <p:cBhvr additive="base">
                                        <p:cTn id="75" dur="20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76" dur="2000" fill="hold"/>
                                        <p:tgtEl>
                                          <p:spTgt spid="7">
                                            <p:txEl>
                                              <p:pRg st="7" end="7"/>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7">
                                            <p:txEl>
                                              <p:pRg st="8" end="8"/>
                                            </p:txEl>
                                          </p:spTgt>
                                        </p:tgtEl>
                                        <p:attrNameLst>
                                          <p:attrName>style.visibility</p:attrName>
                                        </p:attrNameLst>
                                      </p:cBhvr>
                                      <p:to>
                                        <p:strVal val="visible"/>
                                      </p:to>
                                    </p:set>
                                    <p:anim calcmode="lin" valueType="num">
                                      <p:cBhvr additive="base">
                                        <p:cTn id="79" dur="20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9">
                                            <p:txEl>
                                              <p:pRg st="6" end="6"/>
                                            </p:txEl>
                                          </p:spTgt>
                                        </p:tgtEl>
                                        <p:attrNameLst>
                                          <p:attrName>style.visibility</p:attrName>
                                        </p:attrNameLst>
                                      </p:cBhvr>
                                      <p:to>
                                        <p:strVal val="visible"/>
                                      </p:to>
                                    </p:set>
                                    <p:anim calcmode="lin" valueType="num">
                                      <p:cBhvr additive="base">
                                        <p:cTn id="85" dur="20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86" dur="2000" fill="hold"/>
                                        <p:tgtEl>
                                          <p:spTgt spid="9">
                                            <p:txEl>
                                              <p:pRg st="6" end="6"/>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9">
                                            <p:txEl>
                                              <p:pRg st="7" end="7"/>
                                            </p:txEl>
                                          </p:spTgt>
                                        </p:tgtEl>
                                        <p:attrNameLst>
                                          <p:attrName>style.visibility</p:attrName>
                                        </p:attrNameLst>
                                      </p:cBhvr>
                                      <p:to>
                                        <p:strVal val="visible"/>
                                      </p:to>
                                    </p:set>
                                    <p:anim calcmode="lin" valueType="num">
                                      <p:cBhvr additive="base">
                                        <p:cTn id="89" dur="20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90" dur="2000" fill="hold"/>
                                        <p:tgtEl>
                                          <p:spTgt spid="9">
                                            <p:txEl>
                                              <p:pRg st="7" end="7"/>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9">
                                            <p:txEl>
                                              <p:pRg st="8" end="8"/>
                                            </p:txEl>
                                          </p:spTgt>
                                        </p:tgtEl>
                                        <p:attrNameLst>
                                          <p:attrName>style.visibility</p:attrName>
                                        </p:attrNameLst>
                                      </p:cBhvr>
                                      <p:to>
                                        <p:strVal val="visible"/>
                                      </p:to>
                                    </p:set>
                                    <p:anim calcmode="lin" valueType="num">
                                      <p:cBhvr additive="base">
                                        <p:cTn id="93" dur="20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94" dur="20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p:cNvSpPr>
          <p:nvPr>
            <p:ph type="title"/>
          </p:nvPr>
        </p:nvSpPr>
        <p:spPr/>
        <p:txBody>
          <a:bodyPr/>
          <a:lstStyle/>
          <a:p>
            <a:r>
              <a:rPr lang="cs-CZ" dirty="0" err="1" smtClean="0"/>
              <a:t>Que</a:t>
            </a:r>
            <a:r>
              <a:rPr lang="cs-CZ" dirty="0" smtClean="0"/>
              <a:t> </a:t>
            </a:r>
            <a:r>
              <a:rPr lang="cs-CZ" dirty="0" err="1" smtClean="0"/>
              <a:t>savez</a:t>
            </a:r>
            <a:r>
              <a:rPr lang="cs-CZ" dirty="0" smtClean="0"/>
              <a:t>-vous?</a:t>
            </a:r>
          </a:p>
        </p:txBody>
      </p:sp>
      <p:sp>
        <p:nvSpPr>
          <p:cNvPr id="60424" name="Rectangle 8"/>
          <p:cNvSpPr>
            <a:spLocks noGrp="1"/>
          </p:cNvSpPr>
          <p:nvPr>
            <p:ph type="body" idx="1"/>
          </p:nvPr>
        </p:nvSpPr>
        <p:spPr>
          <a:xfrm>
            <a:off x="428625" y="1214438"/>
            <a:ext cx="4040188" cy="317500"/>
          </a:xfrm>
          <a:solidFill>
            <a:schemeClr val="accent5">
              <a:lumMod val="60000"/>
              <a:lumOff val="40000"/>
            </a:schemeClr>
          </a:solidFill>
        </p:spPr>
        <p:txBody>
          <a:bodyPr/>
          <a:lstStyle/>
          <a:p>
            <a:pPr marL="722313" lvl="1" indent="-265113" algn="ctr">
              <a:defRPr/>
            </a:pPr>
            <a:r>
              <a:rPr lang="fr-FR" sz="1800" dirty="0" smtClean="0"/>
              <a:t>Questions</a:t>
            </a:r>
          </a:p>
        </p:txBody>
      </p:sp>
      <p:sp>
        <p:nvSpPr>
          <p:cNvPr id="7" name="Zástupný symbol pro obsah 6"/>
          <p:cNvSpPr>
            <a:spLocks noGrp="1"/>
          </p:cNvSpPr>
          <p:nvPr>
            <p:ph sz="half" idx="2"/>
          </p:nvPr>
        </p:nvSpPr>
        <p:spPr>
          <a:xfrm>
            <a:off x="468313" y="1628775"/>
            <a:ext cx="4040187" cy="4483100"/>
          </a:xfrm>
        </p:spPr>
        <p:txBody>
          <a:bodyPr/>
          <a:lstStyle/>
          <a:p>
            <a:pPr>
              <a:spcBef>
                <a:spcPts val="600"/>
              </a:spcBef>
              <a:buFont typeface="+mj-lt"/>
              <a:buAutoNum type="arabicPeriod" startAt="6"/>
            </a:pPr>
            <a:r>
              <a:rPr lang="fr-FR" sz="1800" dirty="0" smtClean="0"/>
              <a:t>Quelle est la devise de la France?</a:t>
            </a:r>
            <a:endParaRPr lang="cs-CZ" sz="1800" dirty="0" smtClean="0"/>
          </a:p>
          <a:p>
            <a:pPr marL="265113" indent="-265113">
              <a:spcBef>
                <a:spcPts val="600"/>
              </a:spcBef>
              <a:buFont typeface="Calibri" pitchFamily="34" charset="0"/>
              <a:buAutoNum type="arabicPeriod" startAt="6"/>
            </a:pPr>
            <a:r>
              <a:rPr lang="fr-FR" sz="1800" dirty="0" smtClean="0"/>
              <a:t>Quel emblème symbolise la fierté du peuple français?</a:t>
            </a:r>
            <a:endParaRPr lang="cs-CZ" sz="1800" dirty="0" smtClean="0"/>
          </a:p>
          <a:p>
            <a:pPr marL="265113" indent="-265113">
              <a:spcBef>
                <a:spcPts val="0"/>
              </a:spcBef>
              <a:buNone/>
            </a:pPr>
            <a:r>
              <a:rPr lang="cs-CZ" sz="1800" dirty="0" smtClean="0"/>
              <a:t>	</a:t>
            </a:r>
            <a:r>
              <a:rPr lang="fr-FR" sz="1800" dirty="0" smtClean="0"/>
              <a:t>Quel est son origine?</a:t>
            </a:r>
            <a:endParaRPr lang="cs-CZ" sz="1800" dirty="0" smtClean="0"/>
          </a:p>
          <a:p>
            <a:pPr marL="265113" indent="-265113">
              <a:spcBef>
                <a:spcPts val="600"/>
              </a:spcBef>
              <a:buFont typeface="Calibri" pitchFamily="34" charset="0"/>
              <a:buAutoNum type="arabicPeriod" startAt="8"/>
            </a:pPr>
            <a:r>
              <a:rPr lang="fr-FR" sz="1800" dirty="0" smtClean="0"/>
              <a:t>À quelle occasion est réservée l‘utilisation du sceau?</a:t>
            </a:r>
          </a:p>
          <a:p>
            <a:pPr marL="265113" indent="-265113">
              <a:spcBef>
                <a:spcPts val="0"/>
              </a:spcBef>
              <a:buFont typeface="Calibri" pitchFamily="34" charset="0"/>
              <a:buNone/>
            </a:pPr>
            <a:r>
              <a:rPr lang="fr-FR" sz="1800" dirty="0" smtClean="0"/>
              <a:t>	Qu‘est-ce qu‘il est écrit sur sa face?</a:t>
            </a:r>
          </a:p>
          <a:p>
            <a:pPr marL="265113" indent="-265113">
              <a:spcBef>
                <a:spcPts val="600"/>
              </a:spcBef>
              <a:buFont typeface="Calibri" pitchFamily="34" charset="0"/>
              <a:buAutoNum type="arabicPeriod" startAt="9"/>
            </a:pPr>
            <a:r>
              <a:rPr lang="fr-FR" sz="1800" dirty="0" smtClean="0"/>
              <a:t>Quel est le symbole apparaissant sur le passeport français?</a:t>
            </a:r>
            <a:endParaRPr lang="cs-CZ" sz="1800" dirty="0" smtClean="0"/>
          </a:p>
          <a:p>
            <a:pPr marL="265113" indent="-265113">
              <a:spcBef>
                <a:spcPts val="600"/>
              </a:spcBef>
              <a:buFont typeface="Calibri" pitchFamily="34" charset="0"/>
              <a:buAutoNum type="arabicPeriod" startAt="9"/>
            </a:pPr>
            <a:r>
              <a:rPr lang="cs-CZ" sz="1800" dirty="0" smtClean="0"/>
              <a:t> </a:t>
            </a:r>
            <a:r>
              <a:rPr lang="fr-FR" sz="1800" dirty="0" smtClean="0"/>
              <a:t>D‘après vous, quel est le rôle des symboles nationaux?</a:t>
            </a:r>
          </a:p>
        </p:txBody>
      </p:sp>
      <p:sp>
        <p:nvSpPr>
          <p:cNvPr id="8" name="Zástupný symbol pro text 7"/>
          <p:cNvSpPr>
            <a:spLocks noGrp="1"/>
          </p:cNvSpPr>
          <p:nvPr>
            <p:ph type="body" sz="quarter" idx="3"/>
          </p:nvPr>
        </p:nvSpPr>
        <p:spPr>
          <a:xfrm>
            <a:off x="4572000" y="1214438"/>
            <a:ext cx="4041775" cy="317500"/>
          </a:xfrm>
          <a:solidFill>
            <a:schemeClr val="accent6">
              <a:lumMod val="60000"/>
              <a:lumOff val="40000"/>
            </a:schemeClr>
          </a:solidFill>
        </p:spPr>
        <p:txBody>
          <a:bodyPr/>
          <a:lstStyle/>
          <a:p>
            <a:pPr algn="ctr">
              <a:defRPr/>
            </a:pPr>
            <a:r>
              <a:rPr lang="fr-FR" sz="1800" dirty="0" smtClean="0"/>
              <a:t>Réponses</a:t>
            </a:r>
            <a:endParaRPr lang="fr-FR" sz="1800" dirty="0"/>
          </a:p>
        </p:txBody>
      </p:sp>
      <p:sp>
        <p:nvSpPr>
          <p:cNvPr id="9" name="Zástupný symbol pro obsah 8"/>
          <p:cNvSpPr>
            <a:spLocks noGrp="1"/>
          </p:cNvSpPr>
          <p:nvPr>
            <p:ph sz="quarter" idx="4"/>
          </p:nvPr>
        </p:nvSpPr>
        <p:spPr>
          <a:xfrm>
            <a:off x="4643438" y="1628775"/>
            <a:ext cx="4041775" cy="4483100"/>
          </a:xfrm>
        </p:spPr>
        <p:txBody>
          <a:bodyPr/>
          <a:lstStyle/>
          <a:p>
            <a:pPr>
              <a:spcBef>
                <a:spcPts val="600"/>
              </a:spcBef>
              <a:buFont typeface="+mj-lt"/>
              <a:buAutoNum type="arabicPeriod" startAt="6"/>
            </a:pPr>
            <a:r>
              <a:rPr lang="fr-FR" sz="1800" dirty="0" smtClean="0"/>
              <a:t>Liberté – Égalité – Fraternité</a:t>
            </a:r>
            <a:endParaRPr lang="cs-CZ" sz="1800" dirty="0" smtClean="0"/>
          </a:p>
          <a:p>
            <a:pPr marL="265113" indent="-265113">
              <a:spcBef>
                <a:spcPts val="600"/>
              </a:spcBef>
              <a:buFont typeface="Calibri" pitchFamily="34" charset="0"/>
              <a:buAutoNum type="arabicPeriod" startAt="6"/>
            </a:pPr>
            <a:r>
              <a:rPr lang="fr-FR" sz="1800" dirty="0" smtClean="0"/>
              <a:t>Le coq</a:t>
            </a:r>
          </a:p>
          <a:p>
            <a:pPr marL="265113" indent="-265113">
              <a:spcBef>
                <a:spcPts val="0"/>
              </a:spcBef>
              <a:spcAft>
                <a:spcPts val="600"/>
              </a:spcAft>
              <a:buFont typeface="Arial" charset="0"/>
              <a:buNone/>
            </a:pPr>
            <a:r>
              <a:rPr lang="fr-FR" sz="1800" dirty="0" smtClean="0"/>
              <a:t>	gallus = coq + gaulois</a:t>
            </a:r>
          </a:p>
          <a:p>
            <a:pPr marL="265113" indent="-265113">
              <a:spcBef>
                <a:spcPts val="0"/>
              </a:spcBef>
              <a:buFont typeface="Calibri" pitchFamily="34" charset="0"/>
              <a:buAutoNum type="arabicPeriod" startAt="8"/>
            </a:pPr>
            <a:r>
              <a:rPr lang="fr-FR" sz="1800" dirty="0" smtClean="0"/>
              <a:t>À la signature de la Constitution</a:t>
            </a:r>
          </a:p>
          <a:p>
            <a:pPr marL="265113" indent="-265113">
              <a:spcBef>
                <a:spcPts val="0"/>
              </a:spcBef>
              <a:buFont typeface="Calibri" pitchFamily="34" charset="0"/>
              <a:buNone/>
            </a:pPr>
            <a:r>
              <a:rPr lang="fr-FR" sz="1800" dirty="0" smtClean="0"/>
              <a:t>	République française démocratique une et indivisible</a:t>
            </a:r>
          </a:p>
          <a:p>
            <a:pPr>
              <a:spcBef>
                <a:spcPts val="600"/>
              </a:spcBef>
              <a:buFont typeface="+mj-lt"/>
              <a:buAutoNum type="arabicPeriod" startAt="9"/>
            </a:pPr>
            <a:r>
              <a:rPr lang="fr-FR" sz="1800" dirty="0" smtClean="0"/>
              <a:t>Le faisceau de licteur</a:t>
            </a:r>
            <a:endParaRPr lang="cs-CZ" sz="1800" dirty="0" smtClean="0"/>
          </a:p>
          <a:p>
            <a:pPr>
              <a:spcBef>
                <a:spcPts val="600"/>
              </a:spcBef>
              <a:buFont typeface="+mj-lt"/>
              <a:buAutoNum type="arabicPeriod" startAt="9"/>
            </a:pPr>
            <a:r>
              <a:rPr lang="fr-FR" sz="1800" dirty="0" smtClean="0"/>
              <a:t>…</a:t>
            </a:r>
            <a:r>
              <a:rPr lang="fr-FR" sz="1800" i="1" dirty="0" smtClean="0"/>
              <a:t>à discuter</a:t>
            </a:r>
          </a:p>
        </p:txBody>
      </p:sp>
      <p:sp>
        <p:nvSpPr>
          <p:cNvPr id="11" name="TextovéPole 6"/>
          <p:cNvSpPr txBox="1">
            <a:spLocks noChangeArrowheads="1"/>
          </p:cNvSpPr>
          <p:nvPr/>
        </p:nvSpPr>
        <p:spPr bwMode="auto">
          <a:xfrm>
            <a:off x="6372225" y="0"/>
            <a:ext cx="2771775" cy="307975"/>
          </a:xfrm>
          <a:prstGeom prst="rect">
            <a:avLst/>
          </a:prstGeom>
          <a:noFill/>
          <a:ln w="9525">
            <a:noFill/>
            <a:miter lim="800000"/>
            <a:headEnd/>
            <a:tailEnd/>
          </a:ln>
        </p:spPr>
        <p:txBody>
          <a:bodyPr>
            <a:spAutoFit/>
          </a:bodyPr>
          <a:lstStyle/>
          <a:p>
            <a:r>
              <a:rPr lang="cs-CZ" sz="1400" dirty="0" smtClean="0"/>
              <a:t>VY_32_INOVACE_2.1.FJ4.03/</a:t>
            </a:r>
            <a:r>
              <a:rPr lang="cs-CZ" sz="1400" dirty="0" err="1" smtClean="0"/>
              <a:t>Št</a:t>
            </a:r>
            <a:endParaRPr lang="cs-CZ" sz="1400" dirty="0"/>
          </a:p>
        </p:txBody>
      </p:sp>
      <p:sp>
        <p:nvSpPr>
          <p:cNvPr id="12"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additive="base">
                                        <p:cTn id="29"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9">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 calcmode="lin" valueType="num">
                                      <p:cBhvr additive="base">
                                        <p:cTn id="33"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additive="base">
                                        <p:cTn id="39"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7">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 calcmode="lin" valueType="num">
                                      <p:cBhvr additive="base">
                                        <p:cTn id="49"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9">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anim calcmode="lin" valueType="num">
                                      <p:cBhvr additive="base">
                                        <p:cTn id="53" dur="2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anim calcmode="lin" valueType="num">
                                      <p:cBhvr additive="base">
                                        <p:cTn id="59" dur="2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60" dur="2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
                                            <p:txEl>
                                              <p:pRg st="5" end="5"/>
                                            </p:txEl>
                                          </p:spTgt>
                                        </p:tgtEl>
                                        <p:attrNameLst>
                                          <p:attrName>style.visibility</p:attrName>
                                        </p:attrNameLst>
                                      </p:cBhvr>
                                      <p:to>
                                        <p:strVal val="visible"/>
                                      </p:to>
                                    </p:set>
                                    <p:anim calcmode="lin" valueType="num">
                                      <p:cBhvr additive="base">
                                        <p:cTn id="65" dur="20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66" dur="20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7">
                                            <p:txEl>
                                              <p:pRg st="6" end="6"/>
                                            </p:txEl>
                                          </p:spTgt>
                                        </p:tgtEl>
                                        <p:attrNameLst>
                                          <p:attrName>style.visibility</p:attrName>
                                        </p:attrNameLst>
                                      </p:cBhvr>
                                      <p:to>
                                        <p:strVal val="visible"/>
                                      </p:to>
                                    </p:set>
                                    <p:anim calcmode="lin" valueType="num">
                                      <p:cBhvr additive="base">
                                        <p:cTn id="71" dur="2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72" dur="2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9">
                                            <p:txEl>
                                              <p:pRg st="6" end="6"/>
                                            </p:txEl>
                                          </p:spTgt>
                                        </p:tgtEl>
                                        <p:attrNameLst>
                                          <p:attrName>style.visibility</p:attrName>
                                        </p:attrNameLst>
                                      </p:cBhvr>
                                      <p:to>
                                        <p:strVal val="visible"/>
                                      </p:to>
                                    </p:set>
                                    <p:anim calcmode="lin" valueType="num">
                                      <p:cBhvr additive="base">
                                        <p:cTn id="77" dur="20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78" dur="20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bdélník 3"/>
          <p:cNvSpPr>
            <a:spLocks noChangeArrowheads="1"/>
          </p:cNvSpPr>
          <p:nvPr/>
        </p:nvSpPr>
        <p:spPr bwMode="auto">
          <a:xfrm>
            <a:off x="323850" y="692150"/>
            <a:ext cx="8135938" cy="5078313"/>
          </a:xfrm>
          <a:prstGeom prst="rect">
            <a:avLst/>
          </a:prstGeom>
          <a:noFill/>
          <a:ln w="9525">
            <a:noFill/>
            <a:miter lim="800000"/>
            <a:headEnd/>
            <a:tailEnd/>
          </a:ln>
        </p:spPr>
        <p:txBody>
          <a:bodyPr>
            <a:spAutoFit/>
          </a:bodyPr>
          <a:lstStyle/>
          <a:p>
            <a:r>
              <a:rPr lang="fr-FR" dirty="0">
                <a:latin typeface="Calibri" pitchFamily="34" charset="0"/>
              </a:rPr>
              <a:t>Sitographie:</a:t>
            </a:r>
          </a:p>
          <a:p>
            <a:r>
              <a:rPr lang="fr-FR" dirty="0">
                <a:latin typeface="Calibri" pitchFamily="34" charset="0"/>
                <a:hlinkClick r:id="rId2"/>
              </a:rPr>
              <a:t>http://www.elysee.fr/president/la-presidence/les-symboles-de-la-republique-francaise/les-symboles-de-la-republique-francaise.489.html</a:t>
            </a:r>
            <a:endParaRPr lang="cs-CZ" dirty="0">
              <a:latin typeface="Calibri" pitchFamily="34" charset="0"/>
            </a:endParaRPr>
          </a:p>
          <a:p>
            <a:endParaRPr lang="fr-FR" dirty="0">
              <a:latin typeface="Calibri" pitchFamily="34" charset="0"/>
            </a:endParaRPr>
          </a:p>
          <a:p>
            <a:r>
              <a:rPr lang="fr-FR" dirty="0">
                <a:latin typeface="Calibri" pitchFamily="34" charset="0"/>
              </a:rPr>
              <a:t>Images, photos:</a:t>
            </a:r>
            <a:endParaRPr lang="fr-FR" dirty="0">
              <a:latin typeface="Calibri" pitchFamily="34" charset="0"/>
              <a:hlinkClick r:id="rId3"/>
            </a:endParaRPr>
          </a:p>
          <a:p>
            <a:r>
              <a:rPr lang="fr-FR" dirty="0">
                <a:latin typeface="Calibri" pitchFamily="34" charset="0"/>
                <a:hlinkClick r:id="rId4"/>
              </a:rPr>
              <a:t>http://fr.wikipedia.org/wiki/Fichier:Drapeau_de_la_France.png</a:t>
            </a:r>
            <a:endParaRPr lang="cs-CZ" dirty="0">
              <a:latin typeface="Calibri" pitchFamily="34" charset="0"/>
            </a:endParaRPr>
          </a:p>
          <a:p>
            <a:r>
              <a:rPr lang="fr-FR" dirty="0">
                <a:latin typeface="Calibri" pitchFamily="34" charset="0"/>
                <a:hlinkClick r:id="rId5"/>
              </a:rPr>
              <a:t>http://fr.wikipedia.org/wiki/Fichier:Bonnet_Phrygien.png</a:t>
            </a:r>
            <a:endParaRPr lang="cs-CZ" dirty="0">
              <a:latin typeface="Calibri" pitchFamily="34" charset="0"/>
            </a:endParaRPr>
          </a:p>
          <a:p>
            <a:r>
              <a:rPr lang="fr-FR" dirty="0" smtClean="0">
                <a:latin typeface="Calibri" pitchFamily="34" charset="0"/>
                <a:hlinkClick r:id="rId6"/>
              </a:rPr>
              <a:t>http</a:t>
            </a:r>
            <a:r>
              <a:rPr lang="fr-FR" dirty="0">
                <a:latin typeface="Calibri" pitchFamily="34" charset="0"/>
                <a:hlinkClick r:id="rId6"/>
              </a:rPr>
              <a:t>://fr.wikipedia.org/w/index.php?title=Fichier:Logo_de_la_R%C3%A9publique_fran%C3%A7aise.svg&amp;page=1</a:t>
            </a:r>
            <a:endParaRPr lang="cs-CZ" dirty="0">
              <a:latin typeface="Calibri" pitchFamily="34" charset="0"/>
            </a:endParaRPr>
          </a:p>
          <a:p>
            <a:r>
              <a:rPr lang="cs-CZ" dirty="0">
                <a:latin typeface="Calibri" pitchFamily="34" charset="0"/>
                <a:hlinkClick r:id="rId7"/>
              </a:rPr>
              <a:t>http://lewebpedagogique.com/monsieurmathieundlronchin/files/2011/11/Marianne.jpg</a:t>
            </a:r>
            <a:endParaRPr lang="cs-CZ" dirty="0">
              <a:latin typeface="Calibri" pitchFamily="34" charset="0"/>
            </a:endParaRPr>
          </a:p>
          <a:p>
            <a:r>
              <a:rPr lang="fr-FR" dirty="0">
                <a:latin typeface="Calibri" pitchFamily="34" charset="0"/>
                <a:hlinkClick r:id="rId8"/>
              </a:rPr>
              <a:t>http://fr.wikipedia.org/wiki/Fichier:Grand_sceau_de_la_R%C3%A9publique_Fran%C3%A7aise_image001.gif</a:t>
            </a:r>
            <a:endParaRPr lang="cs-CZ" dirty="0">
              <a:latin typeface="Calibri" pitchFamily="34" charset="0"/>
            </a:endParaRPr>
          </a:p>
          <a:p>
            <a:r>
              <a:rPr lang="fr-FR" dirty="0">
                <a:latin typeface="Calibri" pitchFamily="34" charset="0"/>
                <a:hlinkClick r:id="rId9"/>
              </a:rPr>
              <a:t>http://fr.wikipedia.org/w/index.php?title=Fichier:Armoiries_r%C3%A9publique_fran%C3%A7aise.svg&amp;page=1</a:t>
            </a:r>
            <a:endParaRPr lang="cs-CZ" dirty="0">
              <a:latin typeface="Calibri" pitchFamily="34" charset="0"/>
            </a:endParaRPr>
          </a:p>
          <a:p>
            <a:r>
              <a:rPr lang="fr-FR" dirty="0">
                <a:latin typeface="Calibri" pitchFamily="34" charset="0"/>
                <a:hlinkClick r:id="rId10"/>
              </a:rPr>
              <a:t>http://fr.wikipedia.org/wiki/Fichier:M%C3%A9morial_des_soldats_et_marins_de_la_Charente-Inf%C3%A9rieure_(16).JPG</a:t>
            </a:r>
            <a:endParaRPr lang="cs-CZ" dirty="0">
              <a:latin typeface="Calibri" pitchFamily="34" charset="0"/>
            </a:endParaRPr>
          </a:p>
          <a:p>
            <a:endParaRPr lang="fr-FR" dirty="0">
              <a:latin typeface="Calibri" pitchFamily="34" charset="0"/>
            </a:endParaRPr>
          </a:p>
        </p:txBody>
      </p:sp>
      <p:sp>
        <p:nvSpPr>
          <p:cNvPr id="6" name="TextovéPole 6"/>
          <p:cNvSpPr txBox="1">
            <a:spLocks noChangeArrowheads="1"/>
          </p:cNvSpPr>
          <p:nvPr/>
        </p:nvSpPr>
        <p:spPr bwMode="auto">
          <a:xfrm>
            <a:off x="6372225" y="0"/>
            <a:ext cx="2771775" cy="307975"/>
          </a:xfrm>
          <a:prstGeom prst="rect">
            <a:avLst/>
          </a:prstGeom>
          <a:noFill/>
          <a:ln w="9525">
            <a:noFill/>
            <a:miter lim="800000"/>
            <a:headEnd/>
            <a:tailEnd/>
          </a:ln>
        </p:spPr>
        <p:txBody>
          <a:bodyPr>
            <a:spAutoFit/>
          </a:bodyPr>
          <a:lstStyle/>
          <a:p>
            <a:r>
              <a:rPr lang="cs-CZ" sz="1400" dirty="0" smtClean="0"/>
              <a:t>VY_32_INOVACE_2.1.FJ4.03/</a:t>
            </a:r>
            <a:r>
              <a:rPr lang="cs-CZ" sz="1400" dirty="0" err="1" smtClean="0"/>
              <a:t>Št</a:t>
            </a:r>
            <a:endParaRPr lang="cs-CZ" sz="1400" dirty="0"/>
          </a:p>
        </p:txBody>
      </p:sp>
      <p:sp>
        <p:nvSpPr>
          <p:cNvPr id="7"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ctrTitle"/>
          </p:nvPr>
        </p:nvSpPr>
        <p:spPr>
          <a:xfrm>
            <a:off x="611188" y="1196975"/>
            <a:ext cx="7772400" cy="1470025"/>
          </a:xfrm>
        </p:spPr>
        <p:txBody>
          <a:bodyPr/>
          <a:lstStyle/>
          <a:p>
            <a:pPr eaLnBrk="1" hangingPunct="1"/>
            <a:r>
              <a:rPr lang="fr-FR" b="1" smtClean="0">
                <a:latin typeface="Arial" charset="0"/>
              </a:rPr>
              <a:t>Symboles nationaux de la France</a:t>
            </a:r>
          </a:p>
        </p:txBody>
      </p:sp>
      <p:sp>
        <p:nvSpPr>
          <p:cNvPr id="17410" name="Podnadpis 2"/>
          <p:cNvSpPr>
            <a:spLocks noGrp="1"/>
          </p:cNvSpPr>
          <p:nvPr>
            <p:ph type="subTitle" idx="1"/>
          </p:nvPr>
        </p:nvSpPr>
        <p:spPr/>
        <p:txBody>
          <a:bodyPr/>
          <a:lstStyle/>
          <a:p>
            <a:pPr eaLnBrk="1" hangingPunct="1"/>
            <a:endParaRPr lang="fr-FR" smtClean="0">
              <a:solidFill>
                <a:srgbClr val="898989"/>
              </a:solidFill>
            </a:endParaRPr>
          </a:p>
        </p:txBody>
      </p:sp>
      <p:pic>
        <p:nvPicPr>
          <p:cNvPr id="17413" name="Picture 8" descr="Fichier:Logo de la République française.svg">
            <a:hlinkClick r:id="rId2"/>
          </p:cNvPr>
          <p:cNvPicPr>
            <a:picLocks noChangeAspect="1" noChangeArrowheads="1"/>
          </p:cNvPicPr>
          <p:nvPr/>
        </p:nvPicPr>
        <p:blipFill>
          <a:blip r:embed="rId3" cstate="print"/>
          <a:srcRect/>
          <a:stretch>
            <a:fillRect/>
          </a:stretch>
        </p:blipFill>
        <p:spPr bwMode="auto">
          <a:xfrm>
            <a:off x="2195513" y="2924175"/>
            <a:ext cx="4968875" cy="2924175"/>
          </a:xfrm>
          <a:prstGeom prst="rect">
            <a:avLst/>
          </a:prstGeom>
          <a:noFill/>
          <a:ln w="9525">
            <a:noFill/>
            <a:miter lim="800000"/>
            <a:headEnd/>
            <a:tailEnd/>
          </a:ln>
        </p:spPr>
      </p:pic>
      <p:sp>
        <p:nvSpPr>
          <p:cNvPr id="7" name="TextovéPole 6"/>
          <p:cNvSpPr txBox="1">
            <a:spLocks noChangeArrowheads="1"/>
          </p:cNvSpPr>
          <p:nvPr/>
        </p:nvSpPr>
        <p:spPr bwMode="auto">
          <a:xfrm>
            <a:off x="6372225" y="0"/>
            <a:ext cx="2771775" cy="307975"/>
          </a:xfrm>
          <a:prstGeom prst="rect">
            <a:avLst/>
          </a:prstGeom>
          <a:noFill/>
          <a:ln w="9525">
            <a:noFill/>
            <a:miter lim="800000"/>
            <a:headEnd/>
            <a:tailEnd/>
          </a:ln>
        </p:spPr>
        <p:txBody>
          <a:bodyPr>
            <a:spAutoFit/>
          </a:bodyPr>
          <a:lstStyle/>
          <a:p>
            <a:r>
              <a:rPr lang="cs-CZ" sz="1400" dirty="0" smtClean="0"/>
              <a:t>VY_32_INOVACE_2.1.FJ4.03/</a:t>
            </a:r>
            <a:r>
              <a:rPr lang="cs-CZ" sz="1400" dirty="0" err="1" smtClean="0"/>
              <a:t>Št</a:t>
            </a:r>
            <a:endParaRPr lang="cs-CZ" sz="1400" dirty="0"/>
          </a:p>
        </p:txBody>
      </p:sp>
      <p:sp>
        <p:nvSpPr>
          <p:cNvPr id="9"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6"/>
          <p:cNvSpPr>
            <a:spLocks noGrp="1"/>
          </p:cNvSpPr>
          <p:nvPr>
            <p:ph type="title"/>
          </p:nvPr>
        </p:nvSpPr>
        <p:spPr/>
        <p:txBody>
          <a:bodyPr/>
          <a:lstStyle/>
          <a:p>
            <a:r>
              <a:rPr lang="fr-FR" smtClean="0">
                <a:latin typeface="Arial" charset="0"/>
              </a:rPr>
              <a:t>Drapeau</a:t>
            </a:r>
            <a:r>
              <a:rPr lang="cs-CZ" smtClean="0">
                <a:latin typeface="Arial" charset="0"/>
              </a:rPr>
              <a:t> </a:t>
            </a:r>
            <a:r>
              <a:rPr lang="fr-FR" smtClean="0">
                <a:latin typeface="Arial" charset="0"/>
              </a:rPr>
              <a:t>bleu-blanc-rouge</a:t>
            </a:r>
          </a:p>
        </p:txBody>
      </p:sp>
      <p:sp>
        <p:nvSpPr>
          <p:cNvPr id="18434" name="Rectangle 8"/>
          <p:cNvSpPr>
            <a:spLocks noGrp="1"/>
          </p:cNvSpPr>
          <p:nvPr>
            <p:ph type="body" sz="half" idx="4294967295"/>
          </p:nvPr>
        </p:nvSpPr>
        <p:spPr>
          <a:xfrm>
            <a:off x="4716463" y="1412875"/>
            <a:ext cx="3816350" cy="4537075"/>
          </a:xfrm>
        </p:spPr>
        <p:txBody>
          <a:bodyPr/>
          <a:lstStyle/>
          <a:p>
            <a:pPr marL="177800" indent="-177800"/>
            <a:r>
              <a:rPr lang="fr-FR" sz="1800" b="1" dirty="0" smtClean="0"/>
              <a:t>Le drapeau </a:t>
            </a:r>
            <a:r>
              <a:rPr lang="fr-FR" sz="1800" dirty="0" smtClean="0"/>
              <a:t>date de la Révolution française de 1789. Il est formé de trois bandes verticales de largeurs égales : la bleue et la rouge étaient les couleurs de Paris, la blanche la couleur du royaume.</a:t>
            </a:r>
            <a:r>
              <a:rPr lang="fr-FR" sz="1800" b="1" dirty="0" smtClean="0"/>
              <a:t> </a:t>
            </a:r>
            <a:r>
              <a:rPr lang="fr-FR" sz="1800" dirty="0" smtClean="0"/>
              <a:t>Le drapeau symbolise à l’origine l’union de la royauté et du peuple</a:t>
            </a:r>
          </a:p>
          <a:p>
            <a:pPr marL="177800" indent="-177800"/>
            <a:r>
              <a:rPr lang="fr-FR" sz="1800" dirty="0" smtClean="0"/>
              <a:t>Les constitutions de 1946 et de 1958 officialisent le drapeau tricolore comme emblème national de la République</a:t>
            </a:r>
          </a:p>
        </p:txBody>
      </p:sp>
      <p:pic>
        <p:nvPicPr>
          <p:cNvPr id="18437" name="Picture 10" descr="Fichier:Drapeau de la France.png">
            <a:hlinkClick r:id="rId2"/>
          </p:cNvPr>
          <p:cNvPicPr>
            <a:picLocks noChangeAspect="1" noChangeArrowheads="1"/>
          </p:cNvPicPr>
          <p:nvPr/>
        </p:nvPicPr>
        <p:blipFill>
          <a:blip r:embed="rId3" cstate="print"/>
          <a:srcRect/>
          <a:stretch>
            <a:fillRect/>
          </a:stretch>
        </p:blipFill>
        <p:spPr bwMode="auto">
          <a:xfrm>
            <a:off x="612775" y="1412875"/>
            <a:ext cx="4056063" cy="4076700"/>
          </a:xfrm>
          <a:prstGeom prst="rect">
            <a:avLst/>
          </a:prstGeom>
          <a:noFill/>
          <a:ln w="9525">
            <a:noFill/>
            <a:miter lim="800000"/>
            <a:headEnd/>
            <a:tailEnd/>
          </a:ln>
        </p:spPr>
      </p:pic>
      <p:sp>
        <p:nvSpPr>
          <p:cNvPr id="18438" name="Text Box 11"/>
          <p:cNvSpPr txBox="1">
            <a:spLocks noChangeArrowheads="1"/>
          </p:cNvSpPr>
          <p:nvPr/>
        </p:nvSpPr>
        <p:spPr bwMode="auto">
          <a:xfrm>
            <a:off x="611188" y="5516563"/>
            <a:ext cx="2324100" cy="246221"/>
          </a:xfrm>
          <a:prstGeom prst="rect">
            <a:avLst/>
          </a:prstGeom>
          <a:noFill/>
          <a:ln w="9525">
            <a:noFill/>
            <a:miter lim="800000"/>
            <a:headEnd/>
            <a:tailEnd/>
          </a:ln>
        </p:spPr>
        <p:txBody>
          <a:bodyPr>
            <a:spAutoFit/>
          </a:bodyPr>
          <a:lstStyle/>
          <a:p>
            <a:r>
              <a:rPr lang="fr-FR" sz="1000" dirty="0" smtClean="0">
                <a:latin typeface="+mj-lt"/>
              </a:rPr>
              <a:t>Auteur</a:t>
            </a:r>
            <a:r>
              <a:rPr lang="fr-FR" sz="1000" b="1" dirty="0" smtClean="0">
                <a:latin typeface="+mj-lt"/>
              </a:rPr>
              <a:t> : </a:t>
            </a:r>
            <a:r>
              <a:rPr lang="fr-FR" sz="1000" dirty="0" smtClean="0">
                <a:latin typeface="+mj-lt"/>
              </a:rPr>
              <a:t>Wox-globe-trotter</a:t>
            </a:r>
            <a:endParaRPr lang="fr-FR" sz="1000" i="1" dirty="0">
              <a:latin typeface="+mj-lt"/>
            </a:endParaRPr>
          </a:p>
        </p:txBody>
      </p:sp>
      <p:sp>
        <p:nvSpPr>
          <p:cNvPr id="10" name="TextovéPole 6"/>
          <p:cNvSpPr txBox="1">
            <a:spLocks noChangeArrowheads="1"/>
          </p:cNvSpPr>
          <p:nvPr/>
        </p:nvSpPr>
        <p:spPr bwMode="auto">
          <a:xfrm>
            <a:off x="6372225" y="0"/>
            <a:ext cx="2771775" cy="307975"/>
          </a:xfrm>
          <a:prstGeom prst="rect">
            <a:avLst/>
          </a:prstGeom>
          <a:noFill/>
          <a:ln w="9525">
            <a:noFill/>
            <a:miter lim="800000"/>
            <a:headEnd/>
            <a:tailEnd/>
          </a:ln>
        </p:spPr>
        <p:txBody>
          <a:bodyPr>
            <a:spAutoFit/>
          </a:bodyPr>
          <a:lstStyle/>
          <a:p>
            <a:r>
              <a:rPr lang="cs-CZ" sz="1400" dirty="0" smtClean="0"/>
              <a:t>VY_32_INOVACE_2.1.FJ4.03/</a:t>
            </a:r>
            <a:r>
              <a:rPr lang="cs-CZ" sz="1400" dirty="0" err="1" smtClean="0"/>
              <a:t>Št</a:t>
            </a:r>
            <a:endParaRPr lang="cs-CZ" sz="1400" dirty="0"/>
          </a:p>
        </p:txBody>
      </p:sp>
      <p:sp>
        <p:nvSpPr>
          <p:cNvPr id="9"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r>
              <a:rPr lang="fr-FR" smtClean="0">
                <a:latin typeface="Arial" charset="0"/>
              </a:rPr>
              <a:t>Marseillaise</a:t>
            </a:r>
          </a:p>
        </p:txBody>
      </p:sp>
      <p:sp>
        <p:nvSpPr>
          <p:cNvPr id="56327" name="Text Box 7"/>
          <p:cNvSpPr txBox="1">
            <a:spLocks noChangeArrowheads="1"/>
          </p:cNvSpPr>
          <p:nvPr/>
        </p:nvSpPr>
        <p:spPr bwMode="auto">
          <a:xfrm>
            <a:off x="357188" y="1341438"/>
            <a:ext cx="4357687" cy="4246562"/>
          </a:xfrm>
          <a:prstGeom prst="rect">
            <a:avLst/>
          </a:prstGeom>
          <a:solidFill>
            <a:schemeClr val="accent1">
              <a:lumMod val="20000"/>
              <a:lumOff val="80000"/>
            </a:schemeClr>
          </a:solidFill>
          <a:ln w="9525">
            <a:noFill/>
            <a:miter lim="800000"/>
            <a:headEnd/>
            <a:tailEnd/>
          </a:ln>
          <a:effectLst/>
        </p:spPr>
        <p:txBody>
          <a:bodyPr>
            <a:spAutoFit/>
          </a:bodyPr>
          <a:lstStyle/>
          <a:p>
            <a:pPr>
              <a:defRPr/>
            </a:pPr>
            <a:r>
              <a:rPr lang="fr-FR" b="1" u="sng" dirty="0">
                <a:latin typeface="Calibri" pitchFamily="34" charset="0"/>
              </a:rPr>
              <a:t>1er couplet</a:t>
            </a:r>
          </a:p>
          <a:p>
            <a:pPr>
              <a:defRPr/>
            </a:pPr>
            <a:r>
              <a:rPr lang="fr-FR" i="1" dirty="0">
                <a:latin typeface="Calibri" pitchFamily="34" charset="0"/>
              </a:rPr>
              <a:t>Allons enfants de la Patrie, </a:t>
            </a:r>
            <a:br>
              <a:rPr lang="fr-FR" i="1" dirty="0">
                <a:latin typeface="Calibri" pitchFamily="34" charset="0"/>
              </a:rPr>
            </a:br>
            <a:r>
              <a:rPr lang="fr-FR" i="1" dirty="0">
                <a:latin typeface="Calibri" pitchFamily="34" charset="0"/>
              </a:rPr>
              <a:t>Le jour de gloire est arrivé ! </a:t>
            </a:r>
            <a:br>
              <a:rPr lang="fr-FR" i="1" dirty="0">
                <a:latin typeface="Calibri" pitchFamily="34" charset="0"/>
              </a:rPr>
            </a:br>
            <a:r>
              <a:rPr lang="fr-FR" i="1" dirty="0">
                <a:latin typeface="Calibri" pitchFamily="34" charset="0"/>
              </a:rPr>
              <a:t>Contre nous de la tyrannie, </a:t>
            </a:r>
            <a:br>
              <a:rPr lang="fr-FR" i="1" dirty="0">
                <a:latin typeface="Calibri" pitchFamily="34" charset="0"/>
              </a:rPr>
            </a:br>
            <a:r>
              <a:rPr lang="fr-FR" i="1" dirty="0">
                <a:latin typeface="Calibri" pitchFamily="34" charset="0"/>
              </a:rPr>
              <a:t>L'étendard sanglant est levé,</a:t>
            </a:r>
            <a:endParaRPr lang="cs-CZ" i="1" dirty="0">
              <a:latin typeface="Calibri" pitchFamily="34" charset="0"/>
            </a:endParaRPr>
          </a:p>
          <a:p>
            <a:pPr>
              <a:defRPr/>
            </a:pPr>
            <a:r>
              <a:rPr lang="fr-FR" i="1" dirty="0">
                <a:latin typeface="Calibri" pitchFamily="34" charset="0"/>
              </a:rPr>
              <a:t>L'étendard sanglant est levé</a:t>
            </a:r>
            <a:r>
              <a:rPr lang="cs-CZ" i="1" dirty="0">
                <a:latin typeface="Calibri" pitchFamily="34" charset="0"/>
              </a:rPr>
              <a:t>.</a:t>
            </a:r>
            <a:endParaRPr lang="fr-FR" i="1" dirty="0">
              <a:latin typeface="Calibri" pitchFamily="34" charset="0"/>
            </a:endParaRPr>
          </a:p>
          <a:p>
            <a:pPr>
              <a:defRPr/>
            </a:pPr>
            <a:r>
              <a:rPr lang="fr-FR" i="1" dirty="0">
                <a:latin typeface="Calibri" pitchFamily="34" charset="0"/>
              </a:rPr>
              <a:t>Entendez-vous dans les campagnes</a:t>
            </a:r>
          </a:p>
          <a:p>
            <a:pPr>
              <a:defRPr/>
            </a:pPr>
            <a:r>
              <a:rPr lang="fr-FR" i="1" dirty="0">
                <a:latin typeface="Calibri" pitchFamily="34" charset="0"/>
              </a:rPr>
              <a:t>Mugir ces féroces soldats ? </a:t>
            </a:r>
            <a:br>
              <a:rPr lang="fr-FR" i="1" dirty="0">
                <a:latin typeface="Calibri" pitchFamily="34" charset="0"/>
              </a:rPr>
            </a:br>
            <a:r>
              <a:rPr lang="fr-FR" i="1" dirty="0">
                <a:latin typeface="Calibri" pitchFamily="34" charset="0"/>
              </a:rPr>
              <a:t>Ils viennent jusque dans vos bras</a:t>
            </a:r>
          </a:p>
          <a:p>
            <a:pPr>
              <a:defRPr/>
            </a:pPr>
            <a:r>
              <a:rPr lang="fr-FR" i="1" dirty="0">
                <a:latin typeface="Calibri" pitchFamily="34" charset="0"/>
              </a:rPr>
              <a:t>Egorger vos fils, vos compagnes !</a:t>
            </a:r>
            <a:r>
              <a:rPr lang="fr-FR" dirty="0">
                <a:latin typeface="Calibri" pitchFamily="34" charset="0"/>
              </a:rPr>
              <a:t> </a:t>
            </a:r>
          </a:p>
          <a:p>
            <a:pPr>
              <a:defRPr/>
            </a:pPr>
            <a:r>
              <a:rPr lang="fr-FR" b="1" u="sng" dirty="0">
                <a:latin typeface="Calibri" pitchFamily="34" charset="0"/>
              </a:rPr>
              <a:t>Refrain</a:t>
            </a:r>
            <a:r>
              <a:rPr lang="fr-FR" b="1" dirty="0">
                <a:latin typeface="Calibri" pitchFamily="34" charset="0"/>
              </a:rPr>
              <a:t> :</a:t>
            </a:r>
          </a:p>
          <a:p>
            <a:pPr>
              <a:defRPr/>
            </a:pPr>
            <a:r>
              <a:rPr lang="fr-FR" i="1" dirty="0">
                <a:latin typeface="Calibri" pitchFamily="34" charset="0"/>
              </a:rPr>
              <a:t>Aux armes, citoyens ! Formez vos bataillons ! Marchons, marchons !</a:t>
            </a:r>
          </a:p>
          <a:p>
            <a:pPr>
              <a:defRPr/>
            </a:pPr>
            <a:r>
              <a:rPr lang="fr-FR" i="1" dirty="0">
                <a:latin typeface="Calibri" pitchFamily="34" charset="0"/>
              </a:rPr>
              <a:t>Qu'un sang impur abreuve nos sillons ! </a:t>
            </a:r>
            <a:br>
              <a:rPr lang="fr-FR" i="1" dirty="0">
                <a:latin typeface="Calibri" pitchFamily="34" charset="0"/>
              </a:rPr>
            </a:br>
            <a:endParaRPr lang="fr-FR" i="1" dirty="0">
              <a:latin typeface="Calibri" pitchFamily="34" charset="0"/>
            </a:endParaRPr>
          </a:p>
        </p:txBody>
      </p:sp>
      <p:sp>
        <p:nvSpPr>
          <p:cNvPr id="7" name="TextovéPole 6"/>
          <p:cNvSpPr txBox="1"/>
          <p:nvPr/>
        </p:nvSpPr>
        <p:spPr>
          <a:xfrm>
            <a:off x="4786313" y="1428750"/>
            <a:ext cx="3929062" cy="3724275"/>
          </a:xfrm>
          <a:prstGeom prst="rect">
            <a:avLst/>
          </a:prstGeom>
          <a:noFill/>
        </p:spPr>
        <p:txBody>
          <a:bodyPr>
            <a:spAutoFit/>
          </a:bodyPr>
          <a:lstStyle/>
          <a:p>
            <a:pPr>
              <a:spcAft>
                <a:spcPts val="600"/>
              </a:spcAft>
              <a:defRPr/>
            </a:pPr>
            <a:r>
              <a:rPr lang="fr-FR" b="1" dirty="0">
                <a:latin typeface="+mn-lt"/>
              </a:rPr>
              <a:t>L‘hymne national – La Marseillaise</a:t>
            </a:r>
          </a:p>
          <a:p>
            <a:pPr marL="176213" indent="-176213">
              <a:spcAft>
                <a:spcPts val="600"/>
              </a:spcAft>
              <a:buFont typeface="Arial" pitchFamily="34" charset="0"/>
              <a:buChar char="•"/>
              <a:defRPr/>
            </a:pPr>
            <a:r>
              <a:rPr lang="fr-FR" dirty="0">
                <a:latin typeface="+mn-lt"/>
              </a:rPr>
              <a:t>1792, à la suite de la déclaration de guerre du Roi à l‘Autriche, l‘officier Rouget de Lisle compos</a:t>
            </a:r>
            <a:r>
              <a:rPr lang="cs-CZ" dirty="0">
                <a:latin typeface="+mn-lt"/>
              </a:rPr>
              <a:t>e</a:t>
            </a:r>
            <a:r>
              <a:rPr lang="fr-FR" dirty="0">
                <a:latin typeface="+mn-lt"/>
              </a:rPr>
              <a:t> à Strasbourg son « </a:t>
            </a:r>
            <a:r>
              <a:rPr lang="fr-FR" i="1" dirty="0">
                <a:latin typeface="+mn-lt"/>
              </a:rPr>
              <a:t>Chant de guerre pour l’armée du Rhin </a:t>
            </a:r>
            <a:r>
              <a:rPr lang="fr-FR" dirty="0">
                <a:latin typeface="+mn-lt"/>
              </a:rPr>
              <a:t>»</a:t>
            </a:r>
          </a:p>
          <a:p>
            <a:pPr marL="176213" indent="-176213">
              <a:spcAft>
                <a:spcPts val="600"/>
              </a:spcAft>
              <a:buFont typeface="Arial" pitchFamily="34" charset="0"/>
              <a:buChar char="•"/>
              <a:defRPr/>
            </a:pPr>
            <a:r>
              <a:rPr lang="fr-FR" dirty="0">
                <a:latin typeface="+mn-lt"/>
              </a:rPr>
              <a:t>Les Fédérés marseillais l’adoptent et le chantent en arrivant à Paris, ainsi il devient </a:t>
            </a:r>
            <a:r>
              <a:rPr lang="fr-FR" i="1" dirty="0">
                <a:latin typeface="+mn-lt"/>
              </a:rPr>
              <a:t>La Marseillaise</a:t>
            </a:r>
          </a:p>
          <a:p>
            <a:pPr marL="177800" indent="-177800">
              <a:spcAft>
                <a:spcPts val="600"/>
              </a:spcAft>
              <a:buFont typeface="Arial" pitchFamily="34" charset="0"/>
              <a:buChar char="•"/>
              <a:defRPr/>
            </a:pPr>
            <a:r>
              <a:rPr lang="fr-FR" dirty="0">
                <a:latin typeface="+mn-lt"/>
              </a:rPr>
              <a:t>1795, elle est déclarée chant national</a:t>
            </a:r>
          </a:p>
          <a:p>
            <a:pPr marL="177800" indent="-177800">
              <a:spcAft>
                <a:spcPts val="600"/>
              </a:spcAft>
              <a:buFont typeface="Arial" pitchFamily="34" charset="0"/>
              <a:buChar char="•"/>
              <a:defRPr/>
            </a:pPr>
            <a:r>
              <a:rPr lang="fr-FR" dirty="0">
                <a:latin typeface="+mn-lt"/>
              </a:rPr>
              <a:t>1879 la III</a:t>
            </a:r>
            <a:r>
              <a:rPr lang="fr-FR" baseline="30000" dirty="0">
                <a:latin typeface="+mn-lt"/>
              </a:rPr>
              <a:t>e</a:t>
            </a:r>
            <a:r>
              <a:rPr lang="fr-FR" dirty="0">
                <a:latin typeface="+mn-lt"/>
              </a:rPr>
              <a:t> République en fait l‘hymne national</a:t>
            </a:r>
            <a:endParaRPr lang="cs-CZ" dirty="0">
              <a:latin typeface="+mn-lt"/>
            </a:endParaRPr>
          </a:p>
        </p:txBody>
      </p:sp>
      <p:sp>
        <p:nvSpPr>
          <p:cNvPr id="9" name="TextovéPole 6"/>
          <p:cNvSpPr txBox="1">
            <a:spLocks noChangeArrowheads="1"/>
          </p:cNvSpPr>
          <p:nvPr/>
        </p:nvSpPr>
        <p:spPr bwMode="auto">
          <a:xfrm>
            <a:off x="6372225" y="0"/>
            <a:ext cx="2771775" cy="307975"/>
          </a:xfrm>
          <a:prstGeom prst="rect">
            <a:avLst/>
          </a:prstGeom>
          <a:noFill/>
          <a:ln w="9525">
            <a:noFill/>
            <a:miter lim="800000"/>
            <a:headEnd/>
            <a:tailEnd/>
          </a:ln>
        </p:spPr>
        <p:txBody>
          <a:bodyPr>
            <a:spAutoFit/>
          </a:bodyPr>
          <a:lstStyle/>
          <a:p>
            <a:r>
              <a:rPr lang="cs-CZ" sz="1400" dirty="0" smtClean="0"/>
              <a:t>VY_32_INOVACE_2.1.FJ4.03/</a:t>
            </a:r>
            <a:r>
              <a:rPr lang="cs-CZ" sz="1400" dirty="0" err="1" smtClean="0"/>
              <a:t>Št</a:t>
            </a:r>
            <a:endParaRPr lang="cs-CZ" sz="1400" dirty="0"/>
          </a:p>
        </p:txBody>
      </p:sp>
      <p:sp>
        <p:nvSpPr>
          <p:cNvPr id="10"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r>
              <a:rPr lang="fr-FR" smtClean="0">
                <a:latin typeface="Arial" charset="0"/>
              </a:rPr>
              <a:t>Marianne</a:t>
            </a:r>
          </a:p>
        </p:txBody>
      </p:sp>
      <p:sp>
        <p:nvSpPr>
          <p:cNvPr id="20482" name="Rectangle 4"/>
          <p:cNvSpPr>
            <a:spLocks noGrp="1"/>
          </p:cNvSpPr>
          <p:nvPr>
            <p:ph type="body" sz="half" idx="4294967295"/>
          </p:nvPr>
        </p:nvSpPr>
        <p:spPr>
          <a:xfrm>
            <a:off x="4714876" y="1357298"/>
            <a:ext cx="3795737" cy="4357703"/>
          </a:xfrm>
        </p:spPr>
        <p:txBody>
          <a:bodyPr/>
          <a:lstStyle/>
          <a:p>
            <a:pPr marL="177800" indent="-177800"/>
            <a:r>
              <a:rPr lang="fr-FR" sz="1800" dirty="0" smtClean="0"/>
              <a:t>Elle apparaît pendant la Révolution française en 179</a:t>
            </a:r>
            <a:r>
              <a:rPr lang="cs-CZ" sz="1800" dirty="0" smtClean="0"/>
              <a:t>2</a:t>
            </a:r>
            <a:r>
              <a:rPr lang="fr-FR" sz="1800" dirty="0" smtClean="0"/>
              <a:t> comme personnification de la Liberté et de la République</a:t>
            </a:r>
          </a:p>
          <a:p>
            <a:pPr marL="177800" indent="-177800"/>
            <a:r>
              <a:rPr lang="fr-FR" sz="1800" dirty="0" smtClean="0"/>
              <a:t>Coiffée du </a:t>
            </a:r>
            <a:r>
              <a:rPr lang="fr-FR" sz="1800" i="1" dirty="0" smtClean="0"/>
              <a:t>bonnet phrygien</a:t>
            </a:r>
          </a:p>
          <a:p>
            <a:pPr marL="177800" indent="-177800"/>
            <a:r>
              <a:rPr lang="fr-FR" sz="1800" dirty="0" smtClean="0"/>
              <a:t>Sa buste apparaît dans toutes les mairies à partir de 1878</a:t>
            </a:r>
            <a:endParaRPr lang="cs-CZ" sz="1800" dirty="0" smtClean="0"/>
          </a:p>
          <a:p>
            <a:pPr marL="177800" indent="-177800"/>
            <a:r>
              <a:rPr lang="fr-FR" sz="1800" dirty="0" smtClean="0"/>
              <a:t>Aucune règle ne précise son visage, chaque sculpteur prend comme modèle la femme de son choix. Ainsi, elle avait les traits de Brigitte Bardot, de Catherine Deneuve...</a:t>
            </a:r>
            <a:r>
              <a:rPr lang="cs-CZ" sz="1800" dirty="0" smtClean="0"/>
              <a:t> </a:t>
            </a:r>
            <a:r>
              <a:rPr lang="fr-FR" sz="1800" dirty="0" smtClean="0"/>
              <a:t>Actuellement, son portrait actuel est fait d’après l‘actrice Sophie Marceau</a:t>
            </a:r>
          </a:p>
        </p:txBody>
      </p:sp>
      <p:pic>
        <p:nvPicPr>
          <p:cNvPr id="8" name="Obrázek 7" descr="P7121722.JPG"/>
          <p:cNvPicPr>
            <a:picLocks noChangeAspect="1"/>
          </p:cNvPicPr>
          <p:nvPr/>
        </p:nvPicPr>
        <p:blipFill>
          <a:blip r:embed="rId2" cstate="print"/>
          <a:stretch>
            <a:fillRect/>
          </a:stretch>
        </p:blipFill>
        <p:spPr>
          <a:xfrm>
            <a:off x="642910" y="1357297"/>
            <a:ext cx="3643338" cy="4857785"/>
          </a:xfrm>
          <a:prstGeom prst="rect">
            <a:avLst/>
          </a:prstGeom>
        </p:spPr>
      </p:pic>
      <p:sp>
        <p:nvSpPr>
          <p:cNvPr id="9" name="TextovéPole 6"/>
          <p:cNvSpPr txBox="1">
            <a:spLocks noChangeArrowheads="1"/>
          </p:cNvSpPr>
          <p:nvPr/>
        </p:nvSpPr>
        <p:spPr bwMode="auto">
          <a:xfrm>
            <a:off x="6372225" y="0"/>
            <a:ext cx="2771775" cy="307975"/>
          </a:xfrm>
          <a:prstGeom prst="rect">
            <a:avLst/>
          </a:prstGeom>
          <a:noFill/>
          <a:ln w="9525">
            <a:noFill/>
            <a:miter lim="800000"/>
            <a:headEnd/>
            <a:tailEnd/>
          </a:ln>
        </p:spPr>
        <p:txBody>
          <a:bodyPr>
            <a:spAutoFit/>
          </a:bodyPr>
          <a:lstStyle/>
          <a:p>
            <a:r>
              <a:rPr lang="cs-CZ" sz="1400" dirty="0" smtClean="0"/>
              <a:t>VY_32_INOVACE_2.1.FJ4.03/</a:t>
            </a:r>
            <a:r>
              <a:rPr lang="cs-CZ" sz="1400" dirty="0" err="1" smtClean="0"/>
              <a:t>Št</a:t>
            </a:r>
            <a:endParaRPr lang="cs-CZ" sz="1400" dirty="0"/>
          </a:p>
        </p:txBody>
      </p:sp>
      <p:sp>
        <p:nvSpPr>
          <p:cNvPr id="10"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r>
              <a:rPr lang="fr-FR" smtClean="0">
                <a:latin typeface="Arial" charset="0"/>
              </a:rPr>
              <a:t>Bonnet phrygien</a:t>
            </a:r>
          </a:p>
        </p:txBody>
      </p:sp>
      <p:sp>
        <p:nvSpPr>
          <p:cNvPr id="21506" name="Rectangle 3"/>
          <p:cNvSpPr>
            <a:spLocks noGrp="1"/>
          </p:cNvSpPr>
          <p:nvPr>
            <p:ph type="body" sz="half" idx="4294967295"/>
          </p:nvPr>
        </p:nvSpPr>
        <p:spPr>
          <a:xfrm>
            <a:off x="4214813" y="2214563"/>
            <a:ext cx="4002087" cy="2643187"/>
          </a:xfrm>
        </p:spPr>
        <p:txBody>
          <a:bodyPr/>
          <a:lstStyle/>
          <a:p>
            <a:pPr marL="177800" indent="-177800"/>
            <a:r>
              <a:rPr lang="fr-FR" sz="1800" dirty="0" smtClean="0"/>
              <a:t>Symbole de liberté, le bonnet phrygien était porté par les esclaves affranchis en Grèce et à Rome</a:t>
            </a:r>
          </a:p>
          <a:p>
            <a:pPr marL="177800" indent="-177800"/>
            <a:r>
              <a:rPr lang="fr-FR" sz="1800" dirty="0" smtClean="0"/>
              <a:t>Bonnet phrygien arborant la cocarde tricolore, devient le symbole de la première République française</a:t>
            </a:r>
            <a:endParaRPr lang="cs-CZ" sz="1800" dirty="0" smtClean="0"/>
          </a:p>
        </p:txBody>
      </p:sp>
      <p:pic>
        <p:nvPicPr>
          <p:cNvPr id="21509" name="Picture 6" descr="Fichier:Bonnet Phrygien.png">
            <a:hlinkClick r:id="rId2"/>
          </p:cNvPr>
          <p:cNvPicPr>
            <a:picLocks noGrp="1" noChangeAspect="1" noChangeArrowheads="1"/>
          </p:cNvPicPr>
          <p:nvPr>
            <p:ph idx="1"/>
          </p:nvPr>
        </p:nvPicPr>
        <p:blipFill>
          <a:blip r:embed="rId3" cstate="print"/>
          <a:srcRect/>
          <a:stretch>
            <a:fillRect/>
          </a:stretch>
        </p:blipFill>
        <p:spPr>
          <a:xfrm>
            <a:off x="1042988" y="1557338"/>
            <a:ext cx="2559050" cy="2808287"/>
          </a:xfrm>
        </p:spPr>
      </p:pic>
      <p:sp>
        <p:nvSpPr>
          <p:cNvPr id="21510" name="Text Box 8"/>
          <p:cNvSpPr txBox="1">
            <a:spLocks noChangeArrowheads="1"/>
          </p:cNvSpPr>
          <p:nvPr/>
        </p:nvSpPr>
        <p:spPr bwMode="auto">
          <a:xfrm>
            <a:off x="1285852" y="4214818"/>
            <a:ext cx="1505540" cy="400110"/>
          </a:xfrm>
          <a:prstGeom prst="rect">
            <a:avLst/>
          </a:prstGeom>
          <a:noFill/>
          <a:ln w="9525">
            <a:noFill/>
            <a:miter lim="800000"/>
            <a:headEnd/>
            <a:tailEnd/>
          </a:ln>
        </p:spPr>
        <p:txBody>
          <a:bodyPr wrap="none">
            <a:spAutoFit/>
          </a:bodyPr>
          <a:lstStyle/>
          <a:p>
            <a:pPr fontAlgn="ctr"/>
            <a:r>
              <a:rPr lang="fr-FR" sz="1000" dirty="0" smtClean="0">
                <a:latin typeface="Calibri" pitchFamily="34" charset="0"/>
              </a:rPr>
              <a:t>Auteur </a:t>
            </a:r>
            <a:r>
              <a:rPr lang="fr-FR" sz="1000" dirty="0">
                <a:latin typeface="Calibri" pitchFamily="34" charset="0"/>
              </a:rPr>
              <a:t>: Unknown (1792)</a:t>
            </a:r>
          </a:p>
          <a:p>
            <a:endParaRPr lang="fr-FR" sz="1000" dirty="0">
              <a:latin typeface="Calibri" pitchFamily="34" charset="0"/>
            </a:endParaRPr>
          </a:p>
        </p:txBody>
      </p:sp>
      <p:sp>
        <p:nvSpPr>
          <p:cNvPr id="9" name="TextovéPole 6"/>
          <p:cNvSpPr txBox="1">
            <a:spLocks noChangeArrowheads="1"/>
          </p:cNvSpPr>
          <p:nvPr/>
        </p:nvSpPr>
        <p:spPr bwMode="auto">
          <a:xfrm>
            <a:off x="6372225" y="0"/>
            <a:ext cx="2771775" cy="307975"/>
          </a:xfrm>
          <a:prstGeom prst="rect">
            <a:avLst/>
          </a:prstGeom>
          <a:noFill/>
          <a:ln w="9525">
            <a:noFill/>
            <a:miter lim="800000"/>
            <a:headEnd/>
            <a:tailEnd/>
          </a:ln>
        </p:spPr>
        <p:txBody>
          <a:bodyPr>
            <a:spAutoFit/>
          </a:bodyPr>
          <a:lstStyle/>
          <a:p>
            <a:r>
              <a:rPr lang="cs-CZ" sz="1400" dirty="0" smtClean="0"/>
              <a:t>VY_32_INOVACE_2.1.FJ4.03/</a:t>
            </a:r>
            <a:r>
              <a:rPr lang="cs-CZ" sz="1400" dirty="0" err="1" smtClean="0"/>
              <a:t>Št</a:t>
            </a:r>
            <a:endParaRPr lang="cs-CZ" sz="1400" dirty="0"/>
          </a:p>
        </p:txBody>
      </p:sp>
      <p:sp>
        <p:nvSpPr>
          <p:cNvPr id="10"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r>
              <a:rPr lang="fr-FR" smtClean="0">
                <a:latin typeface="Arial" charset="0"/>
              </a:rPr>
              <a:t>Liberté – Égalité - Fraternité</a:t>
            </a:r>
          </a:p>
        </p:txBody>
      </p:sp>
      <p:sp>
        <p:nvSpPr>
          <p:cNvPr id="22530" name="Rectangle 4"/>
          <p:cNvSpPr>
            <a:spLocks noGrp="1"/>
          </p:cNvSpPr>
          <p:nvPr>
            <p:ph type="body" sz="half" idx="4294967295"/>
          </p:nvPr>
        </p:nvSpPr>
        <p:spPr>
          <a:xfrm>
            <a:off x="785813" y="5357813"/>
            <a:ext cx="8358187" cy="1071562"/>
          </a:xfrm>
        </p:spPr>
        <p:txBody>
          <a:bodyPr/>
          <a:lstStyle/>
          <a:p>
            <a:pPr marL="177800" indent="-177800"/>
            <a:r>
              <a:rPr lang="fr-FR" sz="1800" dirty="0" smtClean="0"/>
              <a:t>La fameuse devise républicaine proclamée en 1791</a:t>
            </a:r>
            <a:endParaRPr lang="cs-CZ" sz="1800" dirty="0" smtClean="0"/>
          </a:p>
          <a:p>
            <a:pPr marL="177800" indent="-177800"/>
            <a:r>
              <a:rPr lang="fr-FR" sz="1800" dirty="0" smtClean="0"/>
              <a:t>À l‘origine, l‘héritage des Lumières (XVIII</a:t>
            </a:r>
            <a:r>
              <a:rPr lang="fr-FR" sz="1800" baseline="30000" dirty="0" smtClean="0"/>
              <a:t>e</a:t>
            </a:r>
            <a:r>
              <a:rPr lang="fr-FR" sz="1800" dirty="0" smtClean="0"/>
              <a:t> siècle)</a:t>
            </a:r>
          </a:p>
          <a:p>
            <a:pPr marL="177800" indent="-177800"/>
            <a:r>
              <a:rPr lang="fr-FR" sz="1800" dirty="0" smtClean="0"/>
              <a:t>Depuis inscrite au fronton des édifices publics et sur les documents officiels de l’État</a:t>
            </a:r>
          </a:p>
        </p:txBody>
      </p:sp>
      <p:pic>
        <p:nvPicPr>
          <p:cNvPr id="8" name="Obrázek 7" descr="P1120904.JPG"/>
          <p:cNvPicPr>
            <a:picLocks noChangeAspect="1"/>
          </p:cNvPicPr>
          <p:nvPr/>
        </p:nvPicPr>
        <p:blipFill>
          <a:blip r:embed="rId2" cstate="print"/>
          <a:stretch>
            <a:fillRect/>
          </a:stretch>
        </p:blipFill>
        <p:spPr>
          <a:xfrm>
            <a:off x="1928794" y="1285860"/>
            <a:ext cx="5357850" cy="4018388"/>
          </a:xfrm>
          <a:prstGeom prst="rect">
            <a:avLst/>
          </a:prstGeom>
        </p:spPr>
      </p:pic>
      <p:sp>
        <p:nvSpPr>
          <p:cNvPr id="9" name="TextovéPole 6"/>
          <p:cNvSpPr txBox="1">
            <a:spLocks noChangeArrowheads="1"/>
          </p:cNvSpPr>
          <p:nvPr/>
        </p:nvSpPr>
        <p:spPr bwMode="auto">
          <a:xfrm>
            <a:off x="6372225" y="0"/>
            <a:ext cx="2771775" cy="307975"/>
          </a:xfrm>
          <a:prstGeom prst="rect">
            <a:avLst/>
          </a:prstGeom>
          <a:noFill/>
          <a:ln w="9525">
            <a:noFill/>
            <a:miter lim="800000"/>
            <a:headEnd/>
            <a:tailEnd/>
          </a:ln>
        </p:spPr>
        <p:txBody>
          <a:bodyPr>
            <a:spAutoFit/>
          </a:bodyPr>
          <a:lstStyle/>
          <a:p>
            <a:r>
              <a:rPr lang="cs-CZ" sz="1400" dirty="0" smtClean="0"/>
              <a:t>VY_32_INOVACE_2.1.FJ4.03/</a:t>
            </a:r>
            <a:r>
              <a:rPr lang="cs-CZ" sz="1400" dirty="0" err="1" smtClean="0"/>
              <a:t>Št</a:t>
            </a:r>
            <a:endParaRPr lang="cs-CZ" sz="1400" dirty="0"/>
          </a:p>
        </p:txBody>
      </p:sp>
      <p:sp>
        <p:nvSpPr>
          <p:cNvPr id="10"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468313" y="260350"/>
            <a:ext cx="8229600" cy="1143000"/>
          </a:xfrm>
        </p:spPr>
        <p:txBody>
          <a:bodyPr/>
          <a:lstStyle/>
          <a:p>
            <a:r>
              <a:rPr lang="fr-FR" smtClean="0">
                <a:latin typeface="Arial" charset="0"/>
              </a:rPr>
              <a:t>Coq</a:t>
            </a:r>
          </a:p>
        </p:txBody>
      </p:sp>
      <p:sp>
        <p:nvSpPr>
          <p:cNvPr id="23554" name="Rectangle 4"/>
          <p:cNvSpPr>
            <a:spLocks noGrp="1"/>
          </p:cNvSpPr>
          <p:nvPr>
            <p:ph type="body" sz="half" idx="4294967295"/>
          </p:nvPr>
        </p:nvSpPr>
        <p:spPr>
          <a:xfrm>
            <a:off x="4787900" y="1989138"/>
            <a:ext cx="3786188" cy="3286125"/>
          </a:xfrm>
        </p:spPr>
        <p:txBody>
          <a:bodyPr/>
          <a:lstStyle/>
          <a:p>
            <a:pPr marL="177800" indent="-177800"/>
            <a:r>
              <a:rPr lang="fr-FR" sz="1800" dirty="0" smtClean="0"/>
              <a:t>Ce symbole provient du double sens du mot latin </a:t>
            </a:r>
            <a:r>
              <a:rPr lang="fr-FR" sz="1800" i="1" dirty="0" smtClean="0"/>
              <a:t>gallus.</a:t>
            </a:r>
            <a:r>
              <a:rPr lang="cs-CZ" sz="1800" i="1" dirty="0" smtClean="0"/>
              <a:t> </a:t>
            </a:r>
            <a:r>
              <a:rPr lang="fr-FR" sz="1800" dirty="0" smtClean="0"/>
              <a:t>Il symbolise la fierté du peuple français</a:t>
            </a:r>
            <a:endParaRPr lang="fr-FR" sz="1800" i="1" dirty="0" smtClean="0"/>
          </a:p>
          <a:p>
            <a:pPr marL="177800" indent="-177800"/>
            <a:r>
              <a:rPr lang="fr-FR" sz="1800" dirty="0" smtClean="0"/>
              <a:t>À l‘origine, le coq devient symbole de la Gaule et des Gaulois à la suite d'un jeu de mots, le terme latin </a:t>
            </a:r>
            <a:r>
              <a:rPr lang="fr-FR" sz="1800" i="1" dirty="0" smtClean="0"/>
              <a:t>gallus</a:t>
            </a:r>
            <a:r>
              <a:rPr lang="fr-FR" sz="1800" dirty="0" smtClean="0"/>
              <a:t> signifiant à la fois </a:t>
            </a:r>
            <a:r>
              <a:rPr lang="fr-FR" sz="1800" i="1" dirty="0" smtClean="0"/>
              <a:t>coq</a:t>
            </a:r>
            <a:r>
              <a:rPr lang="fr-FR" sz="1800" dirty="0" smtClean="0"/>
              <a:t> et </a:t>
            </a:r>
            <a:r>
              <a:rPr lang="fr-FR" sz="1800" i="1" dirty="0" smtClean="0"/>
              <a:t>gaulois</a:t>
            </a:r>
            <a:r>
              <a:rPr lang="fr-FR" sz="1800" dirty="0" smtClean="0"/>
              <a:t>. Le coq était aussi un animal consacré à Mercure, le plus grand Dieu de la Gaule</a:t>
            </a:r>
          </a:p>
        </p:txBody>
      </p:sp>
      <p:pic>
        <p:nvPicPr>
          <p:cNvPr id="23559" name="Picture 7" descr="Fichier:Mémorial des soldats et marins de la Charente-Inférieure (16).JPG">
            <a:hlinkClick r:id="rId2"/>
          </p:cNvPr>
          <p:cNvPicPr>
            <a:picLocks noChangeAspect="1" noChangeArrowheads="1"/>
          </p:cNvPicPr>
          <p:nvPr/>
        </p:nvPicPr>
        <p:blipFill>
          <a:blip r:embed="rId3" cstate="print"/>
          <a:srcRect/>
          <a:stretch>
            <a:fillRect/>
          </a:stretch>
        </p:blipFill>
        <p:spPr bwMode="auto">
          <a:xfrm>
            <a:off x="1042988" y="1268413"/>
            <a:ext cx="3233737" cy="4851400"/>
          </a:xfrm>
          <a:prstGeom prst="rect">
            <a:avLst/>
          </a:prstGeom>
          <a:noFill/>
        </p:spPr>
      </p:pic>
      <p:sp>
        <p:nvSpPr>
          <p:cNvPr id="23560" name="Text Box 8"/>
          <p:cNvSpPr txBox="1">
            <a:spLocks noChangeArrowheads="1"/>
          </p:cNvSpPr>
          <p:nvPr/>
        </p:nvSpPr>
        <p:spPr bwMode="auto">
          <a:xfrm>
            <a:off x="4284663" y="5876925"/>
            <a:ext cx="2952750" cy="244475"/>
          </a:xfrm>
          <a:prstGeom prst="rect">
            <a:avLst/>
          </a:prstGeom>
          <a:noFill/>
          <a:ln w="9525">
            <a:noFill/>
            <a:miter lim="800000"/>
            <a:headEnd/>
            <a:tailEnd/>
          </a:ln>
          <a:effectLst/>
        </p:spPr>
        <p:txBody>
          <a:bodyPr>
            <a:spAutoFit/>
          </a:bodyPr>
          <a:lstStyle/>
          <a:p>
            <a:r>
              <a:rPr lang="fr-FR" sz="1000" dirty="0">
                <a:latin typeface="Calibri" pitchFamily="34" charset="0"/>
              </a:rPr>
              <a:t>Auteur</a:t>
            </a:r>
            <a:r>
              <a:rPr lang="fr-FR" sz="1000" b="1" dirty="0">
                <a:latin typeface="Calibri" pitchFamily="34" charset="0"/>
              </a:rPr>
              <a:t> : </a:t>
            </a:r>
            <a:r>
              <a:rPr lang="fr-FR" sz="1000" dirty="0">
                <a:latin typeface="Calibri" pitchFamily="34" charset="0"/>
              </a:rPr>
              <a:t>Jean-Pierre Bazard</a:t>
            </a:r>
          </a:p>
        </p:txBody>
      </p:sp>
      <p:sp>
        <p:nvSpPr>
          <p:cNvPr id="8" name="TextovéPole 6"/>
          <p:cNvSpPr txBox="1">
            <a:spLocks noChangeArrowheads="1"/>
          </p:cNvSpPr>
          <p:nvPr/>
        </p:nvSpPr>
        <p:spPr bwMode="auto">
          <a:xfrm>
            <a:off x="6372225" y="0"/>
            <a:ext cx="2771775" cy="307975"/>
          </a:xfrm>
          <a:prstGeom prst="rect">
            <a:avLst/>
          </a:prstGeom>
          <a:noFill/>
          <a:ln w="9525">
            <a:noFill/>
            <a:miter lim="800000"/>
            <a:headEnd/>
            <a:tailEnd/>
          </a:ln>
        </p:spPr>
        <p:txBody>
          <a:bodyPr>
            <a:spAutoFit/>
          </a:bodyPr>
          <a:lstStyle/>
          <a:p>
            <a:r>
              <a:rPr lang="cs-CZ" sz="1400" dirty="0" smtClean="0"/>
              <a:t>VY_32_INOVACE_2.1.FJ4.03/</a:t>
            </a:r>
            <a:r>
              <a:rPr lang="cs-CZ" sz="1400" dirty="0" err="1" smtClean="0"/>
              <a:t>Št</a:t>
            </a:r>
            <a:endParaRPr lang="cs-CZ" sz="1400" dirty="0"/>
          </a:p>
        </p:txBody>
      </p:sp>
      <p:sp>
        <p:nvSpPr>
          <p:cNvPr id="10"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p:txBody>
          <a:bodyPr/>
          <a:lstStyle/>
          <a:p>
            <a:r>
              <a:rPr lang="fr-FR" smtClean="0">
                <a:latin typeface="Arial" charset="0"/>
              </a:rPr>
              <a:t>Sceau</a:t>
            </a:r>
          </a:p>
        </p:txBody>
      </p:sp>
      <p:sp>
        <p:nvSpPr>
          <p:cNvPr id="28675" name="Rectangle 4"/>
          <p:cNvSpPr>
            <a:spLocks noGrp="1"/>
          </p:cNvSpPr>
          <p:nvPr>
            <p:ph type="body" sz="half" idx="4294967295"/>
          </p:nvPr>
        </p:nvSpPr>
        <p:spPr>
          <a:xfrm>
            <a:off x="5000628" y="1643050"/>
            <a:ext cx="3643338" cy="3643338"/>
          </a:xfrm>
        </p:spPr>
        <p:txBody>
          <a:bodyPr/>
          <a:lstStyle/>
          <a:p>
            <a:pPr marL="177800" indent="-177800"/>
            <a:r>
              <a:rPr lang="fr-FR" sz="1800" dirty="0" smtClean="0"/>
              <a:t>Le sceau est réservé à des occasions solennelles comme la signature de la Constitution et ses modifications</a:t>
            </a:r>
          </a:p>
          <a:p>
            <a:pPr marL="177800" indent="-177800"/>
            <a:r>
              <a:rPr lang="fr-FR" sz="1800" dirty="0" smtClean="0"/>
              <a:t>Il porte comme inscription «</a:t>
            </a:r>
            <a:r>
              <a:rPr lang="cs-CZ" sz="1800" dirty="0" smtClean="0"/>
              <a:t>R</a:t>
            </a:r>
            <a:r>
              <a:rPr lang="fr-FR" sz="1800" i="1" dirty="0" smtClean="0"/>
              <a:t>épublique française démocratique une et indivisible</a:t>
            </a:r>
            <a:r>
              <a:rPr lang="fr-FR" sz="1800" dirty="0" smtClean="0"/>
              <a:t>»</a:t>
            </a:r>
            <a:r>
              <a:rPr lang="cs-CZ" sz="1800" dirty="0" smtClean="0"/>
              <a:t> </a:t>
            </a:r>
            <a:r>
              <a:rPr lang="fr-FR" sz="1800" dirty="0" smtClean="0"/>
              <a:t>sur la face et au dos deux formules «</a:t>
            </a:r>
            <a:r>
              <a:rPr lang="fr-FR" sz="1800" i="1" dirty="0" smtClean="0"/>
              <a:t>Au nom du peuple français</a:t>
            </a:r>
            <a:r>
              <a:rPr lang="fr-FR" sz="1800" dirty="0" smtClean="0"/>
              <a:t>» et «</a:t>
            </a:r>
            <a:r>
              <a:rPr lang="fr-FR" sz="1800" i="1" dirty="0" smtClean="0"/>
              <a:t>Egalité, fraternité</a:t>
            </a:r>
            <a:r>
              <a:rPr lang="fr-FR" sz="1800" dirty="0" smtClean="0"/>
              <a:t>»</a:t>
            </a:r>
          </a:p>
          <a:p>
            <a:pPr marL="177800" indent="-177800"/>
            <a:r>
              <a:rPr lang="fr-FR" sz="1800" dirty="0" smtClean="0"/>
              <a:t>Le </a:t>
            </a:r>
            <a:r>
              <a:rPr lang="cs-CZ" sz="1800" dirty="0" smtClean="0"/>
              <a:t>M</a:t>
            </a:r>
            <a:r>
              <a:rPr lang="fr-FR" sz="1800" dirty="0" smtClean="0"/>
              <a:t>inistre de la </a:t>
            </a:r>
            <a:r>
              <a:rPr lang="cs-CZ" sz="1800" dirty="0" smtClean="0"/>
              <a:t>J</a:t>
            </a:r>
            <a:r>
              <a:rPr lang="fr-FR" sz="1800" dirty="0" smtClean="0"/>
              <a:t>ustice porte le titre de «</a:t>
            </a:r>
            <a:r>
              <a:rPr lang="cs-CZ" sz="1800" i="1" dirty="0" smtClean="0"/>
              <a:t>G</a:t>
            </a:r>
            <a:r>
              <a:rPr lang="fr-FR" sz="1800" i="1" dirty="0" smtClean="0"/>
              <a:t>arde des </a:t>
            </a:r>
            <a:r>
              <a:rPr lang="cs-CZ" sz="1800" i="1" dirty="0" smtClean="0"/>
              <a:t>S</a:t>
            </a:r>
            <a:r>
              <a:rPr lang="fr-FR" sz="1800" i="1" dirty="0" smtClean="0"/>
              <a:t>ceaux</a:t>
            </a:r>
            <a:r>
              <a:rPr lang="fr-FR" sz="1800" dirty="0" smtClean="0"/>
              <a:t>»</a:t>
            </a:r>
          </a:p>
        </p:txBody>
      </p:sp>
      <p:pic>
        <p:nvPicPr>
          <p:cNvPr id="28679" name="Picture 7" descr="Fichier:Grand sceau de la République Française image001.gif">
            <a:hlinkClick r:id="rId2"/>
          </p:cNvPr>
          <p:cNvPicPr>
            <a:picLocks noChangeAspect="1" noChangeArrowheads="1"/>
          </p:cNvPicPr>
          <p:nvPr/>
        </p:nvPicPr>
        <p:blipFill>
          <a:blip r:embed="rId3" cstate="print"/>
          <a:srcRect/>
          <a:stretch>
            <a:fillRect/>
          </a:stretch>
        </p:blipFill>
        <p:spPr bwMode="auto">
          <a:xfrm>
            <a:off x="539750" y="1412875"/>
            <a:ext cx="4248150" cy="4248150"/>
          </a:xfrm>
          <a:prstGeom prst="rect">
            <a:avLst/>
          </a:prstGeom>
          <a:noFill/>
        </p:spPr>
      </p:pic>
      <p:sp>
        <p:nvSpPr>
          <p:cNvPr id="28680" name="Text Box 8"/>
          <p:cNvSpPr txBox="1">
            <a:spLocks noChangeArrowheads="1"/>
          </p:cNvSpPr>
          <p:nvPr/>
        </p:nvSpPr>
        <p:spPr bwMode="auto">
          <a:xfrm>
            <a:off x="1258888" y="5734050"/>
            <a:ext cx="2741612" cy="396875"/>
          </a:xfrm>
          <a:prstGeom prst="rect">
            <a:avLst/>
          </a:prstGeom>
          <a:noFill/>
          <a:ln w="9525">
            <a:noFill/>
            <a:miter lim="800000"/>
            <a:headEnd/>
            <a:tailEnd/>
          </a:ln>
          <a:effectLst/>
        </p:spPr>
        <p:txBody>
          <a:bodyPr wrap="none">
            <a:spAutoFit/>
          </a:bodyPr>
          <a:lstStyle/>
          <a:p>
            <a:r>
              <a:rPr lang="fr-FR" sz="1000" dirty="0">
                <a:latin typeface="Calibri" pitchFamily="34" charset="0"/>
              </a:rPr>
              <a:t>Français : Grand sceau de la République Française</a:t>
            </a:r>
          </a:p>
          <a:p>
            <a:r>
              <a:rPr lang="fr-FR" sz="1000" dirty="0" smtClean="0">
                <a:latin typeface="Calibri" pitchFamily="34" charset="0"/>
              </a:rPr>
              <a:t>Auteur </a:t>
            </a:r>
            <a:r>
              <a:rPr lang="fr-FR" sz="1000" dirty="0">
                <a:latin typeface="Calibri" pitchFamily="34" charset="0"/>
              </a:rPr>
              <a:t>:</a:t>
            </a:r>
            <a:r>
              <a:rPr lang="fr-FR" sz="1000" i="1" dirty="0">
                <a:latin typeface="Calibri" pitchFamily="34" charset="0"/>
              </a:rPr>
              <a:t> Jacques-Jean Barre</a:t>
            </a:r>
            <a:r>
              <a:rPr lang="fr-FR" sz="1000" dirty="0">
                <a:latin typeface="Calibri" pitchFamily="34" charset="0"/>
              </a:rPr>
              <a:t> (1793–1855) </a:t>
            </a:r>
          </a:p>
        </p:txBody>
      </p:sp>
      <p:sp>
        <p:nvSpPr>
          <p:cNvPr id="10" name="TextovéPole 6"/>
          <p:cNvSpPr txBox="1">
            <a:spLocks noChangeArrowheads="1"/>
          </p:cNvSpPr>
          <p:nvPr/>
        </p:nvSpPr>
        <p:spPr bwMode="auto">
          <a:xfrm>
            <a:off x="6372225" y="0"/>
            <a:ext cx="2771775" cy="307975"/>
          </a:xfrm>
          <a:prstGeom prst="rect">
            <a:avLst/>
          </a:prstGeom>
          <a:noFill/>
          <a:ln w="9525">
            <a:noFill/>
            <a:miter lim="800000"/>
            <a:headEnd/>
            <a:tailEnd/>
          </a:ln>
        </p:spPr>
        <p:txBody>
          <a:bodyPr>
            <a:spAutoFit/>
          </a:bodyPr>
          <a:lstStyle/>
          <a:p>
            <a:r>
              <a:rPr lang="cs-CZ" sz="1400" dirty="0" smtClean="0"/>
              <a:t>VY_32_INOVACE_2.1.FJ4.03/</a:t>
            </a:r>
            <a:r>
              <a:rPr lang="cs-CZ" sz="1400" dirty="0" err="1" smtClean="0"/>
              <a:t>Št</a:t>
            </a:r>
            <a:endParaRPr lang="cs-CZ" sz="1400" dirty="0"/>
          </a:p>
        </p:txBody>
      </p:sp>
      <p:sp>
        <p:nvSpPr>
          <p:cNvPr id="9"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2132</TotalTime>
  <Words>933</Words>
  <Application>Microsoft Office PowerPoint</Application>
  <PresentationFormat>Předvádění na obrazovce (4:3)</PresentationFormat>
  <Paragraphs>149</Paragraphs>
  <Slides>13</Slides>
  <Notes>1</Notes>
  <HiddenSlides>0</HiddenSlides>
  <MMClips>0</MMClips>
  <ScaleCrop>false</ScaleCrop>
  <HeadingPairs>
    <vt:vector size="4" baseType="variant">
      <vt:variant>
        <vt:lpstr>Motiv</vt:lpstr>
      </vt:variant>
      <vt:variant>
        <vt:i4>1</vt:i4>
      </vt:variant>
      <vt:variant>
        <vt:lpstr>Nadpisy snímků</vt:lpstr>
      </vt:variant>
      <vt:variant>
        <vt:i4>13</vt:i4>
      </vt:variant>
    </vt:vector>
  </HeadingPairs>
  <TitlesOfParts>
    <vt:vector size="14" baseType="lpstr">
      <vt:lpstr>Motiv sady Office</vt:lpstr>
      <vt:lpstr>Snímek 1</vt:lpstr>
      <vt:lpstr>Symboles nationaux de la France</vt:lpstr>
      <vt:lpstr>Drapeau bleu-blanc-rouge</vt:lpstr>
      <vt:lpstr>Marseillaise</vt:lpstr>
      <vt:lpstr>Marianne</vt:lpstr>
      <vt:lpstr>Bonnet phrygien</vt:lpstr>
      <vt:lpstr>Liberté – Égalité - Fraternité</vt:lpstr>
      <vt:lpstr>Coq</vt:lpstr>
      <vt:lpstr>Sceau</vt:lpstr>
      <vt:lpstr>Faisceau de licteur</vt:lpstr>
      <vt:lpstr>Que savez-vous?</vt:lpstr>
      <vt:lpstr>Que savez-vous?</vt:lpstr>
      <vt:lpstr>Snímek 13</vt:lpstr>
    </vt:vector>
  </TitlesOfParts>
  <Company>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andrea</dc:creator>
  <cp:lastModifiedBy>steflova</cp:lastModifiedBy>
  <cp:revision>176</cp:revision>
  <dcterms:created xsi:type="dcterms:W3CDTF">2012-10-20T06:13:59Z</dcterms:created>
  <dcterms:modified xsi:type="dcterms:W3CDTF">2012-11-26T06:52:57Z</dcterms:modified>
</cp:coreProperties>
</file>