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336" r:id="rId4"/>
    <p:sldId id="337" r:id="rId5"/>
    <p:sldId id="338" r:id="rId6"/>
    <p:sldId id="340" r:id="rId7"/>
    <p:sldId id="339" r:id="rId8"/>
    <p:sldId id="348" r:id="rId9"/>
    <p:sldId id="353" r:id="rId10"/>
    <p:sldId id="346" r:id="rId11"/>
    <p:sldId id="341" r:id="rId12"/>
    <p:sldId id="351" r:id="rId13"/>
    <p:sldId id="349" r:id="rId14"/>
    <p:sldId id="343" r:id="rId15"/>
    <p:sldId id="305" r:id="rId16"/>
    <p:sldId id="354" r:id="rId17"/>
    <p:sldId id="285" r:id="rId18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242"/>
    <a:srgbClr val="0033CC"/>
    <a:srgbClr val="FF5050"/>
    <a:srgbClr val="FF6600"/>
    <a:srgbClr val="CC66FF"/>
    <a:srgbClr val="99FF33"/>
    <a:srgbClr val="66FF66"/>
    <a:srgbClr val="99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9" autoAdjust="0"/>
    <p:restoredTop sz="98592" autoAdjust="0"/>
  </p:normalViewPr>
  <p:slideViewPr>
    <p:cSldViewPr>
      <p:cViewPr>
        <p:scale>
          <a:sx n="70" d="100"/>
          <a:sy n="70" d="100"/>
        </p:scale>
        <p:origin x="-1386" y="-1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574C1A8-0334-4547-8134-26B4EEF0AD21}" type="datetimeFigureOut">
              <a:rPr lang="cs-CZ"/>
              <a:pPr>
                <a:defRPr/>
              </a:pPr>
              <a:t>4.4.2013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cs-CZ" noProof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26E02F0-3F95-47CF-AC33-0B739D36B59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7075025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15363" name="Zástupný symbol pro záhlaví 3"/>
          <p:cNvSpPr>
            <a:spLocks noGrp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 smtClean="0">
                <a:cs typeface="Arial" charset="0"/>
              </a:rPr>
              <a:t>VY_32_INOVACE_2.1.FJr.01/Št</a:t>
            </a:r>
          </a:p>
        </p:txBody>
      </p:sp>
      <p:sp>
        <p:nvSpPr>
          <p:cNvPr id="15364" name="Zástupný symbol pro zápatí 4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 smtClean="0">
                <a:cs typeface="Arial" charset="0"/>
              </a:rPr>
              <a:t>CZ.1.07/1.5.00/34.0501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30723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865730B-ABA2-4130-B11B-A59BFC67BE3B}" type="slidenum">
              <a:rPr lang="cs-CZ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cs-CZ"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30723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865730B-ABA2-4130-B11B-A59BFC67BE3B}" type="slidenum">
              <a:rPr lang="cs-CZ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cs-CZ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10FD2D-FE4E-4FF5-996D-FB2CEF82F76D}" type="datetimeFigureOut">
              <a:rPr lang="cs-CZ"/>
              <a:pPr>
                <a:defRPr/>
              </a:pPr>
              <a:t>4.4.2013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63D875-6436-4875-AC37-1ED6A64628D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6A05BD-5A24-495E-80F5-11A08F2C8174}" type="datetimeFigureOut">
              <a:rPr lang="cs-CZ"/>
              <a:pPr>
                <a:defRPr/>
              </a:pPr>
              <a:t>4.4.2013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9ED33E-5334-4A64-9DD8-F5AACE8C0F5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ED3E80-6782-43F9-AA2C-26A3D5B64D38}" type="datetimeFigureOut">
              <a:rPr lang="cs-CZ"/>
              <a:pPr>
                <a:defRPr/>
              </a:pPr>
              <a:t>4.4.2013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46A8D8-8157-4143-9C7F-9275571A5EF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A34A36-396C-4271-9845-2DD5E69958A8}" type="datetimeFigureOut">
              <a:rPr lang="cs-CZ"/>
              <a:pPr>
                <a:defRPr/>
              </a:pPr>
              <a:t>4.4.2013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AF2A6D-5D32-4B16-870A-92217AE0FA5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7C7A07-E057-4C72-BF40-61466F2CDF9C}" type="datetimeFigureOut">
              <a:rPr lang="cs-CZ"/>
              <a:pPr>
                <a:defRPr/>
              </a:pPr>
              <a:t>4.4.2013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60E293-5E46-48FC-AF70-71C49A63988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DD3547-5A00-49B1-81FE-D398F90ED5EE}" type="datetimeFigureOut">
              <a:rPr lang="cs-CZ"/>
              <a:pPr>
                <a:defRPr/>
              </a:pPr>
              <a:t>4.4.2013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348A2A-1030-4577-ADDA-65912B98754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13AAFB-0093-45C0-B87D-D430A58396DA}" type="datetimeFigureOut">
              <a:rPr lang="cs-CZ"/>
              <a:pPr>
                <a:defRPr/>
              </a:pPr>
              <a:t>4.4.2013</a:t>
            </a:fld>
            <a:endParaRPr lang="cs-CZ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AB632B-9680-43CC-ABAD-973A359D6BE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EF26B2-1FEE-4D37-A85D-C4F8AF8EA5B3}" type="datetimeFigureOut">
              <a:rPr lang="cs-CZ"/>
              <a:pPr>
                <a:defRPr/>
              </a:pPr>
              <a:t>4.4.2013</a:t>
            </a:fld>
            <a:endParaRPr lang="cs-CZ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15787F-B208-4A09-A9F9-261471A7807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0DD2D5-0A0D-4475-9817-D675A99E4078}" type="datetimeFigureOut">
              <a:rPr lang="cs-CZ"/>
              <a:pPr>
                <a:defRPr/>
              </a:pPr>
              <a:t>4.4.2013</a:t>
            </a:fld>
            <a:endParaRPr lang="cs-CZ"/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36C77A-06AE-4B1F-AD1A-20AEF25F42F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D08D9B-412C-4F7E-AA49-B93E62AD1C6F}" type="datetimeFigureOut">
              <a:rPr lang="cs-CZ"/>
              <a:pPr>
                <a:defRPr/>
              </a:pPr>
              <a:t>4.4.2013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300AE0-3817-4590-A481-F87ECB4747D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E0D28C-C1C2-4B0F-8F5B-9A09FF2D93C0}" type="datetimeFigureOut">
              <a:rPr lang="cs-CZ"/>
              <a:pPr>
                <a:defRPr/>
              </a:pPr>
              <a:t>4.4.2013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909D98-5229-45BC-B018-5D955949849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E50E1DD-A904-41CB-9ACD-882593011A56}" type="datetimeFigureOut">
              <a:rPr lang="cs-CZ"/>
              <a:pPr>
                <a:defRPr/>
              </a:pPr>
              <a:t>4.4.2013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02A7708-B171-4E10-87C0-51BCDF4C1A0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//upload.wikimedia.org/wikipedia/commons/2/26/Ambulance_in_France.JPG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//upload.wikimedia.org/wikipedia/commons/a/ad/CarteVitale2.jpg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://commons.wikimedia.org/wiki/File:Eucalyptol_suppository.jpg" TargetMode="External"/><Relationship Id="rId3" Type="http://schemas.openxmlformats.org/officeDocument/2006/relationships/hyperlink" Target="http://fr.wikipedia.org/wiki/Pyramide_alimentaire" TargetMode="External"/><Relationship Id="rId7" Type="http://schemas.openxmlformats.org/officeDocument/2006/relationships/hyperlink" Target="http://commons.wikimedia.org/wiki/File:CarteVitale2.jpg" TargetMode="External"/><Relationship Id="rId2" Type="http://schemas.openxmlformats.org/officeDocument/2006/relationships/hyperlink" Target="http://fr.wikipedia.org/wiki/Service_d'aide_m%C3%A9dicale_urgente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commons.wikimedia.org/wiki/File:USDA_Food_Pyramid.gif" TargetMode="External"/><Relationship Id="rId5" Type="http://schemas.openxmlformats.org/officeDocument/2006/relationships/hyperlink" Target="http://commons.wikimedia.org/wiki/File:Ambulance_in_France.JPG" TargetMode="External"/><Relationship Id="rId4" Type="http://schemas.openxmlformats.org/officeDocument/2006/relationships/hyperlink" Target="http://fr.wikipedia.org/wiki/Carte_Vitale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Zástupný symbol pro obsah 2"/>
          <p:cNvSpPr>
            <a:spLocks noGrp="1"/>
          </p:cNvSpPr>
          <p:nvPr>
            <p:ph idx="4294967295"/>
          </p:nvPr>
        </p:nvSpPr>
        <p:spPr>
          <a:xfrm>
            <a:off x="428625" y="2071688"/>
            <a:ext cx="8143875" cy="4071937"/>
          </a:xfrm>
        </p:spPr>
        <p:txBody>
          <a:bodyPr rtlCol="0">
            <a:noAutofit/>
          </a:bodyPr>
          <a:lstStyle/>
          <a:p>
            <a:pPr marL="2159000" indent="-2159000" defTabSz="1062038" eaLnBrk="1" fontAlgn="auto" hangingPunct="1">
              <a:lnSpc>
                <a:spcPct val="90000"/>
              </a:lnSpc>
              <a:spcAft>
                <a:spcPts val="0"/>
              </a:spcAft>
              <a:buFont typeface="Arial" charset="0"/>
              <a:buNone/>
              <a:tabLst>
                <a:tab pos="2152650" algn="l"/>
              </a:tabLst>
              <a:defRPr/>
            </a:pPr>
            <a:r>
              <a:rPr lang="cs-CZ" sz="1800" dirty="0" smtClean="0">
                <a:latin typeface="Arial" charset="0"/>
                <a:cs typeface="Arial" charset="0"/>
              </a:rPr>
              <a:t>Autor materiálu:	Andrea Šteflová</a:t>
            </a:r>
          </a:p>
          <a:p>
            <a:pPr marL="2159000" indent="-2159000" defTabSz="1062038" eaLnBrk="1" fontAlgn="auto" hangingPunct="1">
              <a:lnSpc>
                <a:spcPct val="90000"/>
              </a:lnSpc>
              <a:spcAft>
                <a:spcPts val="0"/>
              </a:spcAft>
              <a:buFont typeface="Arial" charset="0"/>
              <a:buNone/>
              <a:tabLst>
                <a:tab pos="2152650" algn="l"/>
              </a:tabLst>
              <a:defRPr/>
            </a:pPr>
            <a:r>
              <a:rPr lang="cs-CZ" sz="1800" dirty="0" smtClean="0">
                <a:latin typeface="Arial" charset="0"/>
                <a:cs typeface="Arial" charset="0"/>
              </a:rPr>
              <a:t>Datum vytvoření:	duben 2013</a:t>
            </a:r>
          </a:p>
          <a:p>
            <a:pPr marL="2159000" indent="-2159000" defTabSz="1062038" eaLnBrk="1" fontAlgn="auto" hangingPunct="1">
              <a:lnSpc>
                <a:spcPct val="90000"/>
              </a:lnSpc>
              <a:spcAft>
                <a:spcPts val="0"/>
              </a:spcAft>
              <a:buFont typeface="Arial" charset="0"/>
              <a:buNone/>
              <a:tabLst>
                <a:tab pos="2152650" algn="l"/>
              </a:tabLst>
              <a:defRPr/>
            </a:pPr>
            <a:r>
              <a:rPr lang="cs-CZ" sz="1800" dirty="0" smtClean="0">
                <a:latin typeface="Arial" charset="0"/>
                <a:cs typeface="Arial" charset="0"/>
              </a:rPr>
              <a:t>Vzdělávací oblast:	jazyk a jazyková komunikace</a:t>
            </a:r>
          </a:p>
          <a:p>
            <a:pPr marL="2159000" indent="-2159000" defTabSz="1062038" eaLnBrk="1" fontAlgn="auto" hangingPunct="1">
              <a:lnSpc>
                <a:spcPct val="90000"/>
              </a:lnSpc>
              <a:spcAft>
                <a:spcPts val="0"/>
              </a:spcAft>
              <a:buFont typeface="Arial" charset="0"/>
              <a:buNone/>
              <a:tabLst>
                <a:tab pos="2152650" algn="l"/>
              </a:tabLst>
              <a:defRPr/>
            </a:pPr>
            <a:r>
              <a:rPr lang="cs-CZ" sz="1800" dirty="0" smtClean="0">
                <a:latin typeface="Arial" charset="0"/>
                <a:cs typeface="Arial" charset="0"/>
              </a:rPr>
              <a:t>Vyučovací předmět:	seminář z francouzského jazyka</a:t>
            </a:r>
          </a:p>
          <a:p>
            <a:pPr marL="2159000" indent="-2159000" defTabSz="1062038" eaLnBrk="1" fontAlgn="auto" hangingPunct="1">
              <a:lnSpc>
                <a:spcPct val="90000"/>
              </a:lnSpc>
              <a:spcAft>
                <a:spcPts val="0"/>
              </a:spcAft>
              <a:buFont typeface="Arial" charset="0"/>
              <a:buNone/>
              <a:tabLst>
                <a:tab pos="2152650" algn="l"/>
              </a:tabLst>
              <a:defRPr/>
            </a:pPr>
            <a:r>
              <a:rPr lang="cs-CZ" sz="1800" dirty="0" smtClean="0">
                <a:latin typeface="Arial" charset="0"/>
                <a:cs typeface="Arial" charset="0"/>
              </a:rPr>
              <a:t>Ročník:	4., oktáva</a:t>
            </a:r>
          </a:p>
          <a:p>
            <a:pPr marL="2159000" indent="-2159000" defTabSz="1062038" eaLnBrk="1" fontAlgn="auto" hangingPunct="1">
              <a:lnSpc>
                <a:spcPct val="90000"/>
              </a:lnSpc>
              <a:spcAft>
                <a:spcPts val="0"/>
              </a:spcAft>
              <a:buFont typeface="Arial" charset="0"/>
              <a:buNone/>
              <a:tabLst>
                <a:tab pos="2152650" algn="l"/>
              </a:tabLst>
              <a:defRPr/>
            </a:pPr>
            <a:r>
              <a:rPr lang="cs-CZ" sz="1800" dirty="0" smtClean="0">
                <a:latin typeface="Arial" charset="0"/>
                <a:cs typeface="Arial" charset="0"/>
              </a:rPr>
              <a:t>Téma:	zdraví</a:t>
            </a:r>
          </a:p>
          <a:p>
            <a:pPr marL="2159000" indent="-2159000" defTabSz="1062038" eaLnBrk="1" fontAlgn="auto" hangingPunct="1">
              <a:lnSpc>
                <a:spcPct val="90000"/>
              </a:lnSpc>
              <a:spcAft>
                <a:spcPts val="0"/>
              </a:spcAft>
              <a:buFont typeface="Arial" charset="0"/>
              <a:buNone/>
              <a:tabLst>
                <a:tab pos="2152650" algn="l"/>
              </a:tabLst>
              <a:defRPr/>
            </a:pPr>
            <a:r>
              <a:rPr lang="cs-CZ" sz="1800" dirty="0" smtClean="0">
                <a:latin typeface="Arial" charset="0"/>
                <a:cs typeface="Arial" charset="0"/>
              </a:rPr>
              <a:t>Druh materiálu:	prezentace, pracovní list </a:t>
            </a:r>
          </a:p>
          <a:p>
            <a:pPr marL="2152650" indent="-215265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1800" dirty="0" smtClean="0">
                <a:latin typeface="Arial" charset="0"/>
                <a:cs typeface="Arial" charset="0"/>
              </a:rPr>
              <a:t>Klíčová slova:	zdraví, nemoc, všeobecný lékař, projevy nemoci, lékař specialista, léky, rady pro zdraví, potravinová pyramida, karta pojištěnce</a:t>
            </a:r>
            <a:endParaRPr lang="fr-FR" sz="1800" dirty="0" smtClean="0">
              <a:latin typeface="Arial" pitchFamily="34" charset="0"/>
              <a:cs typeface="Arial" pitchFamily="34" charset="0"/>
            </a:endParaRPr>
          </a:p>
          <a:p>
            <a:pPr marL="2159000" indent="-2159000" defTabSz="1062038" eaLnBrk="1" fontAlgn="auto" hangingPunct="1">
              <a:lnSpc>
                <a:spcPct val="90000"/>
              </a:lnSpc>
              <a:spcAft>
                <a:spcPts val="0"/>
              </a:spcAft>
              <a:buFont typeface="Arial" charset="0"/>
              <a:buNone/>
              <a:tabLst>
                <a:tab pos="2152650" algn="l"/>
              </a:tabLst>
              <a:defRPr/>
            </a:pPr>
            <a:r>
              <a:rPr lang="cs-CZ" sz="1800" dirty="0" smtClean="0">
                <a:latin typeface="Arial" charset="0"/>
                <a:cs typeface="Arial" charset="0"/>
              </a:rPr>
              <a:t>Anotace:	výklad učiva, samostatná práce</a:t>
            </a:r>
          </a:p>
        </p:txBody>
      </p:sp>
      <p:pic>
        <p:nvPicPr>
          <p:cNvPr id="2" name="Obrázek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4500" y="571500"/>
            <a:ext cx="5715000" cy="139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TextovéPole 6"/>
          <p:cNvSpPr txBox="1">
            <a:spLocks noChangeArrowheads="1"/>
          </p:cNvSpPr>
          <p:nvPr/>
        </p:nvSpPr>
        <p:spPr bwMode="auto">
          <a:xfrm>
            <a:off x="6286500" y="0"/>
            <a:ext cx="28575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1400" dirty="0"/>
              <a:t>VY_32_INOVACE_2.1.FJ4.18/</a:t>
            </a:r>
            <a:r>
              <a:rPr lang="cs-CZ" sz="1400" dirty="0" err="1"/>
              <a:t>Št</a:t>
            </a:r>
            <a:endParaRPr lang="cs-CZ" sz="1400" dirty="0"/>
          </a:p>
        </p:txBody>
      </p:sp>
      <p:sp>
        <p:nvSpPr>
          <p:cNvPr id="8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1785938" y="6492875"/>
            <a:ext cx="5857875" cy="365125"/>
          </a:xfrm>
        </p:spPr>
        <p:txBody>
          <a:bodyPr/>
          <a:lstStyle/>
          <a:p>
            <a:pPr>
              <a:defRPr/>
            </a:pPr>
            <a:r>
              <a:rPr lang="cs-CZ" i="1" dirty="0">
                <a:latin typeface="Arial" pitchFamily="34" charset="0"/>
                <a:cs typeface="Arial" pitchFamily="34" charset="0"/>
              </a:rPr>
              <a:t>Autorem materiálu a všech jeho částí, není-li uvedeno jinak, je Mgr. Andrea Šteflová</a:t>
            </a:r>
          </a:p>
          <a:p>
            <a:pPr>
              <a:defRPr/>
            </a:pPr>
            <a:r>
              <a:rPr lang="cs-CZ" sz="1400" dirty="0">
                <a:latin typeface="Arial" pitchFamily="34" charset="0"/>
                <a:cs typeface="Arial" pitchFamily="34" charset="0"/>
              </a:rPr>
              <a:t>CZ.1.07/1.5.00/34.0501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 smtClean="0"/>
              <a:t>M</a:t>
            </a:r>
            <a:r>
              <a:rPr lang="fr-FR" dirty="0" smtClean="0"/>
              <a:t>édecin</a:t>
            </a:r>
            <a:r>
              <a:rPr lang="cs-CZ" dirty="0" smtClean="0"/>
              <a:t>s</a:t>
            </a:r>
            <a:r>
              <a:rPr lang="fr-FR" dirty="0" smtClean="0"/>
              <a:t> spécialiste</a:t>
            </a:r>
            <a:r>
              <a:rPr lang="cs-CZ" dirty="0" smtClean="0"/>
              <a:t>s</a:t>
            </a:r>
            <a:endParaRPr lang="fr-FR" dirty="0" smtClean="0"/>
          </a:p>
        </p:txBody>
      </p:sp>
      <p:sp>
        <p:nvSpPr>
          <p:cNvPr id="6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1785938" y="6492875"/>
            <a:ext cx="5857875" cy="365125"/>
          </a:xfrm>
        </p:spPr>
        <p:txBody>
          <a:bodyPr/>
          <a:lstStyle/>
          <a:p>
            <a:pPr>
              <a:defRPr/>
            </a:pPr>
            <a:r>
              <a:rPr lang="cs-CZ" i="1" dirty="0">
                <a:latin typeface="Arial" pitchFamily="34" charset="0"/>
                <a:cs typeface="Arial" pitchFamily="34" charset="0"/>
              </a:rPr>
              <a:t>Autorem materiálu a všech jeho částí, není-li uvedeno jinak, je Mgr. Andrea Šteflová</a:t>
            </a:r>
          </a:p>
          <a:p>
            <a:pPr>
              <a:defRPr/>
            </a:pPr>
            <a:r>
              <a:rPr lang="cs-CZ" sz="1400" dirty="0">
                <a:latin typeface="Arial" pitchFamily="34" charset="0"/>
                <a:cs typeface="Arial" pitchFamily="34" charset="0"/>
              </a:rPr>
              <a:t>CZ.1.07/1.5.00/34.0501</a:t>
            </a:r>
          </a:p>
        </p:txBody>
      </p:sp>
      <p:sp>
        <p:nvSpPr>
          <p:cNvPr id="25603" name="TextovéPole 6"/>
          <p:cNvSpPr txBox="1">
            <a:spLocks noChangeArrowheads="1"/>
          </p:cNvSpPr>
          <p:nvPr/>
        </p:nvSpPr>
        <p:spPr bwMode="auto">
          <a:xfrm>
            <a:off x="6286500" y="0"/>
            <a:ext cx="28575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1400"/>
              <a:t>VY_32_INOVACE_2.1.FJ4.18/Št</a:t>
            </a:r>
          </a:p>
        </p:txBody>
      </p:sp>
      <p:sp>
        <p:nvSpPr>
          <p:cNvPr id="25604" name="Zástupný symbol pro obsah 2"/>
          <p:cNvSpPr>
            <a:spLocks noGrp="1"/>
          </p:cNvSpPr>
          <p:nvPr>
            <p:ph idx="1"/>
          </p:nvPr>
        </p:nvSpPr>
        <p:spPr>
          <a:xfrm>
            <a:off x="428596" y="1357298"/>
            <a:ext cx="8207375" cy="1512887"/>
          </a:xfrm>
        </p:spPr>
        <p:txBody>
          <a:bodyPr/>
          <a:lstStyle/>
          <a:p>
            <a:pPr marL="182563" indent="-182563"/>
            <a:r>
              <a:rPr lang="fr-FR" sz="2100" b="1" dirty="0" smtClean="0">
                <a:solidFill>
                  <a:srgbClr val="0033CC"/>
                </a:solidFill>
              </a:rPr>
              <a:t>Médecins spécialistes:</a:t>
            </a:r>
            <a:r>
              <a:rPr lang="fr-FR" sz="2100" b="1" dirty="0" smtClean="0"/>
              <a:t> </a:t>
            </a:r>
            <a:r>
              <a:rPr lang="fr-FR" sz="2100" dirty="0" smtClean="0"/>
              <a:t>chirurgien, radiologue, dentiste, pédiatre, gynécologue, dermatologue, psychiatre, pneumologue, cardiologue…</a:t>
            </a:r>
          </a:p>
          <a:p>
            <a:pPr marL="182563" indent="-182563"/>
            <a:r>
              <a:rPr lang="fr-FR" sz="2100" b="1" dirty="0" smtClean="0">
                <a:solidFill>
                  <a:srgbClr val="009242"/>
                </a:solidFill>
              </a:rPr>
              <a:t>Quoi faire au cas d‘un accident?</a:t>
            </a:r>
          </a:p>
          <a:p>
            <a:pPr marL="182563" indent="-182563">
              <a:buFont typeface="Arial" charset="0"/>
              <a:buNone/>
            </a:pPr>
            <a:r>
              <a:rPr lang="fr-FR" sz="2100" dirty="0" smtClean="0"/>
              <a:t>	 Appeler les urgences, passer aux urgences</a:t>
            </a:r>
            <a:r>
              <a:rPr lang="cs-CZ" sz="2100" dirty="0" smtClean="0"/>
              <a:t>,</a:t>
            </a:r>
            <a:r>
              <a:rPr lang="fr-FR" sz="2100" dirty="0" smtClean="0"/>
              <a:t> aller au service de chirurgie</a:t>
            </a:r>
          </a:p>
        </p:txBody>
      </p:sp>
      <p:pic>
        <p:nvPicPr>
          <p:cNvPr id="25606" name="Picture 6" descr="File:Ambulance in France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96859" y="3141662"/>
            <a:ext cx="4002641" cy="3001981"/>
          </a:xfrm>
          <a:prstGeom prst="rect">
            <a:avLst/>
          </a:prstGeom>
          <a:noFill/>
        </p:spPr>
      </p:pic>
      <p:sp>
        <p:nvSpPr>
          <p:cNvPr id="25612" name="Text Box 12"/>
          <p:cNvSpPr txBox="1">
            <a:spLocks noChangeArrowheads="1"/>
          </p:cNvSpPr>
          <p:nvPr/>
        </p:nvSpPr>
        <p:spPr bwMode="auto">
          <a:xfrm rot="16200000">
            <a:off x="8211372" y="5504668"/>
            <a:ext cx="110966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sz="1000" dirty="0"/>
              <a:t>Auteur: Muffingg</a:t>
            </a:r>
          </a:p>
        </p:txBody>
      </p:sp>
      <p:sp>
        <p:nvSpPr>
          <p:cNvPr id="25613" name="Text Box 13"/>
          <p:cNvSpPr txBox="1">
            <a:spLocks noChangeArrowheads="1"/>
          </p:cNvSpPr>
          <p:nvPr/>
        </p:nvSpPr>
        <p:spPr bwMode="auto">
          <a:xfrm>
            <a:off x="422275" y="3141663"/>
            <a:ext cx="4294188" cy="304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177800" indent="-1778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fr-FR" sz="2100" dirty="0">
                <a:latin typeface="Calibri" pitchFamily="34" charset="0"/>
              </a:rPr>
              <a:t>Le </a:t>
            </a:r>
            <a:r>
              <a:rPr lang="fr-FR" sz="2100" b="1" dirty="0">
                <a:solidFill>
                  <a:srgbClr val="FF0000"/>
                </a:solidFill>
                <a:latin typeface="Calibri" pitchFamily="34" charset="0"/>
              </a:rPr>
              <a:t>SAMU</a:t>
            </a:r>
            <a:endParaRPr lang="cs-CZ" sz="2100" dirty="0">
              <a:latin typeface="Calibri" pitchFamily="34" charset="0"/>
            </a:endParaRPr>
          </a:p>
          <a:p>
            <a:pPr marL="177800" indent="-177800" eaLnBrk="0" hangingPunct="0">
              <a:spcBef>
                <a:spcPct val="20000"/>
              </a:spcBef>
              <a:buFont typeface="Arial" charset="0"/>
              <a:buNone/>
            </a:pPr>
            <a:r>
              <a:rPr lang="cs-CZ" sz="2100" i="1" dirty="0">
                <a:latin typeface="Calibri" pitchFamily="34" charset="0"/>
              </a:rPr>
              <a:t>	</a:t>
            </a:r>
            <a:r>
              <a:rPr lang="fr-FR" sz="2100" i="1" dirty="0">
                <a:latin typeface="Calibri" pitchFamily="34" charset="0"/>
              </a:rPr>
              <a:t>le </a:t>
            </a:r>
            <a:r>
              <a:rPr lang="fr-FR" sz="2100" b="1" i="1" dirty="0">
                <a:solidFill>
                  <a:srgbClr val="FF0000"/>
                </a:solidFill>
                <a:latin typeface="Calibri" pitchFamily="34" charset="0"/>
              </a:rPr>
              <a:t>S</a:t>
            </a:r>
            <a:r>
              <a:rPr lang="fr-FR" sz="2100" i="1" dirty="0">
                <a:latin typeface="Calibri" pitchFamily="34" charset="0"/>
              </a:rPr>
              <a:t>ervice d‘</a:t>
            </a:r>
            <a:r>
              <a:rPr lang="fr-FR" sz="2100" b="1" i="1" dirty="0">
                <a:solidFill>
                  <a:srgbClr val="FF0000"/>
                </a:solidFill>
                <a:latin typeface="Calibri" pitchFamily="34" charset="0"/>
              </a:rPr>
              <a:t>A</a:t>
            </a:r>
            <a:r>
              <a:rPr lang="fr-FR" sz="2100" i="1" dirty="0">
                <a:latin typeface="Calibri" pitchFamily="34" charset="0"/>
              </a:rPr>
              <a:t>ide </a:t>
            </a:r>
            <a:r>
              <a:rPr lang="fr-FR" sz="2100" b="1" i="1" dirty="0">
                <a:solidFill>
                  <a:srgbClr val="FF0000"/>
                </a:solidFill>
                <a:latin typeface="Calibri" pitchFamily="34" charset="0"/>
              </a:rPr>
              <a:t>M</a:t>
            </a:r>
            <a:r>
              <a:rPr lang="fr-FR" sz="2100" i="1" dirty="0">
                <a:latin typeface="Calibri" pitchFamily="34" charset="0"/>
              </a:rPr>
              <a:t>édicale </a:t>
            </a:r>
            <a:r>
              <a:rPr lang="fr-FR" sz="2100" b="1" i="1" dirty="0">
                <a:solidFill>
                  <a:srgbClr val="FF0000"/>
                </a:solidFill>
                <a:latin typeface="Calibri" pitchFamily="34" charset="0"/>
              </a:rPr>
              <a:t>U</a:t>
            </a:r>
            <a:r>
              <a:rPr lang="fr-FR" sz="2100" i="1" dirty="0">
                <a:latin typeface="Calibri" pitchFamily="34" charset="0"/>
              </a:rPr>
              <a:t>rgente</a:t>
            </a:r>
            <a:r>
              <a:rPr lang="fr-FR" sz="2100" dirty="0">
                <a:latin typeface="Calibri" pitchFamily="34" charset="0"/>
              </a:rPr>
              <a:t> – l‘assistance </a:t>
            </a:r>
            <a:r>
              <a:rPr lang="fr-FR" sz="2100" dirty="0" smtClean="0">
                <a:latin typeface="Calibri" pitchFamily="34" charset="0"/>
              </a:rPr>
              <a:t>préhospitalière </a:t>
            </a:r>
            <a:r>
              <a:rPr lang="fr-FR" sz="2100" dirty="0">
                <a:latin typeface="Calibri" pitchFamily="34" charset="0"/>
              </a:rPr>
              <a:t>(dans la rue, à domicile, sur le lieu de travail…) aux victimes </a:t>
            </a:r>
            <a:r>
              <a:rPr lang="fr-FR" sz="2100" dirty="0" smtClean="0">
                <a:latin typeface="Calibri" pitchFamily="34" charset="0"/>
              </a:rPr>
              <a:t>d</a:t>
            </a:r>
            <a:r>
              <a:rPr lang="cs-CZ" sz="2100" dirty="0" smtClean="0">
                <a:latin typeface="Calibri" pitchFamily="34" charset="0"/>
              </a:rPr>
              <a:t>‘</a:t>
            </a:r>
            <a:r>
              <a:rPr lang="fr-FR" sz="2100" dirty="0" smtClean="0">
                <a:latin typeface="Calibri" pitchFamily="34" charset="0"/>
              </a:rPr>
              <a:t>accidents </a:t>
            </a:r>
            <a:r>
              <a:rPr lang="fr-FR" sz="2100" dirty="0">
                <a:latin typeface="Calibri" pitchFamily="34" charset="0"/>
              </a:rPr>
              <a:t>ou d‘affections soudaines en état critique (malaise, maladie, femmes enceintes…)</a:t>
            </a:r>
          </a:p>
          <a:p>
            <a:pPr marL="177800" indent="-177800"/>
            <a:endParaRPr lang="fr-FR" sz="21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dirty="0" smtClean="0"/>
              <a:t>Con</a:t>
            </a:r>
            <a:r>
              <a:rPr lang="cs-CZ" dirty="0" smtClean="0"/>
              <a:t>s</a:t>
            </a:r>
            <a:r>
              <a:rPr lang="fr-FR" dirty="0" smtClean="0"/>
              <a:t>eils pour maintenir sa forme</a:t>
            </a:r>
          </a:p>
        </p:txBody>
      </p:sp>
      <p:sp>
        <p:nvSpPr>
          <p:cNvPr id="18437" name="Zástupný symbol pro obsah 2"/>
          <p:cNvSpPr>
            <a:spLocks noGrp="1"/>
          </p:cNvSpPr>
          <p:nvPr>
            <p:ph sz="half" idx="1"/>
          </p:nvPr>
        </p:nvSpPr>
        <p:spPr>
          <a:xfrm>
            <a:off x="428625" y="1928813"/>
            <a:ext cx="4429125" cy="4286250"/>
          </a:xfrm>
        </p:spPr>
        <p:txBody>
          <a:bodyPr/>
          <a:lstStyle/>
          <a:p>
            <a:pPr marL="177800" indent="-177800">
              <a:buFont typeface="Arial" charset="0"/>
              <a:buNone/>
              <a:defRPr/>
            </a:pPr>
            <a:r>
              <a:rPr lang="fr-FR" sz="2100" b="1" dirty="0" smtClean="0">
                <a:solidFill>
                  <a:srgbClr val="FF0000"/>
                </a:solidFill>
              </a:rPr>
              <a:t>… il faut:</a:t>
            </a:r>
          </a:p>
          <a:p>
            <a:pPr marL="355600" indent="-355600">
              <a:buClr>
                <a:srgbClr val="FF0000"/>
              </a:buClr>
              <a:buFont typeface="+mj-lt"/>
              <a:buAutoNum type="arabicPeriod"/>
              <a:defRPr/>
            </a:pPr>
            <a:r>
              <a:rPr lang="fr-FR" sz="2100" dirty="0" smtClean="0"/>
              <a:t>Manger la nourriture </a:t>
            </a:r>
            <a:r>
              <a:rPr lang="cs-CZ" sz="2100" dirty="0" smtClean="0"/>
              <a:t>é</a:t>
            </a:r>
            <a:r>
              <a:rPr lang="fr-FR" sz="2100" dirty="0" smtClean="0"/>
              <a:t>quilibrée</a:t>
            </a:r>
          </a:p>
          <a:p>
            <a:pPr marL="355600" indent="-355600">
              <a:buClr>
                <a:srgbClr val="FF0000"/>
              </a:buClr>
              <a:buFont typeface="+mj-lt"/>
              <a:buAutoNum type="arabicPeriod"/>
              <a:defRPr/>
            </a:pPr>
            <a:r>
              <a:rPr lang="fr-FR" sz="2100" dirty="0" smtClean="0"/>
              <a:t>Prendre des repas réguliers</a:t>
            </a:r>
          </a:p>
          <a:p>
            <a:pPr marL="355600" indent="-355600">
              <a:buClr>
                <a:srgbClr val="FF0000"/>
              </a:buClr>
              <a:buFont typeface="+mj-lt"/>
              <a:buAutoNum type="arabicPeriod"/>
              <a:defRPr/>
            </a:pPr>
            <a:r>
              <a:rPr lang="fr-FR" sz="2100" dirty="0" smtClean="0"/>
              <a:t>Manger assez de fruits, de légumes</a:t>
            </a:r>
          </a:p>
          <a:p>
            <a:pPr marL="355600" indent="-355600">
              <a:buClr>
                <a:srgbClr val="FF0000"/>
              </a:buClr>
              <a:buFont typeface="+mj-lt"/>
              <a:buAutoNum type="arabicPeriod"/>
              <a:defRPr/>
            </a:pPr>
            <a:r>
              <a:rPr lang="fr-FR" sz="2100" dirty="0" smtClean="0"/>
              <a:t>Respecter la pyramide alimentaire</a:t>
            </a:r>
          </a:p>
          <a:p>
            <a:pPr marL="355600" indent="-355600">
              <a:buClr>
                <a:srgbClr val="FF0000"/>
              </a:buClr>
              <a:buFont typeface="+mj-lt"/>
              <a:buAutoNum type="arabicPeriod"/>
              <a:defRPr/>
            </a:pPr>
            <a:r>
              <a:rPr lang="fr-FR" sz="2100" dirty="0" smtClean="0"/>
              <a:t>Boire assez d’eau</a:t>
            </a:r>
          </a:p>
          <a:p>
            <a:pPr marL="355600" indent="-355600">
              <a:buClr>
                <a:srgbClr val="FF0000"/>
              </a:buClr>
              <a:buFont typeface="+mj-lt"/>
              <a:buAutoNum type="arabicPeriod"/>
              <a:defRPr/>
            </a:pPr>
            <a:r>
              <a:rPr lang="fr-FR" sz="2100" dirty="0" smtClean="0"/>
              <a:t>Faire du sport, du yoga</a:t>
            </a:r>
          </a:p>
          <a:p>
            <a:pPr marL="355600" indent="-355600">
              <a:buClr>
                <a:srgbClr val="FF0000"/>
              </a:buClr>
              <a:buFont typeface="+mj-lt"/>
              <a:buAutoNum type="arabicPeriod"/>
              <a:defRPr/>
            </a:pPr>
            <a:r>
              <a:rPr lang="fr-FR" sz="2100" dirty="0" smtClean="0"/>
              <a:t>Savoir se détendre</a:t>
            </a:r>
          </a:p>
          <a:p>
            <a:pPr marL="355600" indent="-355600">
              <a:buClr>
                <a:srgbClr val="FF0000"/>
              </a:buClr>
              <a:buFont typeface="+mj-lt"/>
              <a:buAutoNum type="arabicPeriod"/>
              <a:defRPr/>
            </a:pPr>
            <a:r>
              <a:rPr lang="fr-FR" sz="2100" dirty="0" smtClean="0"/>
              <a:t>Prendre assez de repos</a:t>
            </a:r>
          </a:p>
          <a:p>
            <a:pPr marL="355600" indent="-355600">
              <a:buClr>
                <a:srgbClr val="FF0000"/>
              </a:buClr>
              <a:buFont typeface="+mj-lt"/>
              <a:buAutoNum type="arabicPeriod"/>
              <a:defRPr/>
            </a:pPr>
            <a:r>
              <a:rPr lang="fr-FR" sz="2100" dirty="0" smtClean="0"/>
              <a:t>Ménager ses forces</a:t>
            </a:r>
          </a:p>
          <a:p>
            <a:pPr marL="355600" indent="-355600">
              <a:buClr>
                <a:srgbClr val="FF0000"/>
              </a:buClr>
              <a:buFont typeface="+mj-lt"/>
              <a:buAutoNum type="arabicPeriod"/>
              <a:defRPr/>
            </a:pPr>
            <a:r>
              <a:rPr lang="fr-FR" sz="2100" dirty="0" smtClean="0"/>
              <a:t>Dormir suffisamment</a:t>
            </a:r>
          </a:p>
        </p:txBody>
      </p:sp>
      <p:sp>
        <p:nvSpPr>
          <p:cNvPr id="7" name="Zástupný symbol pro obsah 6"/>
          <p:cNvSpPr>
            <a:spLocks noGrp="1"/>
          </p:cNvSpPr>
          <p:nvPr>
            <p:ph sz="half" idx="2"/>
          </p:nvPr>
        </p:nvSpPr>
        <p:spPr>
          <a:xfrm>
            <a:off x="4786313" y="1928813"/>
            <a:ext cx="4000500" cy="4357687"/>
          </a:xfrm>
        </p:spPr>
        <p:txBody>
          <a:bodyPr/>
          <a:lstStyle/>
          <a:p>
            <a:pPr marL="177800" indent="-177800">
              <a:buFont typeface="Arial" charset="0"/>
              <a:buNone/>
              <a:defRPr/>
            </a:pPr>
            <a:r>
              <a:rPr lang="fr-FR" sz="2100" b="1" dirty="0" smtClean="0">
                <a:solidFill>
                  <a:srgbClr val="0033CC"/>
                </a:solidFill>
              </a:rPr>
              <a:t>… il ne faut pas:</a:t>
            </a:r>
          </a:p>
          <a:p>
            <a:pPr marL="531813" indent="-354013">
              <a:buClr>
                <a:srgbClr val="0033CC"/>
              </a:buClr>
              <a:buFont typeface="+mj-lt"/>
              <a:buAutoNum type="arabicPeriod"/>
              <a:defRPr/>
            </a:pPr>
            <a:r>
              <a:rPr lang="cs-CZ" sz="2100" dirty="0" smtClean="0"/>
              <a:t>F</a:t>
            </a:r>
            <a:r>
              <a:rPr lang="fr-FR" sz="2100" dirty="0" smtClean="0"/>
              <a:t>umer</a:t>
            </a:r>
            <a:r>
              <a:rPr lang="cs-CZ" sz="2100" dirty="0" smtClean="0"/>
              <a:t>, ni s</a:t>
            </a:r>
            <a:r>
              <a:rPr lang="fr-FR" sz="2100" dirty="0" smtClean="0"/>
              <a:t>e droguer</a:t>
            </a:r>
          </a:p>
          <a:p>
            <a:pPr marL="531813" indent="-354013">
              <a:buClr>
                <a:srgbClr val="0033CC"/>
              </a:buClr>
              <a:buFont typeface="+mj-lt"/>
              <a:buAutoNum type="arabicPeriod"/>
              <a:defRPr/>
            </a:pPr>
            <a:r>
              <a:rPr lang="cs-CZ" sz="2100" dirty="0" smtClean="0"/>
              <a:t>B</a:t>
            </a:r>
            <a:r>
              <a:rPr lang="fr-FR" sz="2100" dirty="0" smtClean="0"/>
              <a:t>oire trop d‘alcool</a:t>
            </a:r>
            <a:r>
              <a:rPr lang="cs-CZ" sz="2100" dirty="0" smtClean="0"/>
              <a:t>, ni de café</a:t>
            </a:r>
          </a:p>
          <a:p>
            <a:pPr marL="531813" indent="-354013">
              <a:buClr>
                <a:srgbClr val="0033CC"/>
              </a:buClr>
              <a:buFont typeface="+mj-lt"/>
              <a:buAutoNum type="arabicPeriod"/>
              <a:defRPr/>
            </a:pPr>
            <a:r>
              <a:rPr lang="fr-FR" sz="2100" dirty="0" smtClean="0"/>
              <a:t>Prendre trop de médicaments</a:t>
            </a:r>
          </a:p>
          <a:p>
            <a:pPr marL="531813" indent="-354013">
              <a:buClr>
                <a:srgbClr val="0033CC"/>
              </a:buClr>
              <a:buFont typeface="+mj-lt"/>
              <a:buAutoNum type="arabicPeriod"/>
              <a:defRPr/>
            </a:pPr>
            <a:r>
              <a:rPr lang="fr-FR" sz="2100" dirty="0" smtClean="0"/>
              <a:t>Manger trop de sucreries</a:t>
            </a:r>
          </a:p>
          <a:p>
            <a:pPr marL="531813" indent="-354013">
              <a:buClr>
                <a:srgbClr val="0033CC"/>
              </a:buClr>
              <a:buFont typeface="+mj-lt"/>
              <a:buAutoNum type="arabicPeriod"/>
              <a:defRPr/>
            </a:pPr>
            <a:r>
              <a:rPr lang="fr-FR" sz="2100" dirty="0" smtClean="0"/>
              <a:t>Consommer trop de gras</a:t>
            </a:r>
            <a:endParaRPr lang="cs-CZ" sz="2100" dirty="0" smtClean="0"/>
          </a:p>
          <a:p>
            <a:pPr marL="531813" indent="-354013">
              <a:buClr>
                <a:srgbClr val="0033CC"/>
              </a:buClr>
              <a:buFont typeface="+mj-lt"/>
              <a:buAutoNum type="arabicPeriod"/>
              <a:defRPr/>
            </a:pPr>
            <a:r>
              <a:rPr lang="fr-FR" sz="2100" dirty="0" smtClean="0"/>
              <a:t>Grignoter</a:t>
            </a:r>
          </a:p>
          <a:p>
            <a:pPr marL="531813" indent="-354013">
              <a:buClr>
                <a:srgbClr val="0033CC"/>
              </a:buClr>
              <a:buFont typeface="+mj-lt"/>
              <a:buAutoNum type="arabicPeriod"/>
              <a:defRPr/>
            </a:pPr>
            <a:r>
              <a:rPr lang="cs-CZ" sz="2100" dirty="0" smtClean="0"/>
              <a:t>S</a:t>
            </a:r>
            <a:r>
              <a:rPr lang="fr-FR" sz="2100" dirty="0" smtClean="0"/>
              <a:t>e stresser</a:t>
            </a:r>
            <a:endParaRPr lang="cs-CZ" sz="2100" dirty="0" smtClean="0"/>
          </a:p>
          <a:p>
            <a:pPr marL="531813" indent="-354013">
              <a:buClr>
                <a:srgbClr val="0033CC"/>
              </a:buClr>
              <a:buFont typeface="+mj-lt"/>
              <a:buAutoNum type="arabicPeriod"/>
              <a:defRPr/>
            </a:pPr>
            <a:r>
              <a:rPr lang="fr-FR" sz="2100" dirty="0" smtClean="0"/>
              <a:t>Se surmener</a:t>
            </a:r>
          </a:p>
          <a:p>
            <a:pPr marL="531813" indent="-354013">
              <a:buClr>
                <a:srgbClr val="0033CC"/>
              </a:buClr>
              <a:buFont typeface="+mj-lt"/>
              <a:buAutoNum type="arabicPeriod"/>
              <a:defRPr/>
            </a:pPr>
            <a:r>
              <a:rPr lang="cs-CZ" sz="2100" dirty="0" smtClean="0"/>
              <a:t>P</a:t>
            </a:r>
            <a:r>
              <a:rPr lang="fr-FR" sz="2100" dirty="0" smtClean="0"/>
              <a:t>enser négativement</a:t>
            </a:r>
          </a:p>
          <a:p>
            <a:pPr marL="531813" indent="-354013">
              <a:buClr>
                <a:srgbClr val="0033CC"/>
              </a:buClr>
              <a:buFont typeface="+mj-lt"/>
              <a:buAutoNum type="arabicPeriod"/>
              <a:defRPr/>
            </a:pPr>
            <a:r>
              <a:rPr lang="fr-FR" sz="2100" dirty="0" smtClean="0"/>
              <a:t>Rester enfermé à la maison</a:t>
            </a:r>
          </a:p>
          <a:p>
            <a:pPr marL="457200" indent="-279400">
              <a:buFont typeface="+mj-lt"/>
              <a:buAutoNum type="arabicPeriod"/>
              <a:defRPr/>
            </a:pPr>
            <a:endParaRPr lang="fr-FR" sz="2200" dirty="0" smtClean="0"/>
          </a:p>
          <a:p>
            <a:pPr marL="457200" indent="-279400">
              <a:buFont typeface="+mj-lt"/>
              <a:buAutoNum type="arabicPeriod"/>
              <a:defRPr/>
            </a:pPr>
            <a:endParaRPr lang="cs-CZ" sz="2100" dirty="0"/>
          </a:p>
        </p:txBody>
      </p:sp>
      <p:sp>
        <p:nvSpPr>
          <p:cNvPr id="27652" name="TextovéPole 6"/>
          <p:cNvSpPr txBox="1">
            <a:spLocks noChangeArrowheads="1"/>
          </p:cNvSpPr>
          <p:nvPr/>
        </p:nvSpPr>
        <p:spPr bwMode="auto">
          <a:xfrm>
            <a:off x="6286500" y="0"/>
            <a:ext cx="28575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1400"/>
              <a:t>VY_32_INOVACE_2.1.FJ4.18/Št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1500188" y="1143000"/>
            <a:ext cx="6215062" cy="738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77800" indent="-177800">
              <a:buFont typeface="Arial" pitchFamily="34" charset="0"/>
              <a:buChar char="•"/>
              <a:defRPr/>
            </a:pPr>
            <a:r>
              <a:rPr lang="cs-CZ" sz="2100" dirty="0">
                <a:latin typeface="+mj-lt"/>
              </a:rPr>
              <a:t>Les </a:t>
            </a:r>
            <a:r>
              <a:rPr lang="fr-FR" sz="2100" dirty="0">
                <a:latin typeface="+mj-lt"/>
              </a:rPr>
              <a:t>mauvaises coutumes </a:t>
            </a:r>
            <a:r>
              <a:rPr lang="fr-FR" sz="2100" dirty="0" smtClean="0">
                <a:latin typeface="+mj-lt"/>
              </a:rPr>
              <a:t>m</a:t>
            </a:r>
            <a:r>
              <a:rPr lang="cs-CZ" sz="2100" dirty="0" smtClean="0">
                <a:latin typeface="+mj-lt"/>
              </a:rPr>
              <a:t>e</a:t>
            </a:r>
            <a:r>
              <a:rPr lang="fr-FR" sz="2100" dirty="0" smtClean="0">
                <a:latin typeface="+mj-lt"/>
              </a:rPr>
              <a:t>nace</a:t>
            </a:r>
            <a:r>
              <a:rPr lang="cs-CZ" sz="2100" dirty="0">
                <a:latin typeface="+mj-lt"/>
              </a:rPr>
              <a:t>n</a:t>
            </a:r>
            <a:r>
              <a:rPr lang="fr-FR" sz="2100" dirty="0">
                <a:latin typeface="+mj-lt"/>
              </a:rPr>
              <a:t>t notre santé</a:t>
            </a:r>
            <a:endParaRPr lang="cs-CZ" sz="2100" dirty="0">
              <a:latin typeface="+mj-lt"/>
            </a:endParaRPr>
          </a:p>
          <a:p>
            <a:pPr marL="177800" indent="-177800" algn="ctr">
              <a:buFont typeface="Arial" pitchFamily="34" charset="0"/>
              <a:buChar char="•"/>
              <a:defRPr/>
            </a:pPr>
            <a:r>
              <a:rPr lang="cs-CZ" sz="2100" b="1" dirty="0">
                <a:latin typeface="+mj-lt"/>
              </a:rPr>
              <a:t>P</a:t>
            </a:r>
            <a:r>
              <a:rPr lang="fr-FR" sz="2100" b="1" dirty="0">
                <a:latin typeface="+mj-lt"/>
              </a:rPr>
              <a:t>our vivre sainement</a:t>
            </a:r>
            <a:r>
              <a:rPr lang="cs-CZ" sz="2100" b="1" dirty="0">
                <a:latin typeface="+mj-lt"/>
              </a:rPr>
              <a:t>… </a:t>
            </a:r>
          </a:p>
        </p:txBody>
      </p:sp>
      <p:sp>
        <p:nvSpPr>
          <p:cNvPr id="9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1785938" y="6492875"/>
            <a:ext cx="5857875" cy="365125"/>
          </a:xfrm>
        </p:spPr>
        <p:txBody>
          <a:bodyPr/>
          <a:lstStyle/>
          <a:p>
            <a:pPr>
              <a:defRPr/>
            </a:pPr>
            <a:r>
              <a:rPr lang="cs-CZ" i="1" dirty="0">
                <a:latin typeface="Arial" pitchFamily="34" charset="0"/>
                <a:cs typeface="Arial" pitchFamily="34" charset="0"/>
              </a:rPr>
              <a:t>Autorem materiálu a všech jeho částí, není-li uvedeno jinak, je Mgr. Andrea Šteflová</a:t>
            </a:r>
          </a:p>
          <a:p>
            <a:pPr>
              <a:defRPr/>
            </a:pPr>
            <a:r>
              <a:rPr lang="cs-CZ" sz="1400" dirty="0">
                <a:latin typeface="Arial" pitchFamily="34" charset="0"/>
                <a:cs typeface="Arial" pitchFamily="34" charset="0"/>
              </a:rPr>
              <a:t>CZ.1.07/1.5.00/34.0501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84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84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84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84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84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84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84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84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184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184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184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184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1843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1843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1843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1843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1843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1843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1843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1843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2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2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2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2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2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2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2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2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2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2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2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2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20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20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20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20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20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20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1643050"/>
            <a:ext cx="6029325" cy="476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3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Pyramide alimentaire</a:t>
            </a:r>
            <a:endParaRPr lang="fr-FR" smtClean="0"/>
          </a:p>
        </p:txBody>
      </p:sp>
      <p:sp>
        <p:nvSpPr>
          <p:cNvPr id="6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1785938" y="6492875"/>
            <a:ext cx="5857875" cy="365125"/>
          </a:xfrm>
        </p:spPr>
        <p:txBody>
          <a:bodyPr/>
          <a:lstStyle/>
          <a:p>
            <a:pPr>
              <a:defRPr/>
            </a:pPr>
            <a:r>
              <a:rPr lang="cs-CZ" i="1" dirty="0">
                <a:latin typeface="Arial" pitchFamily="34" charset="0"/>
                <a:cs typeface="Arial" pitchFamily="34" charset="0"/>
              </a:rPr>
              <a:t>Autorem materiálu a všech jeho částí, není-li uvedeno jinak, je Mgr. Andrea Šteflová</a:t>
            </a:r>
          </a:p>
          <a:p>
            <a:pPr>
              <a:defRPr/>
            </a:pPr>
            <a:r>
              <a:rPr lang="cs-CZ" sz="1400" dirty="0">
                <a:latin typeface="Arial" pitchFamily="34" charset="0"/>
                <a:cs typeface="Arial" pitchFamily="34" charset="0"/>
              </a:rPr>
              <a:t>CZ.1.07/1.5.00/34.0501</a:t>
            </a:r>
          </a:p>
        </p:txBody>
      </p:sp>
      <p:sp>
        <p:nvSpPr>
          <p:cNvPr id="28675" name="TextovéPole 6"/>
          <p:cNvSpPr txBox="1">
            <a:spLocks noChangeArrowheads="1"/>
          </p:cNvSpPr>
          <p:nvPr/>
        </p:nvSpPr>
        <p:spPr bwMode="auto">
          <a:xfrm>
            <a:off x="6286500" y="0"/>
            <a:ext cx="28575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1400"/>
              <a:t>VY_32_INOVACE_2.1.FJ4.18/Št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6643702" y="5214950"/>
            <a:ext cx="2357454" cy="92333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FF6600"/>
                </a:solidFill>
              </a:rPr>
              <a:t>Céréales et dérivés:</a:t>
            </a:r>
          </a:p>
          <a:p>
            <a:r>
              <a:rPr lang="fr-FR" dirty="0" smtClean="0"/>
              <a:t>Pain, bag</a:t>
            </a:r>
            <a:r>
              <a:rPr lang="cs-CZ" dirty="0" smtClean="0"/>
              <a:t>u</a:t>
            </a:r>
            <a:r>
              <a:rPr lang="fr-FR" dirty="0" smtClean="0"/>
              <a:t>ette, pâtes, riz…</a:t>
            </a:r>
            <a:endParaRPr lang="fr-FR" dirty="0"/>
          </a:p>
        </p:txBody>
      </p:sp>
      <p:sp>
        <p:nvSpPr>
          <p:cNvPr id="9" name="TextovéPole 8"/>
          <p:cNvSpPr txBox="1"/>
          <p:nvPr/>
        </p:nvSpPr>
        <p:spPr>
          <a:xfrm>
            <a:off x="6286512" y="4071942"/>
            <a:ext cx="2714644" cy="92333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Fruits:</a:t>
            </a:r>
            <a:r>
              <a:rPr lang="fr-FR" b="1" dirty="0" smtClean="0"/>
              <a:t> </a:t>
            </a:r>
            <a:r>
              <a:rPr lang="fr-FR" dirty="0" smtClean="0"/>
              <a:t>pomme, banane, orange, raisin, poire, fraise, cerise…</a:t>
            </a:r>
            <a:endParaRPr lang="fr-FR" dirty="0"/>
          </a:p>
        </p:txBody>
      </p:sp>
      <p:sp>
        <p:nvSpPr>
          <p:cNvPr id="10" name="TextovéPole 9"/>
          <p:cNvSpPr txBox="1"/>
          <p:nvPr/>
        </p:nvSpPr>
        <p:spPr>
          <a:xfrm>
            <a:off x="214282" y="4071942"/>
            <a:ext cx="2643206" cy="92333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9242"/>
                </a:solidFill>
              </a:rPr>
              <a:t>Légumes: </a:t>
            </a:r>
            <a:r>
              <a:rPr lang="fr-FR" dirty="0" smtClean="0"/>
              <a:t>pommes de terre, carotte, chou, tomate, brocoli, laitue… </a:t>
            </a:r>
            <a:endParaRPr lang="fr-FR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5929322" y="3000372"/>
            <a:ext cx="2643206" cy="92333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accent6">
                    <a:lumMod val="50000"/>
                  </a:schemeClr>
                </a:solidFill>
              </a:rPr>
              <a:t>Viande</a:t>
            </a:r>
            <a:r>
              <a:rPr lang="fr-FR" dirty="0" smtClean="0"/>
              <a:t> (porc, poulet, veau), </a:t>
            </a:r>
            <a:r>
              <a:rPr lang="fr-FR" b="1" dirty="0" smtClean="0">
                <a:solidFill>
                  <a:schemeClr val="accent6">
                    <a:lumMod val="50000"/>
                  </a:schemeClr>
                </a:solidFill>
              </a:rPr>
              <a:t>poissons, œufs, légumineuses, noix</a:t>
            </a:r>
            <a:endParaRPr lang="fr-FR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928662" y="3000372"/>
            <a:ext cx="2286016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33CC"/>
                </a:solidFill>
              </a:rPr>
              <a:t>Produits laitiers:</a:t>
            </a:r>
          </a:p>
          <a:p>
            <a:r>
              <a:rPr lang="fr-FR" dirty="0" smtClean="0"/>
              <a:t>lait, fromage, yaourt</a:t>
            </a:r>
            <a:endParaRPr lang="fr-FR" dirty="0"/>
          </a:p>
        </p:txBody>
      </p:sp>
      <p:sp>
        <p:nvSpPr>
          <p:cNvPr id="14" name="TextovéPole 13"/>
          <p:cNvSpPr txBox="1"/>
          <p:nvPr/>
        </p:nvSpPr>
        <p:spPr>
          <a:xfrm>
            <a:off x="357158" y="1785926"/>
            <a:ext cx="3643338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FF5050"/>
                </a:solidFill>
              </a:rPr>
              <a:t>Matière</a:t>
            </a:r>
            <a:r>
              <a:rPr lang="cs-CZ" b="1" dirty="0" smtClean="0">
                <a:solidFill>
                  <a:srgbClr val="FF5050"/>
                </a:solidFill>
              </a:rPr>
              <a:t>s</a:t>
            </a:r>
            <a:r>
              <a:rPr lang="fr-FR" b="1" dirty="0" smtClean="0">
                <a:solidFill>
                  <a:srgbClr val="FF5050"/>
                </a:solidFill>
              </a:rPr>
              <a:t> grasse</a:t>
            </a:r>
            <a:r>
              <a:rPr lang="cs-CZ" b="1" dirty="0" smtClean="0">
                <a:solidFill>
                  <a:srgbClr val="FF5050"/>
                </a:solidFill>
              </a:rPr>
              <a:t>s</a:t>
            </a:r>
            <a:r>
              <a:rPr lang="fr-FR" b="1" dirty="0" smtClean="0">
                <a:solidFill>
                  <a:srgbClr val="FF5050"/>
                </a:solidFill>
              </a:rPr>
              <a:t> </a:t>
            </a:r>
            <a:r>
              <a:rPr lang="fr-FR" dirty="0" smtClean="0"/>
              <a:t>(beurre, huile, lard</a:t>
            </a:r>
            <a:r>
              <a:rPr lang="cs-CZ" dirty="0" smtClean="0"/>
              <a:t>, </a:t>
            </a:r>
            <a:r>
              <a:rPr lang="fr-FR" dirty="0" smtClean="0"/>
              <a:t>saindoux), </a:t>
            </a:r>
            <a:r>
              <a:rPr lang="fr-FR" b="1" dirty="0" smtClean="0">
                <a:solidFill>
                  <a:srgbClr val="FF5050"/>
                </a:solidFill>
              </a:rPr>
              <a:t>sucreries, alcool</a:t>
            </a:r>
            <a:endParaRPr lang="fr-FR" b="1" dirty="0">
              <a:solidFill>
                <a:srgbClr val="FF5050"/>
              </a:solidFill>
            </a:endParaRPr>
          </a:p>
        </p:txBody>
      </p:sp>
      <p:sp>
        <p:nvSpPr>
          <p:cNvPr id="15" name="TextovéPole 14"/>
          <p:cNvSpPr txBox="1"/>
          <p:nvPr/>
        </p:nvSpPr>
        <p:spPr>
          <a:xfrm>
            <a:off x="1571604" y="1142984"/>
            <a:ext cx="60722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Un guide visuel qui propose un régime omnivore équilibré</a:t>
            </a:r>
            <a:endParaRPr lang="cs-CZ" dirty="0"/>
          </a:p>
        </p:txBody>
      </p:sp>
      <p:sp>
        <p:nvSpPr>
          <p:cNvPr id="17" name="TextovéPole 16"/>
          <p:cNvSpPr txBox="1"/>
          <p:nvPr/>
        </p:nvSpPr>
        <p:spPr>
          <a:xfrm>
            <a:off x="6215074" y="5786454"/>
            <a:ext cx="377026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cs-CZ" dirty="0" smtClean="0"/>
              <a:t>1.</a:t>
            </a:r>
            <a:endParaRPr lang="cs-CZ" dirty="0"/>
          </a:p>
        </p:txBody>
      </p:sp>
      <p:sp>
        <p:nvSpPr>
          <p:cNvPr id="18" name="TextovéPole 17"/>
          <p:cNvSpPr txBox="1"/>
          <p:nvPr/>
        </p:nvSpPr>
        <p:spPr>
          <a:xfrm>
            <a:off x="2928926" y="4071942"/>
            <a:ext cx="377026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cs-CZ" dirty="0" smtClean="0"/>
              <a:t>2.</a:t>
            </a:r>
            <a:endParaRPr lang="cs-CZ" dirty="0"/>
          </a:p>
        </p:txBody>
      </p:sp>
      <p:sp>
        <p:nvSpPr>
          <p:cNvPr id="19" name="TextovéPole 18"/>
          <p:cNvSpPr txBox="1"/>
          <p:nvPr/>
        </p:nvSpPr>
        <p:spPr>
          <a:xfrm>
            <a:off x="5857884" y="4071942"/>
            <a:ext cx="377026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cs-CZ" dirty="0" smtClean="0"/>
              <a:t>3.</a:t>
            </a:r>
            <a:endParaRPr lang="cs-CZ" dirty="0"/>
          </a:p>
        </p:txBody>
      </p:sp>
      <p:sp>
        <p:nvSpPr>
          <p:cNvPr id="20" name="TextovéPole 19"/>
          <p:cNvSpPr txBox="1"/>
          <p:nvPr/>
        </p:nvSpPr>
        <p:spPr>
          <a:xfrm>
            <a:off x="3286116" y="3000372"/>
            <a:ext cx="377026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cs-CZ" dirty="0" smtClean="0"/>
              <a:t>4.</a:t>
            </a:r>
            <a:endParaRPr lang="cs-CZ" dirty="0"/>
          </a:p>
        </p:txBody>
      </p:sp>
      <p:sp>
        <p:nvSpPr>
          <p:cNvPr id="21" name="TextovéPole 20"/>
          <p:cNvSpPr txBox="1"/>
          <p:nvPr/>
        </p:nvSpPr>
        <p:spPr>
          <a:xfrm>
            <a:off x="5500694" y="3000372"/>
            <a:ext cx="377026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cs-CZ" dirty="0" smtClean="0"/>
              <a:t>5.</a:t>
            </a:r>
            <a:endParaRPr lang="cs-CZ" dirty="0"/>
          </a:p>
        </p:txBody>
      </p:sp>
      <p:sp>
        <p:nvSpPr>
          <p:cNvPr id="22" name="TextovéPole 21"/>
          <p:cNvSpPr txBox="1"/>
          <p:nvPr/>
        </p:nvSpPr>
        <p:spPr>
          <a:xfrm>
            <a:off x="4071934" y="1785926"/>
            <a:ext cx="377026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cs-CZ" dirty="0" smtClean="0"/>
              <a:t>6.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3" grpId="0" animBg="1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dirty="0" smtClean="0"/>
              <a:t>Interprétation de la pyramide</a:t>
            </a:r>
          </a:p>
        </p:txBody>
      </p:sp>
      <p:sp>
        <p:nvSpPr>
          <p:cNvPr id="6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1785938" y="6492875"/>
            <a:ext cx="5857875" cy="365125"/>
          </a:xfrm>
        </p:spPr>
        <p:txBody>
          <a:bodyPr/>
          <a:lstStyle/>
          <a:p>
            <a:pPr>
              <a:defRPr/>
            </a:pPr>
            <a:r>
              <a:rPr lang="cs-CZ" i="1" dirty="0">
                <a:latin typeface="Arial" pitchFamily="34" charset="0"/>
                <a:cs typeface="Arial" pitchFamily="34" charset="0"/>
              </a:rPr>
              <a:t>Autorem materiálu a všech jeho částí, není-li uvedeno jinak, je Mgr. Andrea Šteflová</a:t>
            </a:r>
          </a:p>
          <a:p>
            <a:pPr>
              <a:defRPr/>
            </a:pPr>
            <a:r>
              <a:rPr lang="cs-CZ" sz="1400" dirty="0">
                <a:latin typeface="Arial" pitchFamily="34" charset="0"/>
                <a:cs typeface="Arial" pitchFamily="34" charset="0"/>
              </a:rPr>
              <a:t>CZ.1.07/1.5.00/34.0501</a:t>
            </a:r>
          </a:p>
        </p:txBody>
      </p:sp>
      <p:sp>
        <p:nvSpPr>
          <p:cNvPr id="30723" name="TextovéPole 6"/>
          <p:cNvSpPr txBox="1">
            <a:spLocks noChangeArrowheads="1"/>
          </p:cNvSpPr>
          <p:nvPr/>
        </p:nvSpPr>
        <p:spPr bwMode="auto">
          <a:xfrm>
            <a:off x="6286500" y="0"/>
            <a:ext cx="28575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1400"/>
              <a:t>VY_32_INOVACE_2.1.FJ4.18/Št</a:t>
            </a:r>
          </a:p>
        </p:txBody>
      </p:sp>
      <p:sp>
        <p:nvSpPr>
          <p:cNvPr id="30724" name="Zástupný symbol pro obsah 2"/>
          <p:cNvSpPr>
            <a:spLocks noGrp="1"/>
          </p:cNvSpPr>
          <p:nvPr>
            <p:ph idx="1"/>
          </p:nvPr>
        </p:nvSpPr>
        <p:spPr>
          <a:xfrm>
            <a:off x="468313" y="1285860"/>
            <a:ext cx="8207375" cy="5143535"/>
          </a:xfrm>
        </p:spPr>
        <p:txBody>
          <a:bodyPr>
            <a:normAutofit lnSpcReduction="10000"/>
          </a:bodyPr>
          <a:lstStyle/>
          <a:p>
            <a:pPr marL="182563" indent="-182563"/>
            <a:r>
              <a:rPr lang="fr-FR" sz="2100" b="1" u="sng" dirty="0" smtClean="0"/>
              <a:t>Les aliments disposés en étages sont classés dans les 6 groupes suivants:</a:t>
            </a:r>
          </a:p>
          <a:p>
            <a:pPr marL="457200" indent="-279400">
              <a:buFont typeface="+mj-lt"/>
              <a:buAutoNum type="arabicPeriod"/>
            </a:pPr>
            <a:r>
              <a:rPr lang="fr-FR" sz="2100" b="1" dirty="0" smtClean="0">
                <a:solidFill>
                  <a:srgbClr val="FF6600"/>
                </a:solidFill>
              </a:rPr>
              <a:t>Céréales et dérivés </a:t>
            </a:r>
            <a:r>
              <a:rPr lang="fr-FR" sz="2100" dirty="0" smtClean="0"/>
              <a:t>(à la base de la pyramide)</a:t>
            </a:r>
          </a:p>
          <a:p>
            <a:pPr marL="457200" indent="-279400">
              <a:buFont typeface="+mj-lt"/>
              <a:buAutoNum type="arabicPeriod"/>
            </a:pPr>
            <a:r>
              <a:rPr lang="fr-FR" sz="2100" b="1" dirty="0" smtClean="0">
                <a:solidFill>
                  <a:srgbClr val="009242"/>
                </a:solidFill>
              </a:rPr>
              <a:t>Légumes</a:t>
            </a:r>
          </a:p>
          <a:p>
            <a:pPr marL="457200" indent="-279400">
              <a:buFont typeface="+mj-lt"/>
              <a:buAutoNum type="arabicPeriod"/>
            </a:pPr>
            <a:r>
              <a:rPr lang="fr-FR" sz="2100" b="1" dirty="0" smtClean="0">
                <a:solidFill>
                  <a:srgbClr val="FF0000"/>
                </a:solidFill>
              </a:rPr>
              <a:t>Fruits frais</a:t>
            </a:r>
          </a:p>
          <a:p>
            <a:pPr marL="457200" indent="-279400">
              <a:buFont typeface="+mj-lt"/>
              <a:buAutoNum type="arabicPeriod"/>
            </a:pPr>
            <a:r>
              <a:rPr lang="fr-FR" sz="2100" b="1" dirty="0" smtClean="0">
                <a:solidFill>
                  <a:srgbClr val="0033CC"/>
                </a:solidFill>
              </a:rPr>
              <a:t>Lait et produits laitiers</a:t>
            </a:r>
          </a:p>
          <a:p>
            <a:pPr marL="457200" indent="-279400">
              <a:buFont typeface="+mj-lt"/>
              <a:buAutoNum type="arabicPeriod"/>
            </a:pPr>
            <a:r>
              <a:rPr lang="fr-FR" sz="2100" b="1" dirty="0" smtClean="0">
                <a:solidFill>
                  <a:schemeClr val="accent6">
                    <a:lumMod val="50000"/>
                  </a:schemeClr>
                </a:solidFill>
              </a:rPr>
              <a:t>Viandes, poissons, œufs et légumes secs</a:t>
            </a:r>
          </a:p>
          <a:p>
            <a:pPr marL="457200" indent="-279400">
              <a:buFont typeface="+mj-lt"/>
              <a:buAutoNum type="arabicPeriod"/>
            </a:pPr>
            <a:r>
              <a:rPr lang="fr-FR" sz="2100" b="1" dirty="0" smtClean="0">
                <a:solidFill>
                  <a:srgbClr val="FF5050"/>
                </a:solidFill>
              </a:rPr>
              <a:t>Sucreries et matières grasses </a:t>
            </a:r>
            <a:r>
              <a:rPr lang="fr-FR" sz="2100" dirty="0" smtClean="0"/>
              <a:t>(au sommet de la pyramide)</a:t>
            </a:r>
            <a:endParaRPr lang="cs-CZ" sz="2100" dirty="0" smtClean="0"/>
          </a:p>
          <a:p>
            <a:pPr marL="457200" indent="-279400">
              <a:buNone/>
            </a:pPr>
            <a:endParaRPr lang="fr-FR" sz="2300" dirty="0" smtClean="0"/>
          </a:p>
          <a:p>
            <a:pPr marL="177800" indent="-177800"/>
            <a:r>
              <a:rPr lang="fr-FR" sz="2100" dirty="0" smtClean="0"/>
              <a:t>les aliments placés </a:t>
            </a:r>
            <a:r>
              <a:rPr lang="fr-FR" sz="2100" b="1" dirty="0" smtClean="0"/>
              <a:t>vers la base </a:t>
            </a:r>
            <a:r>
              <a:rPr lang="fr-FR" sz="2100" dirty="0" smtClean="0"/>
              <a:t>sont ceux que l</a:t>
            </a:r>
            <a:r>
              <a:rPr lang="cs-CZ" sz="2100" dirty="0" smtClean="0"/>
              <a:t>‘</a:t>
            </a:r>
            <a:r>
              <a:rPr lang="fr-FR" sz="2100" dirty="0" smtClean="0"/>
              <a:t>on doit consommer avec une plus grande fréquence et </a:t>
            </a:r>
            <a:r>
              <a:rPr lang="fr-FR" sz="2100" b="1" dirty="0" smtClean="0">
                <a:solidFill>
                  <a:srgbClr val="FF6600"/>
                </a:solidFill>
              </a:rPr>
              <a:t>en plus grande quantité</a:t>
            </a:r>
            <a:endParaRPr lang="cs-CZ" sz="2100" dirty="0" smtClean="0"/>
          </a:p>
          <a:p>
            <a:pPr marL="177800" indent="-177800"/>
            <a:r>
              <a:rPr lang="fr-FR" sz="2100" dirty="0" smtClean="0"/>
              <a:t>les aliments placés </a:t>
            </a:r>
            <a:r>
              <a:rPr lang="fr-FR" sz="2100" b="1" dirty="0" smtClean="0"/>
              <a:t>au sommet </a:t>
            </a:r>
            <a:r>
              <a:rPr lang="fr-FR" sz="2100" dirty="0" smtClean="0"/>
              <a:t>ou dans la partie supérieure doivent être consommés </a:t>
            </a:r>
            <a:r>
              <a:rPr lang="fr-FR" sz="2100" b="1" dirty="0" smtClean="0">
                <a:solidFill>
                  <a:srgbClr val="FF5050"/>
                </a:solidFill>
              </a:rPr>
              <a:t>en plus petite quantité</a:t>
            </a:r>
            <a:r>
              <a:rPr lang="cs-CZ" sz="2100" b="1" dirty="0" smtClean="0">
                <a:solidFill>
                  <a:srgbClr val="FF5050"/>
                </a:solidFill>
              </a:rPr>
              <a:t> </a:t>
            </a:r>
            <a:r>
              <a:rPr lang="fr-FR" sz="2100" dirty="0" smtClean="0"/>
              <a:t>(éviter du gras, des aliments riches aux calories, limiter la consommation des sucr</a:t>
            </a:r>
            <a:r>
              <a:rPr lang="cs-CZ" sz="2100" dirty="0" smtClean="0"/>
              <a:t>e</a:t>
            </a:r>
            <a:r>
              <a:rPr lang="fr-FR" sz="2100" dirty="0" smtClean="0"/>
              <a:t>ries)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dirty="0" smtClean="0"/>
              <a:t>Assurance maladie en France</a:t>
            </a:r>
          </a:p>
        </p:txBody>
      </p:sp>
      <p:sp>
        <p:nvSpPr>
          <p:cNvPr id="6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1785938" y="6492875"/>
            <a:ext cx="5857875" cy="365125"/>
          </a:xfrm>
        </p:spPr>
        <p:txBody>
          <a:bodyPr/>
          <a:lstStyle/>
          <a:p>
            <a:pPr>
              <a:defRPr/>
            </a:pPr>
            <a:r>
              <a:rPr lang="cs-CZ" i="1" dirty="0">
                <a:latin typeface="Arial" pitchFamily="34" charset="0"/>
                <a:cs typeface="Arial" pitchFamily="34" charset="0"/>
              </a:rPr>
              <a:t>Autorem materiálu a všech jeho částí, není-li uvedeno jinak, je Mgr. Andrea Šteflová</a:t>
            </a:r>
          </a:p>
          <a:p>
            <a:pPr>
              <a:defRPr/>
            </a:pPr>
            <a:r>
              <a:rPr lang="cs-CZ" sz="1400" dirty="0">
                <a:latin typeface="Arial" pitchFamily="34" charset="0"/>
                <a:cs typeface="Arial" pitchFamily="34" charset="0"/>
              </a:rPr>
              <a:t>CZ.1.07/1.5.00/34.0501</a:t>
            </a:r>
          </a:p>
        </p:txBody>
      </p:sp>
      <p:sp>
        <p:nvSpPr>
          <p:cNvPr id="29699" name="TextovéPole 6"/>
          <p:cNvSpPr txBox="1">
            <a:spLocks noChangeArrowheads="1"/>
          </p:cNvSpPr>
          <p:nvPr/>
        </p:nvSpPr>
        <p:spPr bwMode="auto">
          <a:xfrm>
            <a:off x="6286500" y="0"/>
            <a:ext cx="28575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1400"/>
              <a:t>VY_32_INOVACE_2.1.FJ4.18/Št</a:t>
            </a:r>
          </a:p>
        </p:txBody>
      </p:sp>
      <p:sp>
        <p:nvSpPr>
          <p:cNvPr id="29700" name="Zástupný symbol pro obsah 2"/>
          <p:cNvSpPr>
            <a:spLocks noGrp="1"/>
          </p:cNvSpPr>
          <p:nvPr>
            <p:ph idx="1"/>
          </p:nvPr>
        </p:nvSpPr>
        <p:spPr>
          <a:xfrm>
            <a:off x="428596" y="1285860"/>
            <a:ext cx="8207375" cy="2928958"/>
          </a:xfrm>
        </p:spPr>
        <p:txBody>
          <a:bodyPr/>
          <a:lstStyle/>
          <a:p>
            <a:pPr marL="182563" indent="-182563"/>
            <a:r>
              <a:rPr lang="fr-FR" sz="2100" dirty="0" smtClean="0"/>
              <a:t>Chaque assuré doit choisir son médecin généraliste qu</a:t>
            </a:r>
            <a:r>
              <a:rPr lang="cs-CZ" sz="2100" dirty="0" smtClean="0"/>
              <a:t>‘</a:t>
            </a:r>
            <a:r>
              <a:rPr lang="fr-FR" sz="2100" dirty="0" smtClean="0"/>
              <a:t>il désigne à la </a:t>
            </a:r>
            <a:r>
              <a:rPr lang="fr-FR" sz="2100" b="1" dirty="0" smtClean="0">
                <a:solidFill>
                  <a:srgbClr val="0033CC"/>
                </a:solidFill>
              </a:rPr>
              <a:t>Sécurité sociale</a:t>
            </a:r>
            <a:r>
              <a:rPr lang="fr-FR" sz="2100" dirty="0" smtClean="0">
                <a:solidFill>
                  <a:srgbClr val="0033CC"/>
                </a:solidFill>
              </a:rPr>
              <a:t> </a:t>
            </a:r>
            <a:r>
              <a:rPr lang="fr-FR" sz="2100" dirty="0" smtClean="0"/>
              <a:t>comme médecin référent. Si cela est néc</a:t>
            </a:r>
            <a:r>
              <a:rPr lang="cs-CZ" sz="2100" dirty="0" smtClean="0"/>
              <a:t>e</a:t>
            </a:r>
            <a:r>
              <a:rPr lang="fr-FR" sz="2100" dirty="0" smtClean="0"/>
              <a:t>ssaire, c‘est lui qui oriente le patient vers un spécialiste.</a:t>
            </a:r>
            <a:endParaRPr lang="cs-CZ" sz="2100" dirty="0" smtClean="0"/>
          </a:p>
          <a:p>
            <a:pPr marL="182563" indent="-182563"/>
            <a:r>
              <a:rPr lang="fr-FR" sz="2100" dirty="0" smtClean="0"/>
              <a:t>Si ce parcours n‘est pas respecté, les remboursements </a:t>
            </a:r>
            <a:r>
              <a:rPr lang="cs-CZ" sz="2100" dirty="0" smtClean="0"/>
              <a:t>de la </a:t>
            </a:r>
            <a:r>
              <a:rPr lang="fr-FR" sz="2100" b="1" dirty="0" smtClean="0">
                <a:solidFill>
                  <a:srgbClr val="0033CC"/>
                </a:solidFill>
              </a:rPr>
              <a:t>Caisse primaire d‘assurance maladie </a:t>
            </a:r>
            <a:r>
              <a:rPr lang="fr-FR" sz="2100" dirty="0" smtClean="0"/>
              <a:t>sont moins élevés.</a:t>
            </a:r>
            <a:endParaRPr lang="cs-CZ" sz="2100" dirty="0" smtClean="0"/>
          </a:p>
          <a:p>
            <a:pPr marL="182563" indent="-182563"/>
            <a:r>
              <a:rPr lang="fr-FR" sz="2100" dirty="0" smtClean="0"/>
              <a:t>C</a:t>
            </a:r>
            <a:r>
              <a:rPr lang="cs-CZ" sz="2100" dirty="0" smtClean="0"/>
              <a:t>e</a:t>
            </a:r>
            <a:r>
              <a:rPr lang="fr-FR" sz="2100" dirty="0" smtClean="0"/>
              <a:t>pendant, il est possible de consulter librement certains spécialistes (ophtalmologue, psychiatre…)</a:t>
            </a:r>
          </a:p>
          <a:p>
            <a:pPr marL="182563" indent="-182563"/>
            <a:r>
              <a:rPr lang="fr-FR" sz="2100" dirty="0" smtClean="0"/>
              <a:t>Le médecin prescrit des médicaments et rédige une ordonnance que le patient remet au pharmacien.</a:t>
            </a:r>
          </a:p>
        </p:txBody>
      </p:sp>
      <p:pic>
        <p:nvPicPr>
          <p:cNvPr id="29702" name="Picture 6" descr="File:CarteVitale2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9256" y="4286256"/>
            <a:ext cx="3125782" cy="1973653"/>
          </a:xfrm>
          <a:prstGeom prst="rect">
            <a:avLst/>
          </a:prstGeom>
          <a:noFill/>
        </p:spPr>
      </p:pic>
      <p:sp>
        <p:nvSpPr>
          <p:cNvPr id="29704" name="Text Box 8"/>
          <p:cNvSpPr txBox="1">
            <a:spLocks noChangeArrowheads="1"/>
          </p:cNvSpPr>
          <p:nvPr/>
        </p:nvSpPr>
        <p:spPr bwMode="auto">
          <a:xfrm rot="16200000">
            <a:off x="7949434" y="4909350"/>
            <a:ext cx="149066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sz="1000" dirty="0"/>
              <a:t>Auteur: Giesesamvitale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428596" y="4357694"/>
            <a:ext cx="500066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indent="-177800">
              <a:buFont typeface="Arial" pitchFamily="34" charset="0"/>
              <a:buChar char="•"/>
            </a:pPr>
            <a:r>
              <a:rPr lang="fr-FR" sz="2100" dirty="0" smtClean="0">
                <a:latin typeface="+mj-lt"/>
              </a:rPr>
              <a:t>La </a:t>
            </a:r>
            <a:r>
              <a:rPr lang="fr-FR" sz="2100" b="1" dirty="0" smtClean="0">
                <a:solidFill>
                  <a:srgbClr val="FF0000"/>
                </a:solidFill>
                <a:latin typeface="+mj-lt"/>
              </a:rPr>
              <a:t>Carte Vitale</a:t>
            </a:r>
            <a:r>
              <a:rPr lang="fr-FR" sz="2100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cs-CZ" sz="2100" dirty="0" smtClean="0">
                <a:latin typeface="+mj-lt"/>
              </a:rPr>
              <a:t>– </a:t>
            </a:r>
            <a:r>
              <a:rPr lang="fr-FR" sz="2100" i="1" dirty="0" smtClean="0">
                <a:latin typeface="+mj-lt"/>
              </a:rPr>
              <a:t>la carte d'assurance maladie</a:t>
            </a:r>
            <a:r>
              <a:rPr lang="cs-CZ" sz="2100" i="1" dirty="0" smtClean="0">
                <a:latin typeface="+mj-lt"/>
              </a:rPr>
              <a:t>. </a:t>
            </a:r>
            <a:r>
              <a:rPr lang="cs-CZ" sz="2100" dirty="0" smtClean="0">
                <a:latin typeface="+mj-lt"/>
              </a:rPr>
              <a:t>C</a:t>
            </a:r>
            <a:r>
              <a:rPr lang="fr-FR" sz="2100" dirty="0" smtClean="0">
                <a:latin typeface="+mj-lt"/>
              </a:rPr>
              <a:t>'est une </a:t>
            </a:r>
            <a:r>
              <a:rPr lang="fr-FR" sz="2100" b="1" dirty="0" smtClean="0">
                <a:latin typeface="+mj-lt"/>
              </a:rPr>
              <a:t>carte à puce</a:t>
            </a:r>
            <a:r>
              <a:rPr lang="cs-CZ" sz="2100" b="1" dirty="0" smtClean="0">
                <a:latin typeface="+mj-lt"/>
              </a:rPr>
              <a:t> </a:t>
            </a:r>
            <a:r>
              <a:rPr lang="fr-FR" sz="2100" dirty="0" smtClean="0">
                <a:latin typeface="+mj-lt"/>
              </a:rPr>
              <a:t>au format carte de crédit permettant de justifier les droits du titulaire de la carte à la couverture par un organisme de </a:t>
            </a:r>
            <a:r>
              <a:rPr lang="cs-CZ" sz="2100" dirty="0" smtClean="0">
                <a:latin typeface="+mj-lt"/>
              </a:rPr>
              <a:t>S</a:t>
            </a:r>
            <a:r>
              <a:rPr lang="fr-FR" sz="2100" dirty="0" smtClean="0">
                <a:latin typeface="+mj-lt"/>
              </a:rPr>
              <a:t>écurité sociale</a:t>
            </a:r>
            <a:r>
              <a:rPr lang="fr-FR" sz="2100" dirty="0" smtClean="0">
                <a:solidFill>
                  <a:srgbClr val="0033CC"/>
                </a:solidFill>
                <a:latin typeface="+mj-lt"/>
              </a:rPr>
              <a:t> </a:t>
            </a:r>
            <a:r>
              <a:rPr lang="fr-FR" sz="2100" dirty="0" smtClean="0">
                <a:latin typeface="+mj-lt"/>
              </a:rPr>
              <a:t>des dépenses de santé</a:t>
            </a:r>
            <a:r>
              <a:rPr lang="cs-CZ" sz="2100" dirty="0" smtClean="0">
                <a:latin typeface="+mj-lt"/>
              </a:rPr>
              <a:t> </a:t>
            </a:r>
            <a:r>
              <a:rPr lang="fr-FR" sz="2100" dirty="0" smtClean="0">
                <a:latin typeface="+mj-lt"/>
              </a:rPr>
              <a:t>en France. 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dirty="0" smtClean="0"/>
              <a:t>Que savez-vous?</a:t>
            </a:r>
          </a:p>
        </p:txBody>
      </p:sp>
      <p:sp>
        <p:nvSpPr>
          <p:cNvPr id="60424" name="Rectangle 8"/>
          <p:cNvSpPr>
            <a:spLocks noGrp="1"/>
          </p:cNvSpPr>
          <p:nvPr>
            <p:ph type="body" idx="1"/>
          </p:nvPr>
        </p:nvSpPr>
        <p:spPr>
          <a:xfrm>
            <a:off x="428625" y="1214438"/>
            <a:ext cx="4040188" cy="317500"/>
          </a:xfrm>
          <a:solidFill>
            <a:schemeClr val="accent5">
              <a:lumMod val="60000"/>
              <a:lumOff val="40000"/>
            </a:schemeClr>
          </a:solidFill>
        </p:spPr>
        <p:txBody>
          <a:bodyPr rtlCol="0">
            <a:normAutofit fontScale="92500" lnSpcReduction="20000"/>
          </a:bodyPr>
          <a:lstStyle/>
          <a:p>
            <a:pPr marL="722313" lvl="1" indent="-265113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FR" sz="1800" dirty="0" smtClean="0"/>
              <a:t>Question</a:t>
            </a:r>
            <a:r>
              <a:rPr lang="cs-CZ" sz="1800" dirty="0" smtClean="0"/>
              <a:t>s</a:t>
            </a:r>
            <a:endParaRPr lang="fr-FR" sz="1800" dirty="0" smtClean="0"/>
          </a:p>
        </p:txBody>
      </p:sp>
      <p:sp>
        <p:nvSpPr>
          <p:cNvPr id="7" name="Zástupný symbol pro obsah 6"/>
          <p:cNvSpPr>
            <a:spLocks noGrp="1"/>
          </p:cNvSpPr>
          <p:nvPr>
            <p:ph sz="half" idx="2"/>
          </p:nvPr>
        </p:nvSpPr>
        <p:spPr>
          <a:xfrm>
            <a:off x="214313" y="1643063"/>
            <a:ext cx="4357687" cy="4786312"/>
          </a:xfrm>
        </p:spPr>
        <p:txBody>
          <a:bodyPr>
            <a:normAutofit lnSpcReduction="10000"/>
          </a:bodyPr>
          <a:lstStyle/>
          <a:p>
            <a:pPr marL="273050" indent="-273050" eaLnBrk="1" hangingPunct="1">
              <a:buFont typeface="Calibri" pitchFamily="34" charset="0"/>
              <a:buAutoNum type="arabicPeriod"/>
            </a:pPr>
            <a:r>
              <a:rPr lang="fr-FR" sz="2100" dirty="0" smtClean="0"/>
              <a:t>Trois côtés de la santé</a:t>
            </a:r>
          </a:p>
          <a:p>
            <a:pPr marL="273050" indent="-273050" eaLnBrk="1" hangingPunct="1">
              <a:buFont typeface="Calibri" pitchFamily="34" charset="0"/>
              <a:buAutoNum type="arabicPeriod"/>
            </a:pPr>
            <a:r>
              <a:rPr lang="fr-FR" sz="2100" dirty="0" smtClean="0"/>
              <a:t>Classez les maladies:</a:t>
            </a:r>
          </a:p>
          <a:p>
            <a:pPr marL="273050" indent="-273050" eaLnBrk="1" hangingPunct="1">
              <a:buNone/>
            </a:pPr>
            <a:r>
              <a:rPr lang="fr-FR" sz="2100" dirty="0" smtClean="0"/>
              <a:t>	a) la grippe</a:t>
            </a:r>
          </a:p>
          <a:p>
            <a:pPr marL="273050" indent="-273050" eaLnBrk="1" hangingPunct="1">
              <a:buNone/>
            </a:pPr>
            <a:r>
              <a:rPr lang="fr-FR" sz="2100" dirty="0" smtClean="0"/>
              <a:t>	b) la varicelle</a:t>
            </a:r>
          </a:p>
          <a:p>
            <a:pPr marL="273050" indent="-273050" eaLnBrk="1" hangingPunct="1">
              <a:buNone/>
            </a:pPr>
            <a:r>
              <a:rPr lang="fr-FR" sz="2100" dirty="0" smtClean="0"/>
              <a:t>	c) la migraine</a:t>
            </a:r>
          </a:p>
          <a:p>
            <a:pPr marL="273050" indent="-273050" eaLnBrk="1" hangingPunct="1">
              <a:buNone/>
            </a:pPr>
            <a:r>
              <a:rPr lang="fr-FR" sz="2100" dirty="0" smtClean="0"/>
              <a:t>	d) le SIDA</a:t>
            </a:r>
          </a:p>
          <a:p>
            <a:pPr marL="273050" indent="-273050" eaLnBrk="1" hangingPunct="1">
              <a:buNone/>
            </a:pPr>
            <a:r>
              <a:rPr lang="fr-FR" sz="2100" dirty="0" smtClean="0"/>
              <a:t>	e) l‘infarctus</a:t>
            </a:r>
          </a:p>
          <a:p>
            <a:pPr marL="273050" indent="-273050" eaLnBrk="1" hangingPunct="1">
              <a:buFont typeface="+mj-lt"/>
              <a:buAutoNum type="arabicPeriod" startAt="3"/>
            </a:pPr>
            <a:r>
              <a:rPr lang="fr-FR" sz="2100" dirty="0" smtClean="0"/>
              <a:t>Diverses formes des médicaments</a:t>
            </a:r>
          </a:p>
          <a:p>
            <a:pPr marL="273050" indent="-273050" eaLnBrk="1" hangingPunct="1">
              <a:buFont typeface="+mj-lt"/>
              <a:buAutoNum type="arabicPeriod" startAt="3"/>
            </a:pPr>
            <a:r>
              <a:rPr lang="fr-FR" sz="2100" dirty="0" smtClean="0"/>
              <a:t>Qu‘est-ce que le SAMU?</a:t>
            </a:r>
          </a:p>
          <a:p>
            <a:pPr marL="273050" indent="-273050" eaLnBrk="1" hangingPunct="1">
              <a:buFont typeface="+mj-lt"/>
              <a:buAutoNum type="arabicPeriod" startAt="3"/>
            </a:pPr>
            <a:r>
              <a:rPr lang="fr-FR" sz="2100" dirty="0" smtClean="0"/>
              <a:t>Six groupes des aliments disposés dans la pyramide alimentaire</a:t>
            </a:r>
          </a:p>
          <a:p>
            <a:pPr marL="273050" indent="-273050" eaLnBrk="1" hangingPunct="1">
              <a:buFont typeface="+mj-lt"/>
              <a:buAutoNum type="arabicPeriod" startAt="3"/>
            </a:pPr>
            <a:r>
              <a:rPr lang="fr-FR" sz="2100" dirty="0" smtClean="0"/>
              <a:t>Nom de la carte d'assurance maladie en France</a:t>
            </a:r>
          </a:p>
          <a:p>
            <a:pPr marL="273050" indent="-273050" eaLnBrk="1" hangingPunct="1">
              <a:buFont typeface="+mj-lt"/>
              <a:buAutoNum type="arabicPeriod" startAt="3"/>
            </a:pPr>
            <a:endParaRPr lang="fr-FR" sz="2100" dirty="0" smtClean="0"/>
          </a:p>
        </p:txBody>
      </p:sp>
      <p:sp>
        <p:nvSpPr>
          <p:cNvPr id="8" name="Zástupný symbol pro text 7"/>
          <p:cNvSpPr>
            <a:spLocks noGrp="1"/>
          </p:cNvSpPr>
          <p:nvPr>
            <p:ph type="body" sz="quarter" idx="3"/>
          </p:nvPr>
        </p:nvSpPr>
        <p:spPr>
          <a:xfrm>
            <a:off x="4572000" y="1214438"/>
            <a:ext cx="4041775" cy="317500"/>
          </a:xfrm>
          <a:solidFill>
            <a:schemeClr val="accent6">
              <a:lumMod val="60000"/>
              <a:lumOff val="40000"/>
            </a:schemeClr>
          </a:solidFill>
        </p:spPr>
        <p:txBody>
          <a:bodyPr rtlCol="0">
            <a:normAutofit fontScale="92500" lnSpcReduction="20000"/>
          </a:bodyPr>
          <a:lstStyle/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FR" sz="1800" dirty="0" smtClean="0"/>
              <a:t>Réponse</a:t>
            </a:r>
            <a:r>
              <a:rPr lang="cs-CZ" sz="1800" dirty="0" smtClean="0"/>
              <a:t>s</a:t>
            </a:r>
            <a:endParaRPr lang="fr-FR" sz="1800" dirty="0"/>
          </a:p>
        </p:txBody>
      </p:sp>
      <p:sp>
        <p:nvSpPr>
          <p:cNvPr id="29701" name="Zástupný symbol pro obsah 8"/>
          <p:cNvSpPr>
            <a:spLocks noGrp="1"/>
          </p:cNvSpPr>
          <p:nvPr>
            <p:ph sz="quarter" idx="4"/>
          </p:nvPr>
        </p:nvSpPr>
        <p:spPr>
          <a:xfrm>
            <a:off x="4572000" y="1643063"/>
            <a:ext cx="4286280" cy="4786312"/>
          </a:xfrm>
        </p:spPr>
        <p:txBody>
          <a:bodyPr>
            <a:normAutofit lnSpcReduction="10000"/>
          </a:bodyPr>
          <a:lstStyle/>
          <a:p>
            <a:pPr marL="273050" indent="-273050" eaLnBrk="1" hangingPunct="1">
              <a:spcBef>
                <a:spcPct val="0"/>
              </a:spcBef>
              <a:buFont typeface="Calibri" pitchFamily="34" charset="0"/>
              <a:buAutoNum type="arabicPeriod"/>
            </a:pPr>
            <a:r>
              <a:rPr lang="fr-FR" sz="2100" dirty="0" smtClean="0"/>
              <a:t>Santé physique, psychique, sociale</a:t>
            </a:r>
          </a:p>
          <a:p>
            <a:pPr marL="273050" indent="-273050" eaLnBrk="1" hangingPunct="1">
              <a:spcBef>
                <a:spcPct val="0"/>
              </a:spcBef>
              <a:buFont typeface="Calibri" pitchFamily="34" charset="0"/>
              <a:buAutoNum type="arabicPeriod"/>
            </a:pPr>
            <a:r>
              <a:rPr lang="fr-FR" sz="2100" dirty="0" smtClean="0"/>
              <a:t>a) m. infect</a:t>
            </a:r>
            <a:r>
              <a:rPr lang="cs-CZ" sz="2100" dirty="0" smtClean="0"/>
              <a:t>i</a:t>
            </a:r>
            <a:r>
              <a:rPr lang="fr-FR" sz="2100" dirty="0" smtClean="0"/>
              <a:t>euse de saison</a:t>
            </a:r>
          </a:p>
          <a:p>
            <a:pPr marL="273050" indent="-273050" eaLnBrk="1" hangingPunct="1">
              <a:spcBef>
                <a:spcPct val="0"/>
              </a:spcBef>
              <a:buNone/>
            </a:pPr>
            <a:r>
              <a:rPr lang="fr-FR" sz="2100" dirty="0" smtClean="0"/>
              <a:t>	b) m. infect</a:t>
            </a:r>
            <a:r>
              <a:rPr lang="cs-CZ" sz="2100" dirty="0" smtClean="0"/>
              <a:t>i</a:t>
            </a:r>
            <a:r>
              <a:rPr lang="fr-FR" sz="2100" dirty="0" smtClean="0"/>
              <a:t>euse infantile</a:t>
            </a:r>
          </a:p>
          <a:p>
            <a:pPr marL="273050" indent="-273050" eaLnBrk="1" hangingPunct="1">
              <a:spcBef>
                <a:spcPct val="0"/>
              </a:spcBef>
              <a:buNone/>
            </a:pPr>
            <a:r>
              <a:rPr lang="fr-FR" sz="2100" dirty="0" smtClean="0"/>
              <a:t>	c) m. du système nerveux</a:t>
            </a:r>
          </a:p>
          <a:p>
            <a:pPr marL="273050" indent="-273050" eaLnBrk="1" hangingPunct="1">
              <a:spcBef>
                <a:spcPct val="0"/>
              </a:spcBef>
              <a:buNone/>
            </a:pPr>
            <a:r>
              <a:rPr lang="fr-FR" sz="2100" dirty="0" smtClean="0"/>
              <a:t>	d) m. incurable</a:t>
            </a:r>
          </a:p>
          <a:p>
            <a:pPr marL="273050" indent="-273050" eaLnBrk="1" hangingPunct="1">
              <a:spcBef>
                <a:spcPct val="0"/>
              </a:spcBef>
              <a:buNone/>
            </a:pPr>
            <a:r>
              <a:rPr lang="fr-FR" sz="2100" dirty="0" smtClean="0"/>
              <a:t>	e) m. de civilisation</a:t>
            </a:r>
          </a:p>
          <a:p>
            <a:pPr marL="273050" indent="-273050" eaLnBrk="1" hangingPunct="1">
              <a:spcBef>
                <a:spcPct val="0"/>
              </a:spcBef>
              <a:buFont typeface="+mj-lt"/>
              <a:buAutoNum type="arabicPeriod" startAt="3"/>
            </a:pPr>
            <a:r>
              <a:rPr lang="cs-CZ" sz="2100" dirty="0" smtClean="0"/>
              <a:t>L</a:t>
            </a:r>
            <a:r>
              <a:rPr lang="fr-FR" sz="2100" dirty="0" smtClean="0"/>
              <a:t>e comprimé/le cachet, la capsule, un suppositoire, les gouttes, le sirop, la pastille, une gélule…</a:t>
            </a:r>
          </a:p>
          <a:p>
            <a:pPr marL="273050" indent="-273050" eaLnBrk="1" hangingPunct="1">
              <a:spcBef>
                <a:spcPct val="0"/>
              </a:spcBef>
              <a:buFont typeface="+mj-lt"/>
              <a:buAutoNum type="arabicPeriod" startAt="3"/>
            </a:pPr>
            <a:r>
              <a:rPr lang="cs-CZ" sz="2100" dirty="0" smtClean="0">
                <a:latin typeface="Calibri" pitchFamily="34" charset="0"/>
              </a:rPr>
              <a:t>L</a:t>
            </a:r>
            <a:r>
              <a:rPr lang="fr-FR" sz="2100" dirty="0" smtClean="0">
                <a:latin typeface="Calibri" pitchFamily="34" charset="0"/>
              </a:rPr>
              <a:t>e Service d‘Aide Médicale Urgente</a:t>
            </a:r>
          </a:p>
          <a:p>
            <a:pPr marL="273050" indent="-273050">
              <a:buFont typeface="+mj-lt"/>
              <a:buAutoNum type="arabicPeriod" startAt="5"/>
            </a:pPr>
            <a:r>
              <a:rPr lang="fr-FR" sz="2100" dirty="0" smtClean="0"/>
              <a:t>Céréales et dérivés; légumes</a:t>
            </a:r>
            <a:r>
              <a:rPr lang="cs-CZ" sz="2100" dirty="0" smtClean="0"/>
              <a:t>; </a:t>
            </a:r>
            <a:r>
              <a:rPr lang="fr-FR" sz="2100" dirty="0" smtClean="0"/>
              <a:t>fruits; lait et produits laitiers; viandes, poissons, œufs et légumes secs; sucres et matières grasses</a:t>
            </a:r>
          </a:p>
          <a:p>
            <a:pPr marL="273050" indent="-273050">
              <a:buFont typeface="+mj-lt"/>
              <a:buAutoNum type="arabicPeriod" startAt="5"/>
            </a:pPr>
            <a:r>
              <a:rPr lang="fr-FR" sz="2100" dirty="0" smtClean="0"/>
              <a:t>La Carte vitale</a:t>
            </a:r>
          </a:p>
        </p:txBody>
      </p:sp>
      <p:sp>
        <p:nvSpPr>
          <p:cNvPr id="13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1785938" y="6492875"/>
            <a:ext cx="5857875" cy="365125"/>
          </a:xfrm>
        </p:spPr>
        <p:txBody>
          <a:bodyPr/>
          <a:lstStyle/>
          <a:p>
            <a:pPr>
              <a:defRPr/>
            </a:pPr>
            <a:r>
              <a:rPr lang="cs-CZ" i="1" dirty="0">
                <a:latin typeface="Arial" pitchFamily="34" charset="0"/>
                <a:cs typeface="Arial" pitchFamily="34" charset="0"/>
              </a:rPr>
              <a:t>Autorem materiálu a všech jeho částí, není-li uvedeno jinak, je Mgr. Andrea Šteflová</a:t>
            </a:r>
          </a:p>
          <a:p>
            <a:pPr>
              <a:defRPr/>
            </a:pPr>
            <a:r>
              <a:rPr lang="cs-CZ" sz="1400" dirty="0">
                <a:latin typeface="Arial" pitchFamily="34" charset="0"/>
                <a:cs typeface="Arial" pitchFamily="34" charset="0"/>
              </a:rPr>
              <a:t>CZ.1.07/1.5.00/34.0501</a:t>
            </a:r>
          </a:p>
        </p:txBody>
      </p:sp>
      <p:sp>
        <p:nvSpPr>
          <p:cNvPr id="31751" name="TextovéPole 6"/>
          <p:cNvSpPr txBox="1">
            <a:spLocks noChangeArrowheads="1"/>
          </p:cNvSpPr>
          <p:nvPr/>
        </p:nvSpPr>
        <p:spPr bwMode="auto">
          <a:xfrm>
            <a:off x="6286500" y="0"/>
            <a:ext cx="28575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1400"/>
              <a:t>VY_32_INOVACE_2.1.FJ4.18/Št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97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297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297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297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297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297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2000" fill="hold"/>
                                        <p:tgtEl>
                                          <p:spTgt spid="297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2000" fill="hold"/>
                                        <p:tgtEl>
                                          <p:spTgt spid="297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2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2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2000" fill="hold"/>
                                        <p:tgtEl>
                                          <p:spTgt spid="297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2000" fill="hold"/>
                                        <p:tgtEl>
                                          <p:spTgt spid="297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2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2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2000" fill="hold"/>
                                        <p:tgtEl>
                                          <p:spTgt spid="297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2000" fill="hold"/>
                                        <p:tgtEl>
                                          <p:spTgt spid="297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2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2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2000" fill="hold"/>
                                        <p:tgtEl>
                                          <p:spTgt spid="2970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2000" fill="hold"/>
                                        <p:tgtEl>
                                          <p:spTgt spid="2970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20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20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2000" fill="hold"/>
                                        <p:tgtEl>
                                          <p:spTgt spid="2970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2000" fill="hold"/>
                                        <p:tgtEl>
                                          <p:spTgt spid="2970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20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20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2000" fill="hold"/>
                                        <p:tgtEl>
                                          <p:spTgt spid="2970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2000" fill="hold"/>
                                        <p:tgtEl>
                                          <p:spTgt spid="2970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20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20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2000" fill="hold"/>
                                        <p:tgtEl>
                                          <p:spTgt spid="2970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2000" fill="hold"/>
                                        <p:tgtEl>
                                          <p:spTgt spid="2970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fr-FR" dirty="0" smtClean="0"/>
              <a:t>Classez les aliments </a:t>
            </a:r>
            <a:r>
              <a:rPr lang="cs-CZ" dirty="0" smtClean="0"/>
              <a:t>par </a:t>
            </a:r>
            <a:r>
              <a:rPr lang="fr-FR" dirty="0" smtClean="0"/>
              <a:t>les groupes selon la pyramide alimentaire</a:t>
            </a:r>
          </a:p>
        </p:txBody>
      </p:sp>
      <p:sp>
        <p:nvSpPr>
          <p:cNvPr id="60424" name="Rectangle 8"/>
          <p:cNvSpPr>
            <a:spLocks noGrp="1"/>
          </p:cNvSpPr>
          <p:nvPr>
            <p:ph type="body" idx="1"/>
          </p:nvPr>
        </p:nvSpPr>
        <p:spPr>
          <a:xfrm>
            <a:off x="357158" y="1500174"/>
            <a:ext cx="4040188" cy="317500"/>
          </a:xfrm>
          <a:solidFill>
            <a:schemeClr val="accent5">
              <a:lumMod val="60000"/>
              <a:lumOff val="40000"/>
            </a:schemeClr>
          </a:solidFill>
        </p:spPr>
        <p:txBody>
          <a:bodyPr rtlCol="0">
            <a:noAutofit/>
          </a:bodyPr>
          <a:lstStyle/>
          <a:p>
            <a:pPr marL="722313" lvl="1" indent="-265113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FR" sz="1800" dirty="0" smtClean="0"/>
              <a:t>Aliments</a:t>
            </a:r>
          </a:p>
        </p:txBody>
      </p:sp>
      <p:sp>
        <p:nvSpPr>
          <p:cNvPr id="7" name="Zástupný symbol pro obsah 6"/>
          <p:cNvSpPr>
            <a:spLocks noGrp="1"/>
          </p:cNvSpPr>
          <p:nvPr>
            <p:ph sz="half" idx="2"/>
          </p:nvPr>
        </p:nvSpPr>
        <p:spPr>
          <a:xfrm>
            <a:off x="214313" y="1857363"/>
            <a:ext cx="4357687" cy="4572011"/>
          </a:xfrm>
        </p:spPr>
        <p:txBody>
          <a:bodyPr>
            <a:noAutofit/>
          </a:bodyPr>
          <a:lstStyle/>
          <a:p>
            <a:pPr marL="355600" indent="-355600" eaLnBrk="1" hangingPunct="1">
              <a:buFont typeface="+mj-lt"/>
              <a:buAutoNum type="arabicPeriod"/>
            </a:pPr>
            <a:r>
              <a:rPr lang="fr-FR" sz="2100" dirty="0" smtClean="0"/>
              <a:t>La farine, la baguette, le pain</a:t>
            </a:r>
          </a:p>
          <a:p>
            <a:pPr marL="355600" indent="-355600" eaLnBrk="1" hangingPunct="1">
              <a:buFont typeface="+mj-lt"/>
              <a:buAutoNum type="arabicPeriod"/>
            </a:pPr>
            <a:r>
              <a:rPr lang="fr-FR" sz="2100" dirty="0" smtClean="0"/>
              <a:t>La volaille (le poulet, la dinde)</a:t>
            </a:r>
          </a:p>
          <a:p>
            <a:pPr marL="355600" indent="-355600" eaLnBrk="1" hangingPunct="1">
              <a:buFont typeface="+mj-lt"/>
              <a:buAutoNum type="arabicPeriod"/>
            </a:pPr>
            <a:r>
              <a:rPr lang="fr-FR" sz="2100" dirty="0" smtClean="0"/>
              <a:t>Les haricots, les pois, les lentilles</a:t>
            </a:r>
          </a:p>
          <a:p>
            <a:pPr marL="355600" indent="-355600" eaLnBrk="1" hangingPunct="1">
              <a:buFont typeface="+mj-lt"/>
              <a:buAutoNum type="arabicPeriod"/>
            </a:pPr>
            <a:r>
              <a:rPr lang="fr-FR" sz="2100" dirty="0" smtClean="0"/>
              <a:t>Le fromage, la crème </a:t>
            </a:r>
            <a:r>
              <a:rPr lang="fr-FR" sz="2000" dirty="0" smtClean="0"/>
              <a:t>Chantilly</a:t>
            </a:r>
            <a:endParaRPr lang="fr-FR" sz="2100" dirty="0" smtClean="0"/>
          </a:p>
          <a:p>
            <a:pPr marL="355600" indent="-355600" eaLnBrk="1" hangingPunct="1">
              <a:buFont typeface="+mj-lt"/>
              <a:buAutoNum type="arabicPeriod"/>
            </a:pPr>
            <a:r>
              <a:rPr lang="fr-FR" sz="2100" dirty="0" smtClean="0"/>
              <a:t>La carotte, le per</a:t>
            </a:r>
            <a:r>
              <a:rPr lang="cs-CZ" sz="2100" dirty="0" smtClean="0"/>
              <a:t>s</a:t>
            </a:r>
            <a:r>
              <a:rPr lang="fr-FR" sz="2100" dirty="0" smtClean="0"/>
              <a:t>il, le cél</a:t>
            </a:r>
            <a:r>
              <a:rPr lang="cs-CZ" sz="2100" dirty="0" smtClean="0"/>
              <a:t>e</a:t>
            </a:r>
            <a:r>
              <a:rPr lang="fr-FR" sz="2100" dirty="0" smtClean="0"/>
              <a:t>ri</a:t>
            </a:r>
          </a:p>
          <a:p>
            <a:pPr marL="355600" indent="-355600" eaLnBrk="1" hangingPunct="1">
              <a:buFont typeface="+mj-lt"/>
              <a:buAutoNum type="arabicPeriod"/>
            </a:pPr>
            <a:r>
              <a:rPr lang="fr-FR" sz="2100" dirty="0" smtClean="0"/>
              <a:t>Le bœuf, le veau, le gibier</a:t>
            </a:r>
          </a:p>
          <a:p>
            <a:pPr marL="355600" indent="-355600" eaLnBrk="1" hangingPunct="1">
              <a:buFont typeface="+mj-lt"/>
              <a:buAutoNum type="arabicPeriod"/>
            </a:pPr>
            <a:r>
              <a:rPr lang="fr-FR" sz="2100" dirty="0" smtClean="0"/>
              <a:t>La groseille, le cassis, la fraise</a:t>
            </a:r>
          </a:p>
          <a:p>
            <a:pPr marL="355600" indent="-355600" eaLnBrk="1" hangingPunct="1">
              <a:buFont typeface="+mj-lt"/>
              <a:buAutoNum type="arabicPeriod"/>
            </a:pPr>
            <a:r>
              <a:rPr lang="fr-FR" sz="2100" dirty="0" smtClean="0"/>
              <a:t>La truite, le saumon, la carpe</a:t>
            </a:r>
          </a:p>
          <a:p>
            <a:pPr marL="355600" indent="-355600" eaLnBrk="1" hangingPunct="1">
              <a:buFont typeface="+mj-lt"/>
              <a:buAutoNum type="arabicPeriod"/>
            </a:pPr>
            <a:r>
              <a:rPr lang="fr-FR" sz="2100" dirty="0" smtClean="0"/>
              <a:t>L‘oignon, l‘ail</a:t>
            </a:r>
            <a:r>
              <a:rPr lang="cs-CZ" sz="2100" dirty="0" smtClean="0"/>
              <a:t>, </a:t>
            </a:r>
            <a:r>
              <a:rPr lang="fr-FR" sz="2100" dirty="0" smtClean="0"/>
              <a:t>le </a:t>
            </a:r>
            <a:r>
              <a:rPr lang="fr-FR" sz="2000" dirty="0" smtClean="0"/>
              <a:t>chou-fleur </a:t>
            </a:r>
            <a:endParaRPr lang="fr-FR" sz="2100" dirty="0" smtClean="0"/>
          </a:p>
          <a:p>
            <a:pPr marL="355600" indent="-355600" eaLnBrk="1" hangingPunct="1">
              <a:buFont typeface="+mj-lt"/>
              <a:buAutoNum type="arabicPeriod"/>
            </a:pPr>
            <a:r>
              <a:rPr lang="fr-FR" sz="2100" dirty="0" smtClean="0"/>
              <a:t>La poire, la pomme, la prune</a:t>
            </a:r>
            <a:endParaRPr lang="cs-CZ" sz="2100" dirty="0" smtClean="0"/>
          </a:p>
          <a:p>
            <a:pPr marL="355600" indent="-355600" eaLnBrk="1" hangingPunct="1">
              <a:buFont typeface="+mj-lt"/>
              <a:buAutoNum type="arabicPeriod"/>
            </a:pPr>
            <a:r>
              <a:rPr lang="fr-FR" sz="2100" smtClean="0"/>
              <a:t>La pâtisserie</a:t>
            </a:r>
            <a:r>
              <a:rPr lang="fr-FR" sz="2100" dirty="0" smtClean="0"/>
              <a:t>, le chocolat</a:t>
            </a:r>
          </a:p>
          <a:p>
            <a:pPr marL="355600" indent="-355600" eaLnBrk="1" hangingPunct="1">
              <a:buFont typeface="+mj-lt"/>
              <a:buAutoNum type="arabicPeriod"/>
            </a:pPr>
            <a:r>
              <a:rPr lang="fr-FR" sz="2100" dirty="0" smtClean="0"/>
              <a:t>L‘huile, le </a:t>
            </a:r>
            <a:r>
              <a:rPr lang="fr-FR" sz="2000" dirty="0" smtClean="0"/>
              <a:t>beurre, le saindoux</a:t>
            </a:r>
            <a:endParaRPr lang="fr-FR" sz="2100" dirty="0" smtClean="0"/>
          </a:p>
          <a:p>
            <a:pPr marL="355600" indent="-355600" eaLnBrk="1" hangingPunct="1">
              <a:buFont typeface="+mj-lt"/>
              <a:buAutoNum type="arabicPeriod"/>
            </a:pPr>
            <a:endParaRPr lang="fr-FR" sz="2100" dirty="0" smtClean="0"/>
          </a:p>
        </p:txBody>
      </p:sp>
      <p:sp>
        <p:nvSpPr>
          <p:cNvPr id="8" name="Zástupný symbol pro text 7"/>
          <p:cNvSpPr>
            <a:spLocks noGrp="1"/>
          </p:cNvSpPr>
          <p:nvPr>
            <p:ph type="body" sz="quarter" idx="3"/>
          </p:nvPr>
        </p:nvSpPr>
        <p:spPr>
          <a:xfrm>
            <a:off x="4643438" y="1500174"/>
            <a:ext cx="4041775" cy="317500"/>
          </a:xfrm>
          <a:solidFill>
            <a:schemeClr val="accent6">
              <a:lumMod val="60000"/>
              <a:lumOff val="40000"/>
            </a:schemeClr>
          </a:solidFill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FR" sz="1800" dirty="0" smtClean="0"/>
              <a:t>Groupes</a:t>
            </a:r>
            <a:endParaRPr lang="fr-FR" sz="1800" dirty="0"/>
          </a:p>
        </p:txBody>
      </p:sp>
      <p:sp>
        <p:nvSpPr>
          <p:cNvPr id="29701" name="Zástupný symbol pro obsah 8"/>
          <p:cNvSpPr>
            <a:spLocks noGrp="1"/>
          </p:cNvSpPr>
          <p:nvPr>
            <p:ph sz="quarter" idx="4"/>
          </p:nvPr>
        </p:nvSpPr>
        <p:spPr>
          <a:xfrm>
            <a:off x="4572000" y="1857363"/>
            <a:ext cx="4286280" cy="4572011"/>
          </a:xfrm>
        </p:spPr>
        <p:txBody>
          <a:bodyPr>
            <a:noAutofit/>
          </a:bodyPr>
          <a:lstStyle/>
          <a:p>
            <a:pPr marL="355600" indent="-355600" eaLnBrk="1" hangingPunct="1">
              <a:spcBef>
                <a:spcPts val="504"/>
              </a:spcBef>
              <a:buFont typeface="Calibri" pitchFamily="34" charset="0"/>
              <a:buAutoNum type="arabicPeriod"/>
            </a:pPr>
            <a:r>
              <a:rPr lang="fr-FR" sz="2100" dirty="0" smtClean="0"/>
              <a:t>Céréales et dérivés</a:t>
            </a:r>
          </a:p>
          <a:p>
            <a:pPr marL="355600" indent="-355600" eaLnBrk="1" hangingPunct="1">
              <a:spcBef>
                <a:spcPts val="504"/>
              </a:spcBef>
              <a:buFont typeface="Calibri" pitchFamily="34" charset="0"/>
              <a:buAutoNum type="arabicPeriod"/>
            </a:pPr>
            <a:r>
              <a:rPr lang="fr-FR" sz="2100" dirty="0" smtClean="0"/>
              <a:t>Viande blanche</a:t>
            </a:r>
          </a:p>
          <a:p>
            <a:pPr marL="355600" indent="-355600" eaLnBrk="1" hangingPunct="1">
              <a:spcBef>
                <a:spcPts val="504"/>
              </a:spcBef>
              <a:buFont typeface="Calibri" pitchFamily="34" charset="0"/>
              <a:buAutoNum type="arabicPeriod"/>
            </a:pPr>
            <a:r>
              <a:rPr lang="fr-FR" sz="2100" dirty="0" smtClean="0"/>
              <a:t>Légumineu</a:t>
            </a:r>
            <a:r>
              <a:rPr lang="cs-CZ" sz="2100" dirty="0" smtClean="0"/>
              <a:t>ses</a:t>
            </a:r>
            <a:r>
              <a:rPr lang="fr-FR" sz="2100" dirty="0" smtClean="0"/>
              <a:t>/Légumes secs</a:t>
            </a:r>
          </a:p>
          <a:p>
            <a:pPr marL="355600" indent="-355600" eaLnBrk="1" hangingPunct="1">
              <a:spcBef>
                <a:spcPts val="504"/>
              </a:spcBef>
              <a:buFont typeface="Calibri" pitchFamily="34" charset="0"/>
              <a:buAutoNum type="arabicPeriod"/>
            </a:pPr>
            <a:r>
              <a:rPr lang="fr-FR" sz="2100" dirty="0" smtClean="0"/>
              <a:t>Produits laitiers</a:t>
            </a:r>
          </a:p>
          <a:p>
            <a:pPr marL="355600" indent="-355600" eaLnBrk="1" hangingPunct="1">
              <a:spcBef>
                <a:spcPts val="504"/>
              </a:spcBef>
              <a:buFont typeface="Calibri" pitchFamily="34" charset="0"/>
              <a:buAutoNum type="arabicPeriod"/>
            </a:pPr>
            <a:r>
              <a:rPr lang="fr-FR" sz="2100" dirty="0" smtClean="0"/>
              <a:t>Légumes</a:t>
            </a:r>
          </a:p>
          <a:p>
            <a:pPr marL="355600" indent="-355600" eaLnBrk="1" hangingPunct="1">
              <a:spcBef>
                <a:spcPts val="504"/>
              </a:spcBef>
              <a:buFont typeface="Calibri" pitchFamily="34" charset="0"/>
              <a:buAutoNum type="arabicPeriod"/>
            </a:pPr>
            <a:r>
              <a:rPr lang="fr-FR" sz="2100" dirty="0" smtClean="0"/>
              <a:t>Viande rouge</a:t>
            </a:r>
          </a:p>
          <a:p>
            <a:pPr marL="355600" indent="-355600" eaLnBrk="1" hangingPunct="1">
              <a:spcBef>
                <a:spcPts val="504"/>
              </a:spcBef>
              <a:buFont typeface="Calibri" pitchFamily="34" charset="0"/>
              <a:buAutoNum type="arabicPeriod"/>
            </a:pPr>
            <a:r>
              <a:rPr lang="fr-FR" sz="2100" dirty="0" smtClean="0"/>
              <a:t>Fruits</a:t>
            </a:r>
          </a:p>
          <a:p>
            <a:pPr marL="355600" indent="-355600" eaLnBrk="1" hangingPunct="1">
              <a:spcBef>
                <a:spcPts val="504"/>
              </a:spcBef>
              <a:buFont typeface="Calibri" pitchFamily="34" charset="0"/>
              <a:buAutoNum type="arabicPeriod"/>
            </a:pPr>
            <a:r>
              <a:rPr lang="fr-FR" sz="2100" dirty="0" smtClean="0"/>
              <a:t>Poissons</a:t>
            </a:r>
          </a:p>
          <a:p>
            <a:pPr marL="355600" indent="-355600" eaLnBrk="1" hangingPunct="1">
              <a:spcBef>
                <a:spcPts val="504"/>
              </a:spcBef>
              <a:buFont typeface="Calibri" pitchFamily="34" charset="0"/>
              <a:buAutoNum type="arabicPeriod"/>
            </a:pPr>
            <a:r>
              <a:rPr lang="fr-FR" sz="2100" dirty="0" smtClean="0"/>
              <a:t>Légumes</a:t>
            </a:r>
          </a:p>
          <a:p>
            <a:pPr marL="355600" indent="-355600" eaLnBrk="1" hangingPunct="1">
              <a:spcBef>
                <a:spcPts val="504"/>
              </a:spcBef>
              <a:buFont typeface="Calibri" pitchFamily="34" charset="0"/>
              <a:buAutoNum type="arabicPeriod"/>
            </a:pPr>
            <a:r>
              <a:rPr lang="fr-FR" sz="2100" dirty="0" smtClean="0"/>
              <a:t>Fruits</a:t>
            </a:r>
            <a:endParaRPr lang="cs-CZ" sz="2100" dirty="0" smtClean="0"/>
          </a:p>
          <a:p>
            <a:pPr marL="355600" indent="-355600" eaLnBrk="1" hangingPunct="1">
              <a:spcBef>
                <a:spcPts val="504"/>
              </a:spcBef>
              <a:buFont typeface="Calibri" pitchFamily="34" charset="0"/>
              <a:buAutoNum type="arabicPeriod"/>
            </a:pPr>
            <a:r>
              <a:rPr lang="fr-FR" sz="2100" dirty="0" smtClean="0"/>
              <a:t>Sucreries</a:t>
            </a:r>
          </a:p>
          <a:p>
            <a:pPr marL="355600" indent="-355600" eaLnBrk="1" hangingPunct="1">
              <a:spcBef>
                <a:spcPts val="504"/>
              </a:spcBef>
              <a:buFont typeface="Calibri" pitchFamily="34" charset="0"/>
              <a:buAutoNum type="arabicPeriod"/>
            </a:pPr>
            <a:r>
              <a:rPr lang="fr-FR" sz="2100" dirty="0" smtClean="0"/>
              <a:t>Matières grasses</a:t>
            </a:r>
          </a:p>
          <a:p>
            <a:pPr marL="355600" indent="-355600" eaLnBrk="1" hangingPunct="1">
              <a:spcBef>
                <a:spcPts val="504"/>
              </a:spcBef>
              <a:buFont typeface="Calibri" pitchFamily="34" charset="0"/>
              <a:buAutoNum type="arabicPeriod"/>
            </a:pPr>
            <a:endParaRPr lang="cs-CZ" sz="2100" dirty="0" smtClean="0"/>
          </a:p>
          <a:p>
            <a:pPr marL="355600" indent="-355600" eaLnBrk="1" hangingPunct="1">
              <a:spcBef>
                <a:spcPts val="504"/>
              </a:spcBef>
              <a:buFont typeface="Calibri" pitchFamily="34" charset="0"/>
              <a:buAutoNum type="arabicPeriod"/>
            </a:pPr>
            <a:endParaRPr lang="fr-FR" sz="2100" dirty="0" smtClean="0"/>
          </a:p>
        </p:txBody>
      </p:sp>
      <p:sp>
        <p:nvSpPr>
          <p:cNvPr id="13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1785938" y="6492875"/>
            <a:ext cx="5857875" cy="365125"/>
          </a:xfrm>
        </p:spPr>
        <p:txBody>
          <a:bodyPr/>
          <a:lstStyle/>
          <a:p>
            <a:pPr>
              <a:defRPr/>
            </a:pPr>
            <a:r>
              <a:rPr lang="cs-CZ" i="1" dirty="0">
                <a:latin typeface="Arial" pitchFamily="34" charset="0"/>
                <a:cs typeface="Arial" pitchFamily="34" charset="0"/>
              </a:rPr>
              <a:t>Autorem materiálu a všech jeho částí, není-li uvedeno jinak, je Mgr. Andrea Šteflová</a:t>
            </a:r>
          </a:p>
          <a:p>
            <a:pPr>
              <a:defRPr/>
            </a:pPr>
            <a:r>
              <a:rPr lang="cs-CZ" sz="1400" dirty="0">
                <a:latin typeface="Arial" pitchFamily="34" charset="0"/>
                <a:cs typeface="Arial" pitchFamily="34" charset="0"/>
              </a:rPr>
              <a:t>CZ.1.07/1.5.00/34.0501</a:t>
            </a:r>
          </a:p>
        </p:txBody>
      </p:sp>
      <p:sp>
        <p:nvSpPr>
          <p:cNvPr id="31751" name="TextovéPole 6"/>
          <p:cNvSpPr txBox="1">
            <a:spLocks noChangeArrowheads="1"/>
          </p:cNvSpPr>
          <p:nvPr/>
        </p:nvSpPr>
        <p:spPr bwMode="auto">
          <a:xfrm>
            <a:off x="6286500" y="0"/>
            <a:ext cx="28575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1400"/>
              <a:t>VY_32_INOVACE_2.1.FJ4.18/Št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97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297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297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297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297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297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297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297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2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2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2000" fill="hold"/>
                                        <p:tgtEl>
                                          <p:spTgt spid="297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2000" fill="hold"/>
                                        <p:tgtEl>
                                          <p:spTgt spid="297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2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2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2000" fill="hold"/>
                                        <p:tgtEl>
                                          <p:spTgt spid="297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2000" fill="hold"/>
                                        <p:tgtEl>
                                          <p:spTgt spid="297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2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2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2000" fill="hold"/>
                                        <p:tgtEl>
                                          <p:spTgt spid="2970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2000" fill="hold"/>
                                        <p:tgtEl>
                                          <p:spTgt spid="2970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2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2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2000" fill="hold"/>
                                        <p:tgtEl>
                                          <p:spTgt spid="2970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2000" fill="hold"/>
                                        <p:tgtEl>
                                          <p:spTgt spid="2970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20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20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2000" fill="hold"/>
                                        <p:tgtEl>
                                          <p:spTgt spid="2970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2000" fill="hold"/>
                                        <p:tgtEl>
                                          <p:spTgt spid="2970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20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20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2000" fill="hold"/>
                                        <p:tgtEl>
                                          <p:spTgt spid="2970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2000" fill="hold"/>
                                        <p:tgtEl>
                                          <p:spTgt spid="2970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20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20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2000" fill="hold"/>
                                        <p:tgtEl>
                                          <p:spTgt spid="2970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2000" fill="hold"/>
                                        <p:tgtEl>
                                          <p:spTgt spid="2970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2000" fill="hold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2000" fill="hold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2000" fill="hold"/>
                                        <p:tgtEl>
                                          <p:spTgt spid="2970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2000" fill="hold"/>
                                        <p:tgtEl>
                                          <p:spTgt spid="2970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1785938" y="6492875"/>
            <a:ext cx="5857875" cy="365125"/>
          </a:xfrm>
        </p:spPr>
        <p:txBody>
          <a:bodyPr/>
          <a:lstStyle/>
          <a:p>
            <a:pPr>
              <a:defRPr/>
            </a:pPr>
            <a:r>
              <a:rPr lang="cs-CZ" i="1" dirty="0">
                <a:latin typeface="Arial" pitchFamily="34" charset="0"/>
                <a:cs typeface="Arial" pitchFamily="34" charset="0"/>
              </a:rPr>
              <a:t>Autorem materiálu a všech jeho částí, není-li uvedeno jinak, je Mgr. Andrea Šteflová</a:t>
            </a:r>
          </a:p>
          <a:p>
            <a:pPr>
              <a:defRPr/>
            </a:pPr>
            <a:r>
              <a:rPr lang="cs-CZ" sz="1400" dirty="0">
                <a:latin typeface="Arial" pitchFamily="34" charset="0"/>
                <a:cs typeface="Arial" pitchFamily="34" charset="0"/>
              </a:rPr>
              <a:t>CZ.1.07/1.5.00/34.0501</a:t>
            </a:r>
          </a:p>
        </p:txBody>
      </p:sp>
      <p:sp>
        <p:nvSpPr>
          <p:cNvPr id="33794" name="TextovéPole 5"/>
          <p:cNvSpPr txBox="1">
            <a:spLocks noChangeArrowheads="1"/>
          </p:cNvSpPr>
          <p:nvPr/>
        </p:nvSpPr>
        <p:spPr bwMode="auto">
          <a:xfrm>
            <a:off x="395288" y="549275"/>
            <a:ext cx="8496300" cy="4801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b="1" dirty="0"/>
              <a:t>Bibliographie:</a:t>
            </a:r>
          </a:p>
          <a:p>
            <a:r>
              <a:rPr lang="cs-CZ" dirty="0"/>
              <a:t>VELÍŠKOVÁ, O., ŠPINKOVÁ, E.: </a:t>
            </a:r>
            <a:r>
              <a:rPr lang="fr-FR" i="1" dirty="0"/>
              <a:t>Parlons français</a:t>
            </a:r>
            <a:r>
              <a:rPr lang="fr-FR" dirty="0"/>
              <a:t>, </a:t>
            </a:r>
            <a:r>
              <a:rPr lang="cs-CZ" dirty="0"/>
              <a:t>Praha, Leda, 2008</a:t>
            </a:r>
            <a:r>
              <a:rPr lang="cs-CZ" dirty="0" smtClean="0"/>
              <a:t>.</a:t>
            </a:r>
          </a:p>
          <a:p>
            <a:r>
              <a:rPr lang="cs-CZ" dirty="0" smtClean="0"/>
              <a:t>KLINKA, T. a kol.: </a:t>
            </a:r>
            <a:r>
              <a:rPr lang="cs-CZ" i="1" dirty="0" smtClean="0"/>
              <a:t>Francouzština Otázky a odpovědi</a:t>
            </a:r>
            <a:r>
              <a:rPr lang="cs-CZ" dirty="0" smtClean="0"/>
              <a:t>, </a:t>
            </a:r>
            <a:r>
              <a:rPr lang="cs-CZ" dirty="0" err="1" smtClean="0"/>
              <a:t>Dubicko</a:t>
            </a:r>
            <a:r>
              <a:rPr lang="cs-CZ" dirty="0" smtClean="0"/>
              <a:t>, INFOA, 2008.</a:t>
            </a:r>
          </a:p>
          <a:p>
            <a:r>
              <a:rPr lang="fr-FR" dirty="0" smtClean="0"/>
              <a:t>RŒSCH, R., ROLLE-HAROLD, R.: </a:t>
            </a:r>
            <a:r>
              <a:rPr lang="fr-FR" i="1" dirty="0" smtClean="0"/>
              <a:t>La France au quotidien</a:t>
            </a:r>
            <a:r>
              <a:rPr lang="fr-FR" dirty="0" smtClean="0"/>
              <a:t>. Presses universitaires de Grenoble. Grenoble, 2008.</a:t>
            </a:r>
          </a:p>
          <a:p>
            <a:endParaRPr lang="fr-FR" dirty="0">
              <a:solidFill>
                <a:srgbClr val="FF0000"/>
              </a:solidFill>
            </a:endParaRPr>
          </a:p>
          <a:p>
            <a:r>
              <a:rPr lang="fr-FR" b="1" dirty="0"/>
              <a:t>Sitographie:</a:t>
            </a:r>
          </a:p>
          <a:p>
            <a:r>
              <a:rPr lang="fr-FR" dirty="0">
                <a:hlinkClick r:id="rId2"/>
              </a:rPr>
              <a:t>http://fr.wikipedia.org/wiki/Service_d'aide_m%C3%A9dicale_urgente</a:t>
            </a:r>
            <a:endParaRPr lang="cs-CZ" dirty="0"/>
          </a:p>
          <a:p>
            <a:r>
              <a:rPr lang="fr-FR" dirty="0">
                <a:hlinkClick r:id="rId3"/>
              </a:rPr>
              <a:t>http://fr.wikipedia.org/wiki/Pyramide_alimentaire</a:t>
            </a:r>
            <a:endParaRPr lang="cs-CZ" dirty="0"/>
          </a:p>
          <a:p>
            <a:r>
              <a:rPr lang="fr-FR" dirty="0">
                <a:hlinkClick r:id="rId4"/>
              </a:rPr>
              <a:t>http://fr.wikipedia.org/wiki/Carte_Vitale</a:t>
            </a:r>
            <a:endParaRPr lang="cs-CZ" dirty="0"/>
          </a:p>
          <a:p>
            <a:endParaRPr lang="fr-FR" dirty="0"/>
          </a:p>
          <a:p>
            <a:r>
              <a:rPr lang="fr-FR" b="1" dirty="0"/>
              <a:t>Images, photos:</a:t>
            </a:r>
          </a:p>
          <a:p>
            <a:r>
              <a:rPr lang="fr-FR" dirty="0">
                <a:hlinkClick r:id="rId5"/>
              </a:rPr>
              <a:t>http://commons.wikimedia.org/wiki/File:Ambulance_in_France.JPG</a:t>
            </a:r>
            <a:endParaRPr lang="cs-CZ" dirty="0"/>
          </a:p>
          <a:p>
            <a:r>
              <a:rPr lang="fr-FR" dirty="0">
                <a:hlinkClick r:id="rId6"/>
              </a:rPr>
              <a:t>http://commons.wikimedia.org/wiki/File:USDA_Food_Pyramid.gif</a:t>
            </a:r>
            <a:endParaRPr lang="cs-CZ" dirty="0"/>
          </a:p>
          <a:p>
            <a:r>
              <a:rPr lang="fr-FR" dirty="0">
                <a:hlinkClick r:id="rId7"/>
              </a:rPr>
              <a:t>http://commons.wikimedia.org/wiki/File:CarteVitale2.jpg</a:t>
            </a:r>
            <a:endParaRPr lang="cs-CZ" dirty="0"/>
          </a:p>
          <a:p>
            <a:r>
              <a:rPr lang="fr-FR" dirty="0" smtClean="0">
                <a:hlinkClick r:id="rId8"/>
              </a:rPr>
              <a:t>http</a:t>
            </a:r>
            <a:r>
              <a:rPr lang="fr-FR" dirty="0">
                <a:hlinkClick r:id="rId8"/>
              </a:rPr>
              <a:t>://commons.wikimedia.org/wiki/File:Eucalyptol_suppository.jpg</a:t>
            </a:r>
            <a:endParaRPr lang="cs-CZ" dirty="0"/>
          </a:p>
          <a:p>
            <a:endParaRPr lang="fr-FR" dirty="0"/>
          </a:p>
        </p:txBody>
      </p:sp>
      <p:sp>
        <p:nvSpPr>
          <p:cNvPr id="33795" name="TextovéPole 6"/>
          <p:cNvSpPr txBox="1">
            <a:spLocks noChangeArrowheads="1"/>
          </p:cNvSpPr>
          <p:nvPr/>
        </p:nvSpPr>
        <p:spPr bwMode="auto">
          <a:xfrm>
            <a:off x="6286500" y="0"/>
            <a:ext cx="28575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1400"/>
              <a:t>VY_32_INOVACE_2.1.FJ4.18/Št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fr-FR" smtClean="0"/>
              <a:t>Santé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900113" y="3500438"/>
            <a:ext cx="7316787" cy="230822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dirty="0" smtClean="0"/>
              <a:t>Maladie, médecin généraliste/spécialiste, symptômes et traitement de maladie, conseils pour être en forme, pyramide alimentaire</a:t>
            </a:r>
          </a:p>
        </p:txBody>
      </p:sp>
      <p:sp>
        <p:nvSpPr>
          <p:cNvPr id="5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1785938" y="6492875"/>
            <a:ext cx="5857875" cy="365125"/>
          </a:xfrm>
        </p:spPr>
        <p:txBody>
          <a:bodyPr/>
          <a:lstStyle/>
          <a:p>
            <a:pPr>
              <a:defRPr/>
            </a:pPr>
            <a:r>
              <a:rPr lang="cs-CZ" i="1" dirty="0">
                <a:latin typeface="Arial" pitchFamily="34" charset="0"/>
                <a:cs typeface="Arial" pitchFamily="34" charset="0"/>
              </a:rPr>
              <a:t>Autorem materiálu a všech jeho částí, není-li uvedeno jinak, je Mgr. Andrea Šteflová</a:t>
            </a:r>
          </a:p>
          <a:p>
            <a:pPr>
              <a:defRPr/>
            </a:pPr>
            <a:r>
              <a:rPr lang="cs-CZ" sz="1400" dirty="0">
                <a:latin typeface="Arial" pitchFamily="34" charset="0"/>
                <a:cs typeface="Arial" pitchFamily="34" charset="0"/>
              </a:rPr>
              <a:t>CZ.1.07/1.5.00/34.0501</a:t>
            </a:r>
          </a:p>
        </p:txBody>
      </p:sp>
      <p:sp>
        <p:nvSpPr>
          <p:cNvPr id="16388" name="TextovéPole 6"/>
          <p:cNvSpPr txBox="1">
            <a:spLocks noChangeArrowheads="1"/>
          </p:cNvSpPr>
          <p:nvPr/>
        </p:nvSpPr>
        <p:spPr bwMode="auto">
          <a:xfrm>
            <a:off x="6286500" y="0"/>
            <a:ext cx="28575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1400"/>
              <a:t>VY_32_INOVACE_2.1.FJ4.18/Št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571500" y="4786313"/>
            <a:ext cx="8072438" cy="92868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741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smtClean="0"/>
              <a:t>Qu‘est-ce que la santé?</a:t>
            </a:r>
          </a:p>
        </p:txBody>
      </p:sp>
      <p:sp>
        <p:nvSpPr>
          <p:cNvPr id="6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1785938" y="6492875"/>
            <a:ext cx="5857875" cy="365125"/>
          </a:xfrm>
        </p:spPr>
        <p:txBody>
          <a:bodyPr/>
          <a:lstStyle/>
          <a:p>
            <a:pPr>
              <a:defRPr/>
            </a:pPr>
            <a:r>
              <a:rPr lang="cs-CZ" i="1" dirty="0">
                <a:latin typeface="Arial" pitchFamily="34" charset="0"/>
                <a:cs typeface="Arial" pitchFamily="34" charset="0"/>
              </a:rPr>
              <a:t>Autorem materiálu a všech jeho částí, není-li uvedeno jinak, je Mgr. Andrea Šteflová</a:t>
            </a:r>
          </a:p>
          <a:p>
            <a:pPr>
              <a:defRPr/>
            </a:pPr>
            <a:r>
              <a:rPr lang="cs-CZ" sz="1400" dirty="0">
                <a:latin typeface="Arial" pitchFamily="34" charset="0"/>
                <a:cs typeface="Arial" pitchFamily="34" charset="0"/>
              </a:rPr>
              <a:t>CZ.1.07/1.5.00/34.0501</a:t>
            </a:r>
          </a:p>
        </p:txBody>
      </p:sp>
      <p:sp>
        <p:nvSpPr>
          <p:cNvPr id="17412" name="TextovéPole 6"/>
          <p:cNvSpPr txBox="1">
            <a:spLocks noChangeArrowheads="1"/>
          </p:cNvSpPr>
          <p:nvPr/>
        </p:nvSpPr>
        <p:spPr bwMode="auto">
          <a:xfrm>
            <a:off x="6286500" y="0"/>
            <a:ext cx="28575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1400"/>
              <a:t>VY_32_INOVACE_2.1.FJ4.18/Št</a:t>
            </a:r>
          </a:p>
        </p:txBody>
      </p:sp>
      <p:sp>
        <p:nvSpPr>
          <p:cNvPr id="18437" name="Zástupný symbol pro obsah 2"/>
          <p:cNvSpPr>
            <a:spLocks noGrp="1"/>
          </p:cNvSpPr>
          <p:nvPr>
            <p:ph idx="1"/>
          </p:nvPr>
        </p:nvSpPr>
        <p:spPr>
          <a:xfrm>
            <a:off x="500063" y="1857375"/>
            <a:ext cx="8208962" cy="4214813"/>
          </a:xfrm>
        </p:spPr>
        <p:txBody>
          <a:bodyPr/>
          <a:lstStyle/>
          <a:p>
            <a:pPr marL="177800" indent="-177800">
              <a:defRPr/>
            </a:pPr>
            <a:r>
              <a:rPr lang="fr-FR" sz="2100" b="1" u="sng" dirty="0" smtClean="0"/>
              <a:t>C‘est quand la personne se porte bien de 3 côtés:</a:t>
            </a:r>
          </a:p>
          <a:p>
            <a:pPr marL="457200" indent="-279400">
              <a:buFont typeface="+mj-lt"/>
              <a:buAutoNum type="arabicPeriod"/>
              <a:defRPr/>
            </a:pPr>
            <a:r>
              <a:rPr lang="fr-FR" sz="2100" b="1" dirty="0" smtClean="0">
                <a:solidFill>
                  <a:srgbClr val="0070C0"/>
                </a:solidFill>
              </a:rPr>
              <a:t>du côté physique </a:t>
            </a:r>
            <a:r>
              <a:rPr lang="fr-FR" sz="2100" dirty="0" smtClean="0"/>
              <a:t>– les organes fonctionnent bien, tout marche bien en ce qui concerne l’appareil digestif</a:t>
            </a:r>
          </a:p>
          <a:p>
            <a:pPr marL="457200" indent="-279400">
              <a:buFont typeface="+mj-lt"/>
              <a:buAutoNum type="arabicPeriod"/>
              <a:defRPr/>
            </a:pPr>
            <a:r>
              <a:rPr lang="fr-FR" sz="2100" b="1" dirty="0" smtClean="0">
                <a:solidFill>
                  <a:srgbClr val="FF0000"/>
                </a:solidFill>
              </a:rPr>
              <a:t>du côté psychique </a:t>
            </a:r>
            <a:r>
              <a:rPr lang="fr-FR" sz="2100" dirty="0" smtClean="0"/>
              <a:t>– pour se sentir bien il faut savoir se détendre, se r</a:t>
            </a:r>
            <a:r>
              <a:rPr lang="cs-CZ" sz="2100" dirty="0" smtClean="0"/>
              <a:t>e</a:t>
            </a:r>
            <a:r>
              <a:rPr lang="fr-FR" sz="2100" dirty="0" smtClean="0"/>
              <a:t>poser,mfaire des rélaxations </a:t>
            </a:r>
          </a:p>
          <a:p>
            <a:pPr marL="457200" indent="-279400">
              <a:buFont typeface="+mj-lt"/>
              <a:buAutoNum type="arabicPeriod"/>
              <a:defRPr/>
            </a:pPr>
            <a:r>
              <a:rPr lang="fr-FR" sz="2100" b="1" dirty="0" smtClean="0">
                <a:solidFill>
                  <a:srgbClr val="009242"/>
                </a:solidFill>
              </a:rPr>
              <a:t>la santé sociale </a:t>
            </a:r>
            <a:r>
              <a:rPr lang="fr-FR" sz="2100" dirty="0" smtClean="0"/>
              <a:t>– être tranquille dans son ambiance, dans la famille, au travail, parmi ses amis</a:t>
            </a:r>
            <a:endParaRPr lang="cs-CZ" sz="2100" dirty="0" smtClean="0"/>
          </a:p>
          <a:p>
            <a:pPr marL="457200" indent="-279400">
              <a:buFont typeface="+mj-lt"/>
              <a:buAutoNum type="arabicPeriod"/>
              <a:defRPr/>
            </a:pPr>
            <a:endParaRPr lang="cs-CZ" sz="2100" dirty="0" smtClean="0"/>
          </a:p>
          <a:p>
            <a:pPr marL="177800" indent="-177800">
              <a:defRPr/>
            </a:pPr>
            <a:r>
              <a:rPr lang="fr-FR" sz="2100" b="1" dirty="0" smtClean="0"/>
              <a:t>Proverbe:</a:t>
            </a:r>
          </a:p>
          <a:p>
            <a:pPr marL="457200" indent="-279400" algn="ctr">
              <a:buFont typeface="Arial" charset="0"/>
              <a:buNone/>
              <a:defRPr/>
            </a:pPr>
            <a:r>
              <a:rPr lang="fr-FR" sz="2100" i="1" dirty="0" smtClean="0"/>
              <a:t>« Il vaut mieux être pauvre et sain que riche et malade ».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smtClean="0"/>
              <a:t>Maladies</a:t>
            </a:r>
          </a:p>
        </p:txBody>
      </p:sp>
      <p:sp>
        <p:nvSpPr>
          <p:cNvPr id="6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1785938" y="6492875"/>
            <a:ext cx="5857875" cy="365125"/>
          </a:xfrm>
        </p:spPr>
        <p:txBody>
          <a:bodyPr/>
          <a:lstStyle/>
          <a:p>
            <a:pPr>
              <a:defRPr/>
            </a:pPr>
            <a:r>
              <a:rPr lang="cs-CZ" i="1" dirty="0">
                <a:latin typeface="Arial" pitchFamily="34" charset="0"/>
                <a:cs typeface="Arial" pitchFamily="34" charset="0"/>
              </a:rPr>
              <a:t>Autorem materiálu a všech jeho částí, není-li uvedeno jinak, je Mgr. Andrea Šteflová</a:t>
            </a:r>
          </a:p>
          <a:p>
            <a:pPr>
              <a:defRPr/>
            </a:pPr>
            <a:r>
              <a:rPr lang="cs-CZ" sz="1400" dirty="0">
                <a:latin typeface="Arial" pitchFamily="34" charset="0"/>
                <a:cs typeface="Arial" pitchFamily="34" charset="0"/>
              </a:rPr>
              <a:t>CZ.1.07/1.5.00/34.0501</a:t>
            </a:r>
          </a:p>
        </p:txBody>
      </p:sp>
      <p:sp>
        <p:nvSpPr>
          <p:cNvPr id="18435" name="TextovéPole 6"/>
          <p:cNvSpPr txBox="1">
            <a:spLocks noChangeArrowheads="1"/>
          </p:cNvSpPr>
          <p:nvPr/>
        </p:nvSpPr>
        <p:spPr bwMode="auto">
          <a:xfrm>
            <a:off x="6286500" y="0"/>
            <a:ext cx="28575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1400"/>
              <a:t>VY_32_INOVACE_2.1.FJ4.18/Št</a:t>
            </a:r>
          </a:p>
        </p:txBody>
      </p:sp>
      <p:sp>
        <p:nvSpPr>
          <p:cNvPr id="18437" name="Zástupný symbol pro obsah 2"/>
          <p:cNvSpPr>
            <a:spLocks noGrp="1"/>
          </p:cNvSpPr>
          <p:nvPr>
            <p:ph idx="1"/>
          </p:nvPr>
        </p:nvSpPr>
        <p:spPr>
          <a:xfrm>
            <a:off x="214313" y="1214438"/>
            <a:ext cx="8715375" cy="5214937"/>
          </a:xfrm>
        </p:spPr>
        <p:txBody>
          <a:bodyPr>
            <a:normAutofit/>
          </a:bodyPr>
          <a:lstStyle/>
          <a:p>
            <a:pPr marL="177800" indent="-177800">
              <a:defRPr/>
            </a:pPr>
            <a:r>
              <a:rPr lang="fr-FR" sz="2100" b="1" u="sng" dirty="0" smtClean="0"/>
              <a:t>On regroupe les maladies par grandes familles:</a:t>
            </a:r>
            <a:endParaRPr lang="cs-CZ" sz="2100" dirty="0" smtClean="0"/>
          </a:p>
          <a:p>
            <a:pPr marL="450850" indent="-273050">
              <a:buFont typeface="+mj-lt"/>
              <a:buAutoNum type="arabicPeriod"/>
              <a:defRPr/>
            </a:pPr>
            <a:r>
              <a:rPr lang="fr-FR" sz="2100" b="1" dirty="0" smtClean="0">
                <a:solidFill>
                  <a:srgbClr val="0033CC"/>
                </a:solidFill>
              </a:rPr>
              <a:t>maladies de prédispositions (génétiques, héréditaires)</a:t>
            </a:r>
            <a:r>
              <a:rPr lang="cs-CZ" sz="2100" b="1" dirty="0" smtClean="0">
                <a:solidFill>
                  <a:srgbClr val="0033CC"/>
                </a:solidFill>
              </a:rPr>
              <a:t> </a:t>
            </a:r>
            <a:r>
              <a:rPr lang="fr-FR" sz="2100" dirty="0" smtClean="0"/>
              <a:t>–</a:t>
            </a:r>
            <a:r>
              <a:rPr lang="cs-CZ" sz="2100" dirty="0" smtClean="0"/>
              <a:t> </a:t>
            </a:r>
            <a:r>
              <a:rPr lang="fr-FR" sz="2100" dirty="0" smtClean="0"/>
              <a:t>inscrites dans le patrimoine génétique de l’individu et transmises par l’un des parents</a:t>
            </a:r>
            <a:r>
              <a:rPr lang="cs-CZ" sz="2100" dirty="0" smtClean="0"/>
              <a:t> (</a:t>
            </a:r>
            <a:r>
              <a:rPr lang="cs-CZ" sz="2100" dirty="0" err="1" smtClean="0"/>
              <a:t>le</a:t>
            </a:r>
            <a:r>
              <a:rPr lang="cs-CZ" sz="2100" dirty="0" smtClean="0"/>
              <a:t> </a:t>
            </a:r>
            <a:r>
              <a:rPr lang="fr-FR" sz="2100" dirty="0" smtClean="0"/>
              <a:t>diabète, </a:t>
            </a:r>
            <a:r>
              <a:rPr lang="cs-CZ" sz="2100" dirty="0" smtClean="0"/>
              <a:t>la </a:t>
            </a:r>
            <a:r>
              <a:rPr lang="fr-FR" sz="2100" dirty="0" smtClean="0"/>
              <a:t>myopathie</a:t>
            </a:r>
            <a:r>
              <a:rPr lang="cs-CZ" sz="2100" dirty="0" smtClean="0"/>
              <a:t>…)</a:t>
            </a:r>
          </a:p>
          <a:p>
            <a:pPr marL="450850" indent="-273050">
              <a:buFont typeface="+mj-lt"/>
              <a:buAutoNum type="arabicPeriod" startAt="2"/>
              <a:defRPr/>
            </a:pPr>
            <a:r>
              <a:rPr lang="fr-FR" sz="2100" b="1" dirty="0" smtClean="0">
                <a:solidFill>
                  <a:srgbClr val="FF0000"/>
                </a:solidFill>
              </a:rPr>
              <a:t>maladies infectieuses </a:t>
            </a:r>
            <a:r>
              <a:rPr lang="fr-FR" sz="2100" dirty="0" smtClean="0"/>
              <a:t>–</a:t>
            </a:r>
            <a:r>
              <a:rPr lang="cs-CZ" sz="2100" dirty="0" smtClean="0"/>
              <a:t> </a:t>
            </a:r>
            <a:r>
              <a:rPr lang="fr-FR" sz="2100" dirty="0" smtClean="0"/>
              <a:t>transmises par des microbes (virus, bactéries)</a:t>
            </a:r>
            <a:r>
              <a:rPr lang="cs-CZ" sz="2100" dirty="0" smtClean="0"/>
              <a:t>, </a:t>
            </a:r>
            <a:r>
              <a:rPr lang="fr-FR" sz="2100" dirty="0" smtClean="0"/>
              <a:t>contagieuses</a:t>
            </a:r>
            <a:endParaRPr lang="cs-CZ" sz="2100" dirty="0" smtClean="0"/>
          </a:p>
          <a:p>
            <a:pPr marL="450850" indent="0">
              <a:buFont typeface="Arial" charset="0"/>
              <a:buNone/>
              <a:defRPr/>
            </a:pPr>
            <a:r>
              <a:rPr lang="fr-FR" sz="2100" dirty="0" smtClean="0"/>
              <a:t>a) </a:t>
            </a:r>
            <a:r>
              <a:rPr lang="fr-FR" sz="2100" i="1" dirty="0" smtClean="0">
                <a:solidFill>
                  <a:srgbClr val="FF0000"/>
                </a:solidFill>
              </a:rPr>
              <a:t>des maladies de saison </a:t>
            </a:r>
            <a:r>
              <a:rPr lang="fr-FR" sz="2100" dirty="0" smtClean="0"/>
              <a:t>– souvent dues au temps froid</a:t>
            </a:r>
            <a:r>
              <a:rPr lang="cs-CZ" sz="2100" dirty="0" smtClean="0"/>
              <a:t> (</a:t>
            </a:r>
            <a:r>
              <a:rPr lang="fr-FR" sz="2100" dirty="0" smtClean="0"/>
              <a:t>le rhume, la toux, la grippe, l’angine, la pneumonie, la bronchite</a:t>
            </a:r>
            <a:r>
              <a:rPr lang="cs-CZ" sz="2100" dirty="0" smtClean="0"/>
              <a:t>…)</a:t>
            </a:r>
          </a:p>
          <a:p>
            <a:pPr marL="450850" indent="0">
              <a:buFont typeface="Arial" charset="0"/>
              <a:buNone/>
              <a:defRPr/>
            </a:pPr>
            <a:r>
              <a:rPr lang="fr-FR" sz="2100" dirty="0" smtClean="0"/>
              <a:t>b) </a:t>
            </a:r>
            <a:r>
              <a:rPr lang="fr-FR" sz="2100" i="1" dirty="0" smtClean="0">
                <a:solidFill>
                  <a:srgbClr val="FF0000"/>
                </a:solidFill>
              </a:rPr>
              <a:t>des maladies infantiles </a:t>
            </a:r>
            <a:r>
              <a:rPr lang="fr-FR" sz="2100" dirty="0" smtClean="0"/>
              <a:t>–</a:t>
            </a:r>
            <a:r>
              <a:rPr lang="cs-CZ" sz="2100" dirty="0" smtClean="0"/>
              <a:t> </a:t>
            </a:r>
            <a:r>
              <a:rPr lang="fr-FR" sz="2100" dirty="0" smtClean="0"/>
              <a:t>frappent tous les enfants qui n’ont pas été vaccinés (la rougeole, la varicelle, la scarlatine, les oreillons...</a:t>
            </a:r>
            <a:r>
              <a:rPr lang="cs-CZ" sz="2100" dirty="0" smtClean="0"/>
              <a:t>)</a:t>
            </a:r>
          </a:p>
          <a:p>
            <a:pPr marL="450850" indent="-273050">
              <a:buFont typeface="+mj-lt"/>
              <a:buAutoNum type="arabicPeriod" startAt="3"/>
              <a:defRPr/>
            </a:pPr>
            <a:r>
              <a:rPr lang="fr-FR" sz="2100" b="1" dirty="0" smtClean="0">
                <a:solidFill>
                  <a:srgbClr val="009242"/>
                </a:solidFill>
              </a:rPr>
              <a:t>maladies du système nerveux </a:t>
            </a:r>
            <a:r>
              <a:rPr lang="fr-FR" sz="2100" dirty="0" smtClean="0"/>
              <a:t>–</a:t>
            </a:r>
            <a:r>
              <a:rPr lang="cs-CZ" sz="2100" dirty="0" smtClean="0"/>
              <a:t> </a:t>
            </a:r>
            <a:r>
              <a:rPr lang="fr-FR" sz="2100" dirty="0" smtClean="0"/>
              <a:t>dues à un déséquilibre chimique que les médicaments tentent de compenser</a:t>
            </a:r>
            <a:r>
              <a:rPr lang="cs-CZ" sz="2100" dirty="0" smtClean="0"/>
              <a:t>, </a:t>
            </a:r>
            <a:r>
              <a:rPr lang="fr-FR" sz="2100" dirty="0" smtClean="0"/>
              <a:t>peuvent être soignées par psychothérapie qui donne de bons résultats (la dépression, la schizophrénie, la migraine, la névrose…)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smtClean="0"/>
              <a:t>D‘autres maladies</a:t>
            </a:r>
          </a:p>
        </p:txBody>
      </p:sp>
      <p:sp>
        <p:nvSpPr>
          <p:cNvPr id="6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1785938" y="6492875"/>
            <a:ext cx="5857875" cy="365125"/>
          </a:xfrm>
        </p:spPr>
        <p:txBody>
          <a:bodyPr/>
          <a:lstStyle/>
          <a:p>
            <a:pPr>
              <a:defRPr/>
            </a:pPr>
            <a:r>
              <a:rPr lang="cs-CZ" i="1" dirty="0">
                <a:latin typeface="Arial" pitchFamily="34" charset="0"/>
                <a:cs typeface="Arial" pitchFamily="34" charset="0"/>
              </a:rPr>
              <a:t>Autorem materiálu a všech jeho částí, není-li uvedeno jinak, je Mgr. Andrea Šteflová</a:t>
            </a:r>
          </a:p>
          <a:p>
            <a:pPr>
              <a:defRPr/>
            </a:pPr>
            <a:r>
              <a:rPr lang="cs-CZ" sz="1400" dirty="0">
                <a:latin typeface="Arial" pitchFamily="34" charset="0"/>
                <a:cs typeface="Arial" pitchFamily="34" charset="0"/>
              </a:rPr>
              <a:t>CZ.1.07/1.5.00/34.0501</a:t>
            </a:r>
          </a:p>
        </p:txBody>
      </p:sp>
      <p:sp>
        <p:nvSpPr>
          <p:cNvPr id="19459" name="TextovéPole 6"/>
          <p:cNvSpPr txBox="1">
            <a:spLocks noChangeArrowheads="1"/>
          </p:cNvSpPr>
          <p:nvPr/>
        </p:nvSpPr>
        <p:spPr bwMode="auto">
          <a:xfrm>
            <a:off x="6286500" y="0"/>
            <a:ext cx="28575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1400"/>
              <a:t>VY_32_INOVACE_2.1.FJ4.18/Št</a:t>
            </a:r>
          </a:p>
        </p:txBody>
      </p:sp>
      <p:sp>
        <p:nvSpPr>
          <p:cNvPr id="18437" name="Zástupný symbol pro obsah 2"/>
          <p:cNvSpPr>
            <a:spLocks noGrp="1"/>
          </p:cNvSpPr>
          <p:nvPr>
            <p:ph idx="1"/>
          </p:nvPr>
        </p:nvSpPr>
        <p:spPr>
          <a:xfrm>
            <a:off x="500034" y="1785926"/>
            <a:ext cx="8208962" cy="4143389"/>
          </a:xfrm>
        </p:spPr>
        <p:txBody>
          <a:bodyPr/>
          <a:lstStyle/>
          <a:p>
            <a:pPr marL="273050" indent="-273050">
              <a:buFont typeface="+mj-lt"/>
              <a:buAutoNum type="arabicPeriod" startAt="4"/>
              <a:defRPr/>
            </a:pPr>
            <a:r>
              <a:rPr lang="fr-FR" sz="2100" b="1" dirty="0" smtClean="0">
                <a:solidFill>
                  <a:schemeClr val="accent6">
                    <a:lumMod val="75000"/>
                  </a:schemeClr>
                </a:solidFill>
              </a:rPr>
              <a:t>maladies incurables </a:t>
            </a:r>
            <a:r>
              <a:rPr lang="fr-FR" sz="2100" dirty="0" smtClean="0"/>
              <a:t>– difficiles à guérir, souvent mortelles (le cancer</a:t>
            </a:r>
            <a:r>
              <a:rPr lang="cs-CZ" sz="2100" dirty="0" smtClean="0"/>
              <a:t>, </a:t>
            </a:r>
            <a:r>
              <a:rPr lang="fr-FR" sz="2100" dirty="0" smtClean="0"/>
              <a:t>le SIDA – </a:t>
            </a:r>
            <a:r>
              <a:rPr lang="fr-FR" sz="2100" i="1" dirty="0" smtClean="0"/>
              <a:t>le </a:t>
            </a:r>
            <a:r>
              <a:rPr lang="fr-FR" sz="2100" b="1" i="1" dirty="0" smtClean="0">
                <a:solidFill>
                  <a:schemeClr val="accent6">
                    <a:lumMod val="75000"/>
                  </a:schemeClr>
                </a:solidFill>
              </a:rPr>
              <a:t>S</a:t>
            </a:r>
            <a:r>
              <a:rPr lang="fr-FR" sz="2100" i="1" dirty="0" smtClean="0"/>
              <a:t>yndrome d‘</a:t>
            </a:r>
            <a:r>
              <a:rPr lang="fr-FR" sz="2100" b="1" i="1" dirty="0" smtClean="0">
                <a:solidFill>
                  <a:schemeClr val="accent6">
                    <a:lumMod val="75000"/>
                  </a:schemeClr>
                </a:solidFill>
              </a:rPr>
              <a:t>I</a:t>
            </a:r>
            <a:r>
              <a:rPr lang="fr-FR" sz="2100" i="1" dirty="0" smtClean="0"/>
              <a:t>mmuno</a:t>
            </a:r>
            <a:r>
              <a:rPr lang="fr-FR" sz="2100" b="1" i="1" dirty="0" smtClean="0">
                <a:solidFill>
                  <a:schemeClr val="accent6">
                    <a:lumMod val="75000"/>
                  </a:schemeClr>
                </a:solidFill>
              </a:rPr>
              <a:t>D</a:t>
            </a:r>
            <a:r>
              <a:rPr lang="fr-FR" sz="2100" i="1" dirty="0" smtClean="0"/>
              <a:t>éficience </a:t>
            </a:r>
            <a:r>
              <a:rPr lang="fr-FR" sz="2100" b="1" i="1" dirty="0" smtClean="0">
                <a:solidFill>
                  <a:schemeClr val="accent6">
                    <a:lumMod val="75000"/>
                  </a:schemeClr>
                </a:solidFill>
              </a:rPr>
              <a:t>A</a:t>
            </a:r>
            <a:r>
              <a:rPr lang="fr-FR" sz="2100" i="1" dirty="0" smtClean="0"/>
              <a:t>cquise</a:t>
            </a:r>
            <a:r>
              <a:rPr lang="fr-FR" sz="2100" dirty="0" smtClean="0"/>
              <a:t>)</a:t>
            </a:r>
          </a:p>
          <a:p>
            <a:pPr marL="273050" indent="-273050">
              <a:buFont typeface="+mj-lt"/>
              <a:buAutoNum type="arabicPeriod" startAt="5"/>
              <a:defRPr/>
            </a:pPr>
            <a:r>
              <a:rPr lang="fr-FR" sz="2100" b="1" dirty="0" smtClean="0">
                <a:solidFill>
                  <a:srgbClr val="7030A0"/>
                </a:solidFill>
              </a:rPr>
              <a:t>maladies de civilisation </a:t>
            </a:r>
            <a:r>
              <a:rPr lang="fr-FR" sz="2100" dirty="0" smtClean="0"/>
              <a:t>– dues au mode de vie (les maladies cardio-vasculaires, l</a:t>
            </a:r>
            <a:r>
              <a:rPr lang="cs-CZ" sz="2100" dirty="0" smtClean="0"/>
              <a:t>‘</a:t>
            </a:r>
            <a:r>
              <a:rPr lang="fr-FR" sz="2100" dirty="0" smtClean="0"/>
              <a:t>infarctus, l</a:t>
            </a:r>
            <a:r>
              <a:rPr lang="cs-CZ" sz="2100" dirty="0" smtClean="0"/>
              <a:t>‘</a:t>
            </a:r>
            <a:r>
              <a:rPr lang="fr-FR" sz="2100" dirty="0" smtClean="0"/>
              <a:t>hypertension, l</a:t>
            </a:r>
            <a:r>
              <a:rPr lang="cs-CZ" sz="2100" dirty="0" smtClean="0"/>
              <a:t>‘</a:t>
            </a:r>
            <a:r>
              <a:rPr lang="fr-FR" sz="2100" dirty="0" smtClean="0"/>
              <a:t>hypotension, l</a:t>
            </a:r>
            <a:r>
              <a:rPr lang="cs-CZ" sz="2100" dirty="0" smtClean="0"/>
              <a:t>‘</a:t>
            </a:r>
            <a:r>
              <a:rPr lang="fr-FR" sz="2100" dirty="0" smtClean="0"/>
              <a:t>apoplexie , le</a:t>
            </a:r>
            <a:r>
              <a:rPr lang="cs-CZ" sz="2100" dirty="0" smtClean="0"/>
              <a:t>s</a:t>
            </a:r>
            <a:r>
              <a:rPr lang="fr-FR" sz="2100" dirty="0" smtClean="0"/>
              <a:t> névrose</a:t>
            </a:r>
            <a:r>
              <a:rPr lang="cs-CZ" sz="2100" dirty="0" smtClean="0"/>
              <a:t>s</a:t>
            </a:r>
            <a:r>
              <a:rPr lang="fr-FR" sz="2100" dirty="0" smtClean="0"/>
              <a:t>, des allergies, l‘asthme …)</a:t>
            </a:r>
          </a:p>
          <a:p>
            <a:pPr marL="273050" indent="-273050">
              <a:buFont typeface="+mj-lt"/>
              <a:buAutoNum type="arabicPeriod" startAt="5"/>
              <a:defRPr/>
            </a:pPr>
            <a:r>
              <a:rPr lang="fr-FR" sz="2100" b="1" dirty="0" smtClean="0">
                <a:solidFill>
                  <a:srgbClr val="FF0000"/>
                </a:solidFill>
              </a:rPr>
              <a:t>maladies épidémiques </a:t>
            </a:r>
            <a:r>
              <a:rPr lang="fr-FR" sz="2100" dirty="0" smtClean="0"/>
              <a:t>– envahissent plus grand territoire et contaminent beaucoup de gens en même temps (la grippe, le choléra…)</a:t>
            </a:r>
          </a:p>
          <a:p>
            <a:pPr marL="273050" indent="-273050">
              <a:buFont typeface="+mj-lt"/>
              <a:buAutoNum type="arabicPeriod" startAt="5"/>
              <a:defRPr/>
            </a:pPr>
            <a:r>
              <a:rPr lang="fr-FR" sz="2100" b="1" dirty="0" smtClean="0">
                <a:solidFill>
                  <a:srgbClr val="009242"/>
                </a:solidFill>
              </a:rPr>
              <a:t>maladies professionnelle</a:t>
            </a:r>
            <a:r>
              <a:rPr lang="cs-CZ" sz="2100" b="1" dirty="0" smtClean="0">
                <a:solidFill>
                  <a:srgbClr val="009242"/>
                </a:solidFill>
              </a:rPr>
              <a:t>s</a:t>
            </a:r>
            <a:r>
              <a:rPr lang="fr-FR" sz="2100" b="1" dirty="0" smtClean="0">
                <a:solidFill>
                  <a:srgbClr val="009242"/>
                </a:solidFill>
              </a:rPr>
              <a:t> </a:t>
            </a:r>
            <a:r>
              <a:rPr lang="fr-FR" sz="2100" dirty="0" smtClean="0"/>
              <a:t>– liées avec la profession déterminée (le mineur – la bronchite, l’enseignant – la n</a:t>
            </a:r>
            <a:r>
              <a:rPr lang="cs-CZ" sz="2100" dirty="0" smtClean="0"/>
              <a:t>é</a:t>
            </a:r>
            <a:r>
              <a:rPr lang="fr-FR" sz="2100" dirty="0" smtClean="0"/>
              <a:t>vrose, le laborant – la jaunisse…)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Nadpis 1"/>
          <p:cNvSpPr>
            <a:spLocks noGrp="1"/>
          </p:cNvSpPr>
          <p:nvPr>
            <p:ph type="title"/>
          </p:nvPr>
        </p:nvSpPr>
        <p:spPr>
          <a:xfrm>
            <a:off x="428625" y="142875"/>
            <a:ext cx="8229600" cy="1143000"/>
          </a:xfrm>
        </p:spPr>
        <p:txBody>
          <a:bodyPr/>
          <a:lstStyle/>
          <a:p>
            <a:pPr eaLnBrk="1" hangingPunct="1"/>
            <a:r>
              <a:rPr lang="fr-FR" smtClean="0"/>
              <a:t>Visite chez le médecin généraliste</a:t>
            </a:r>
          </a:p>
        </p:txBody>
      </p:sp>
      <p:sp>
        <p:nvSpPr>
          <p:cNvPr id="6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1785938" y="6492875"/>
            <a:ext cx="5857875" cy="365125"/>
          </a:xfrm>
        </p:spPr>
        <p:txBody>
          <a:bodyPr/>
          <a:lstStyle/>
          <a:p>
            <a:pPr>
              <a:defRPr/>
            </a:pPr>
            <a:r>
              <a:rPr lang="cs-CZ" i="1" dirty="0">
                <a:latin typeface="Arial" pitchFamily="34" charset="0"/>
                <a:cs typeface="Arial" pitchFamily="34" charset="0"/>
              </a:rPr>
              <a:t>Autorem materiálu a všech jeho částí, není-li uvedeno jinak, je Mgr. Andrea Šteflová</a:t>
            </a:r>
          </a:p>
          <a:p>
            <a:pPr>
              <a:defRPr/>
            </a:pPr>
            <a:r>
              <a:rPr lang="cs-CZ" sz="1400" dirty="0">
                <a:latin typeface="Arial" pitchFamily="34" charset="0"/>
                <a:cs typeface="Arial" pitchFamily="34" charset="0"/>
              </a:rPr>
              <a:t>CZ.1.07/1.5.00/34.0501</a:t>
            </a:r>
          </a:p>
        </p:txBody>
      </p:sp>
      <p:sp>
        <p:nvSpPr>
          <p:cNvPr id="22531" name="TextovéPole 6"/>
          <p:cNvSpPr txBox="1">
            <a:spLocks noChangeArrowheads="1"/>
          </p:cNvSpPr>
          <p:nvPr/>
        </p:nvSpPr>
        <p:spPr bwMode="auto">
          <a:xfrm>
            <a:off x="6286500" y="0"/>
            <a:ext cx="28575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1400"/>
              <a:t>VY_32_INOVACE_2.1.FJ4.18/Št</a:t>
            </a:r>
          </a:p>
        </p:txBody>
      </p:sp>
      <p:sp>
        <p:nvSpPr>
          <p:cNvPr id="18437" name="Zástupný symbol pro obsah 2"/>
          <p:cNvSpPr>
            <a:spLocks noGrp="1"/>
          </p:cNvSpPr>
          <p:nvPr>
            <p:ph idx="1"/>
          </p:nvPr>
        </p:nvSpPr>
        <p:spPr>
          <a:xfrm>
            <a:off x="214313" y="1071563"/>
            <a:ext cx="8715375" cy="5357812"/>
          </a:xfrm>
        </p:spPr>
        <p:txBody>
          <a:bodyPr>
            <a:noAutofit/>
          </a:bodyPr>
          <a:lstStyle/>
          <a:p>
            <a:pPr marL="182563" indent="-182563">
              <a:spcBef>
                <a:spcPts val="0"/>
              </a:spcBef>
              <a:defRPr/>
            </a:pPr>
            <a:r>
              <a:rPr lang="fr-FR" sz="2100" dirty="0" smtClean="0"/>
              <a:t>Prendre rendez-vous chez le </a:t>
            </a:r>
            <a:r>
              <a:rPr lang="fr-FR" sz="2100" b="1" dirty="0" smtClean="0">
                <a:solidFill>
                  <a:srgbClr val="0033CC"/>
                </a:solidFill>
              </a:rPr>
              <a:t>médecin traitan</a:t>
            </a:r>
            <a:r>
              <a:rPr lang="fr-FR" sz="2100" dirty="0" smtClean="0"/>
              <a:t> pour </a:t>
            </a:r>
            <a:r>
              <a:rPr lang="fr-FR" sz="2100" b="1" dirty="0" smtClean="0">
                <a:solidFill>
                  <a:srgbClr val="009242"/>
                </a:solidFill>
              </a:rPr>
              <a:t>se faire soigner</a:t>
            </a:r>
          </a:p>
          <a:p>
            <a:pPr marL="182563" indent="-182563">
              <a:spcBef>
                <a:spcPts val="0"/>
              </a:spcBef>
              <a:defRPr/>
            </a:pPr>
            <a:r>
              <a:rPr lang="fr-FR" sz="2100" dirty="0" smtClean="0"/>
              <a:t>Aller dans son </a:t>
            </a:r>
            <a:r>
              <a:rPr lang="fr-FR" sz="2100" b="1" dirty="0" smtClean="0">
                <a:solidFill>
                  <a:srgbClr val="FF0000"/>
                </a:solidFill>
              </a:rPr>
              <a:t>cabinet de consultation </a:t>
            </a:r>
            <a:r>
              <a:rPr lang="fr-FR" sz="2100" dirty="0" smtClean="0"/>
              <a:t>au </a:t>
            </a:r>
            <a:r>
              <a:rPr lang="fr-FR" sz="2100" b="1" dirty="0" smtClean="0">
                <a:solidFill>
                  <a:srgbClr val="FF0000"/>
                </a:solidFill>
              </a:rPr>
              <a:t>dispensaire</a:t>
            </a:r>
            <a:r>
              <a:rPr lang="fr-FR" sz="2100" dirty="0" smtClean="0"/>
              <a:t>, à la </a:t>
            </a:r>
            <a:r>
              <a:rPr lang="fr-FR" sz="2100" b="1" dirty="0" smtClean="0">
                <a:solidFill>
                  <a:srgbClr val="FF0000"/>
                </a:solidFill>
              </a:rPr>
              <a:t>pol</a:t>
            </a:r>
            <a:r>
              <a:rPr lang="cs-CZ" sz="2100" b="1" dirty="0" smtClean="0">
                <a:solidFill>
                  <a:srgbClr val="FF0000"/>
                </a:solidFill>
              </a:rPr>
              <a:t>y</a:t>
            </a:r>
            <a:r>
              <a:rPr lang="fr-FR" sz="2100" b="1" dirty="0" smtClean="0">
                <a:solidFill>
                  <a:srgbClr val="FF0000"/>
                </a:solidFill>
              </a:rPr>
              <a:t>clinique</a:t>
            </a:r>
            <a:r>
              <a:rPr lang="fr-FR" sz="2100" dirty="0" smtClean="0"/>
              <a:t> ou à </a:t>
            </a:r>
            <a:r>
              <a:rPr lang="fr-FR" sz="2100" b="1" dirty="0" smtClean="0">
                <a:solidFill>
                  <a:srgbClr val="FF0000"/>
                </a:solidFill>
              </a:rPr>
              <a:t>l‘hôpital</a:t>
            </a:r>
          </a:p>
          <a:p>
            <a:pPr marL="182563" indent="-182563">
              <a:spcBef>
                <a:spcPts val="0"/>
              </a:spcBef>
              <a:defRPr/>
            </a:pPr>
            <a:r>
              <a:rPr lang="fr-FR" sz="2100" dirty="0" smtClean="0"/>
              <a:t>Attendre son tour dans la </a:t>
            </a:r>
            <a:r>
              <a:rPr lang="fr-FR" sz="2100" b="1" dirty="0" smtClean="0">
                <a:solidFill>
                  <a:srgbClr val="FF0000"/>
                </a:solidFill>
              </a:rPr>
              <a:t>salle d‘attente</a:t>
            </a:r>
          </a:p>
          <a:p>
            <a:pPr marL="182563" indent="-182563">
              <a:spcBef>
                <a:spcPts val="0"/>
              </a:spcBef>
              <a:defRPr/>
            </a:pPr>
            <a:r>
              <a:rPr lang="cs-CZ" sz="2100" b="1" dirty="0" smtClean="0">
                <a:solidFill>
                  <a:srgbClr val="0033CC"/>
                </a:solidFill>
              </a:rPr>
              <a:t>L‘i</a:t>
            </a:r>
            <a:r>
              <a:rPr lang="fr-FR" sz="2100" b="1" dirty="0" smtClean="0">
                <a:solidFill>
                  <a:srgbClr val="0033CC"/>
                </a:solidFill>
              </a:rPr>
              <a:t>nfirmière</a:t>
            </a:r>
            <a:r>
              <a:rPr lang="fr-FR" sz="2100" b="1" dirty="0" smtClean="0"/>
              <a:t> </a:t>
            </a:r>
            <a:r>
              <a:rPr lang="fr-FR" sz="2100" dirty="0" smtClean="0"/>
              <a:t>à </a:t>
            </a:r>
            <a:r>
              <a:rPr lang="fr-FR" sz="2100" b="1" dirty="0" smtClean="0">
                <a:solidFill>
                  <a:srgbClr val="FF0000"/>
                </a:solidFill>
              </a:rPr>
              <a:t>l‘infirmerie</a:t>
            </a:r>
            <a:r>
              <a:rPr lang="fr-FR" sz="2100" dirty="0" smtClean="0"/>
              <a:t> prépare la fiche, demande la </a:t>
            </a:r>
            <a:r>
              <a:rPr lang="fr-FR" sz="2100" b="1" dirty="0" smtClean="0">
                <a:solidFill>
                  <a:srgbClr val="FFC000"/>
                </a:solidFill>
              </a:rPr>
              <a:t>caisse d‘assurance maladie</a:t>
            </a:r>
            <a:r>
              <a:rPr lang="cs-CZ" sz="2100" dirty="0" smtClean="0"/>
              <a:t>,</a:t>
            </a:r>
            <a:r>
              <a:rPr lang="cs-CZ" sz="2100" b="1" dirty="0" smtClean="0">
                <a:solidFill>
                  <a:srgbClr val="FFC000"/>
                </a:solidFill>
              </a:rPr>
              <a:t> </a:t>
            </a:r>
            <a:r>
              <a:rPr lang="cs-CZ" sz="2100" dirty="0" smtClean="0"/>
              <a:t>o</a:t>
            </a:r>
            <a:r>
              <a:rPr lang="fr-FR" sz="2100" dirty="0" smtClean="0"/>
              <a:t>n paie 30 couronnes</a:t>
            </a:r>
            <a:endParaRPr lang="fr-FR" sz="2100" b="1" dirty="0" smtClean="0">
              <a:solidFill>
                <a:schemeClr val="accent6"/>
              </a:solidFill>
            </a:endParaRPr>
          </a:p>
          <a:p>
            <a:pPr marL="182563" indent="-182563">
              <a:spcBef>
                <a:spcPts val="0"/>
              </a:spcBef>
              <a:defRPr/>
            </a:pPr>
            <a:r>
              <a:rPr lang="fr-FR" sz="2100" dirty="0" smtClean="0"/>
              <a:t>Le médecin </a:t>
            </a:r>
            <a:r>
              <a:rPr lang="fr-FR" sz="2100" b="1" dirty="0" smtClean="0">
                <a:solidFill>
                  <a:srgbClr val="009242"/>
                </a:solidFill>
              </a:rPr>
              <a:t>m‘examine</a:t>
            </a:r>
            <a:r>
              <a:rPr lang="fr-FR" sz="2100" dirty="0" smtClean="0"/>
              <a:t>: </a:t>
            </a:r>
            <a:r>
              <a:rPr lang="fr-FR" sz="2100" i="1" dirty="0" smtClean="0"/>
              <a:t>Où est-ce que vous avez mal? Qu‘est-ce qui ne va pas?</a:t>
            </a:r>
            <a:r>
              <a:rPr lang="cs-CZ" sz="2100" i="1" dirty="0" smtClean="0"/>
              <a:t> </a:t>
            </a:r>
            <a:r>
              <a:rPr lang="fr-FR" sz="2100" i="1" dirty="0" smtClean="0"/>
              <a:t>Ouvrez la bouche! Tirez la langue! Déshabillez-vous à mi-corps! Respirez profondément! Ne respirez pas! Toussez!…</a:t>
            </a:r>
            <a:endParaRPr lang="fr-FR" sz="2100" dirty="0" smtClean="0"/>
          </a:p>
          <a:p>
            <a:pPr marL="182563" indent="-182563">
              <a:spcBef>
                <a:spcPts val="0"/>
              </a:spcBef>
              <a:defRPr/>
            </a:pPr>
            <a:r>
              <a:rPr lang="fr-FR" sz="2100" dirty="0" smtClean="0"/>
              <a:t>Il peut </a:t>
            </a:r>
            <a:r>
              <a:rPr lang="fr-FR" sz="2100" b="1" dirty="0" smtClean="0">
                <a:solidFill>
                  <a:srgbClr val="009242"/>
                </a:solidFill>
              </a:rPr>
              <a:t>ausculter</a:t>
            </a:r>
            <a:r>
              <a:rPr lang="fr-FR" sz="2100" dirty="0" smtClean="0"/>
              <a:t>, faire </a:t>
            </a:r>
            <a:r>
              <a:rPr lang="fr-FR" sz="2100" b="1" dirty="0" smtClean="0">
                <a:solidFill>
                  <a:srgbClr val="009242"/>
                </a:solidFill>
              </a:rPr>
              <a:t>la palpation, la prise de sang, des analyses sanguines, prendre la tension, prendre la température, faire des piqûres, vacciner…</a:t>
            </a:r>
          </a:p>
          <a:p>
            <a:pPr marL="182563" indent="-182563">
              <a:spcBef>
                <a:spcPts val="0"/>
              </a:spcBef>
              <a:defRPr/>
            </a:pPr>
            <a:r>
              <a:rPr lang="fr-FR" sz="2100" dirty="0" smtClean="0"/>
              <a:t>Il </a:t>
            </a:r>
            <a:r>
              <a:rPr lang="fr-FR" sz="2100" b="1" dirty="0" smtClean="0">
                <a:solidFill>
                  <a:srgbClr val="009242"/>
                </a:solidFill>
              </a:rPr>
              <a:t>diagnostique</a:t>
            </a:r>
            <a:r>
              <a:rPr lang="fr-FR" sz="2100" dirty="0" smtClean="0"/>
              <a:t> la maladie et prescrit une </a:t>
            </a:r>
            <a:r>
              <a:rPr lang="fr-FR" sz="2100" b="1" dirty="0" smtClean="0">
                <a:solidFill>
                  <a:srgbClr val="7030A0"/>
                </a:solidFill>
              </a:rPr>
              <a:t>ordonnance</a:t>
            </a:r>
            <a:r>
              <a:rPr lang="fr-FR" sz="2100" dirty="0" smtClean="0"/>
              <a:t> et la </a:t>
            </a:r>
            <a:r>
              <a:rPr lang="fr-FR" sz="2100" b="1" dirty="0" smtClean="0">
                <a:solidFill>
                  <a:srgbClr val="7030A0"/>
                </a:solidFill>
              </a:rPr>
              <a:t>posologie</a:t>
            </a:r>
          </a:p>
          <a:p>
            <a:pPr marL="182563" indent="-182563">
              <a:spcBef>
                <a:spcPts val="0"/>
              </a:spcBef>
              <a:defRPr/>
            </a:pPr>
            <a:r>
              <a:rPr lang="fr-FR" sz="2100" dirty="0" smtClean="0"/>
              <a:t>Il faut aller chercher les </a:t>
            </a:r>
            <a:r>
              <a:rPr lang="fr-FR" sz="2100" b="1" dirty="0" smtClean="0">
                <a:solidFill>
                  <a:srgbClr val="7030A0"/>
                </a:solidFill>
              </a:rPr>
              <a:t>médicaments</a:t>
            </a:r>
            <a:r>
              <a:rPr lang="fr-FR" sz="2100" b="1" dirty="0" smtClean="0"/>
              <a:t> </a:t>
            </a:r>
            <a:r>
              <a:rPr lang="fr-FR" sz="2100" dirty="0" smtClean="0"/>
              <a:t>à la </a:t>
            </a:r>
            <a:r>
              <a:rPr lang="fr-FR" sz="2100" b="1" dirty="0" smtClean="0">
                <a:solidFill>
                  <a:srgbClr val="FF0000"/>
                </a:solidFill>
              </a:rPr>
              <a:t>pharmacie</a:t>
            </a:r>
          </a:p>
          <a:p>
            <a:pPr marL="182563" indent="-182563">
              <a:spcBef>
                <a:spcPts val="0"/>
              </a:spcBef>
              <a:defRPr/>
            </a:pPr>
            <a:r>
              <a:rPr lang="fr-FR" sz="2100" dirty="0" smtClean="0"/>
              <a:t>Il faut suivre les </a:t>
            </a:r>
            <a:r>
              <a:rPr lang="fr-FR" sz="2100" b="1" dirty="0" smtClean="0">
                <a:solidFill>
                  <a:srgbClr val="FFC000"/>
                </a:solidFill>
              </a:rPr>
              <a:t>conseils</a:t>
            </a:r>
            <a:r>
              <a:rPr lang="fr-FR" sz="2100" dirty="0" smtClean="0"/>
              <a:t> de médecin: garder le lit, prendre des médicaments, se gargariser, suivre un régime, se garder au chaud, rester au calme…</a:t>
            </a:r>
          </a:p>
          <a:p>
            <a:pPr marL="182563" indent="-182563">
              <a:spcBef>
                <a:spcPts val="0"/>
              </a:spcBef>
              <a:defRPr/>
            </a:pPr>
            <a:r>
              <a:rPr lang="fr-FR" sz="2100" dirty="0" smtClean="0"/>
              <a:t>Après un certain temps, le </a:t>
            </a:r>
            <a:r>
              <a:rPr lang="fr-FR" sz="2100" b="1" dirty="0" smtClean="0">
                <a:solidFill>
                  <a:srgbClr val="0033CC"/>
                </a:solidFill>
              </a:rPr>
              <a:t>patient</a:t>
            </a:r>
            <a:r>
              <a:rPr lang="fr-FR" sz="2100" dirty="0" smtClean="0"/>
              <a:t> revient chez le médecin pour un </a:t>
            </a:r>
            <a:r>
              <a:rPr lang="fr-FR" sz="2100" b="1" dirty="0" smtClean="0">
                <a:solidFill>
                  <a:srgbClr val="FFC000"/>
                </a:solidFill>
              </a:rPr>
              <a:t>contrôle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smtClean="0"/>
              <a:t>Symptômes de maladies</a:t>
            </a:r>
          </a:p>
        </p:txBody>
      </p:sp>
      <p:sp>
        <p:nvSpPr>
          <p:cNvPr id="18437" name="Zástupný symbol pro obsah 2"/>
          <p:cNvSpPr>
            <a:spLocks noGrp="1"/>
          </p:cNvSpPr>
          <p:nvPr>
            <p:ph sz="half" idx="1"/>
          </p:nvPr>
        </p:nvSpPr>
        <p:spPr>
          <a:xfrm>
            <a:off x="428625" y="1785938"/>
            <a:ext cx="4038600" cy="4500562"/>
          </a:xfrm>
        </p:spPr>
        <p:txBody>
          <a:bodyPr/>
          <a:lstStyle/>
          <a:p>
            <a:pPr marL="182563" indent="-182563"/>
            <a:r>
              <a:rPr lang="fr-FR" sz="2100" smtClean="0"/>
              <a:t>Je me sens faible</a:t>
            </a:r>
          </a:p>
          <a:p>
            <a:pPr marL="182563" indent="-182563"/>
            <a:r>
              <a:rPr lang="fr-FR" sz="2100" smtClean="0"/>
              <a:t>Je suis fatigué</a:t>
            </a:r>
            <a:endParaRPr lang="cs-CZ" sz="2100" smtClean="0"/>
          </a:p>
          <a:p>
            <a:pPr marL="182563" indent="-182563"/>
            <a:r>
              <a:rPr lang="fr-FR" sz="2100" smtClean="0"/>
              <a:t>J‘éprouve un malaise</a:t>
            </a:r>
          </a:p>
          <a:p>
            <a:pPr marL="182563" indent="-182563"/>
            <a:r>
              <a:rPr lang="fr-FR" sz="2100" smtClean="0"/>
              <a:t>Je suis pâle</a:t>
            </a:r>
          </a:p>
          <a:p>
            <a:pPr marL="182563" indent="-182563"/>
            <a:r>
              <a:rPr lang="fr-FR" sz="2100" smtClean="0"/>
              <a:t>Mes yeux brillent</a:t>
            </a:r>
          </a:p>
          <a:p>
            <a:pPr marL="182563" indent="-182563"/>
            <a:r>
              <a:rPr lang="fr-FR" sz="2100" smtClean="0"/>
              <a:t>Ma langue est chargée</a:t>
            </a:r>
          </a:p>
          <a:p>
            <a:pPr marL="182563" indent="-182563"/>
            <a:r>
              <a:rPr lang="fr-FR" sz="2100" smtClean="0"/>
              <a:t>J’ai mal à la tête, à la gorge…</a:t>
            </a:r>
          </a:p>
          <a:p>
            <a:pPr marL="182563" indent="-182563"/>
            <a:r>
              <a:rPr lang="fr-FR" sz="2100" smtClean="0"/>
              <a:t>J‘ai de la fièvre</a:t>
            </a:r>
          </a:p>
          <a:p>
            <a:pPr marL="182563" indent="-182563"/>
            <a:r>
              <a:rPr lang="fr-FR" sz="2100" smtClean="0"/>
              <a:t>Je tousse (la toux)</a:t>
            </a:r>
          </a:p>
          <a:p>
            <a:pPr marL="182563" indent="-182563"/>
            <a:r>
              <a:rPr lang="fr-FR" sz="2100" smtClean="0"/>
              <a:t>J‘ai des amygdales gonflées</a:t>
            </a:r>
          </a:p>
          <a:p>
            <a:pPr marL="182563" indent="-182563"/>
            <a:r>
              <a:rPr lang="fr-FR" sz="2100" smtClean="0"/>
              <a:t>Ma langue est enflée (l‘enflure)</a:t>
            </a:r>
          </a:p>
          <a:p>
            <a:pPr marL="182563" indent="-182563"/>
            <a:endParaRPr lang="cs-CZ" sz="2400" smtClean="0"/>
          </a:p>
          <a:p>
            <a:pPr marL="182563" indent="-182563"/>
            <a:endParaRPr lang="cs-CZ" sz="2400" smtClean="0"/>
          </a:p>
          <a:p>
            <a:pPr marL="182563" indent="-182563"/>
            <a:endParaRPr lang="fr-FR" sz="2100" smtClean="0"/>
          </a:p>
        </p:txBody>
      </p:sp>
      <p:sp>
        <p:nvSpPr>
          <p:cNvPr id="7" name="Zástupný symbol pro obsah 6"/>
          <p:cNvSpPr>
            <a:spLocks noGrp="1"/>
          </p:cNvSpPr>
          <p:nvPr>
            <p:ph sz="half" idx="2"/>
          </p:nvPr>
        </p:nvSpPr>
        <p:spPr>
          <a:xfrm>
            <a:off x="4572000" y="1785938"/>
            <a:ext cx="4110038" cy="4214812"/>
          </a:xfrm>
        </p:spPr>
        <p:txBody>
          <a:bodyPr/>
          <a:lstStyle/>
          <a:p>
            <a:pPr marL="182563" indent="-182563">
              <a:defRPr/>
            </a:pPr>
            <a:r>
              <a:rPr lang="fr-FR" sz="2100" dirty="0" smtClean="0"/>
              <a:t>Il me manque de l</a:t>
            </a:r>
            <a:r>
              <a:rPr lang="cs-CZ" sz="2100" dirty="0" smtClean="0"/>
              <a:t>‘</a:t>
            </a:r>
            <a:r>
              <a:rPr lang="fr-FR" sz="2100" dirty="0" smtClean="0"/>
              <a:t>appétit</a:t>
            </a:r>
          </a:p>
          <a:p>
            <a:pPr marL="182563" indent="-182563">
              <a:defRPr/>
            </a:pPr>
            <a:r>
              <a:rPr lang="fr-FR" sz="2100" dirty="0" smtClean="0"/>
              <a:t>J‘ai des nausées</a:t>
            </a:r>
          </a:p>
          <a:p>
            <a:pPr marL="182563" indent="-182563">
              <a:defRPr/>
            </a:pPr>
            <a:r>
              <a:rPr lang="fr-FR" sz="2100" dirty="0" smtClean="0"/>
              <a:t>J‘ai vomi (le vomissement)</a:t>
            </a:r>
          </a:p>
          <a:p>
            <a:pPr marL="177800" indent="-177800">
              <a:defRPr/>
            </a:pPr>
            <a:r>
              <a:rPr lang="fr-FR" sz="2100" dirty="0" smtClean="0"/>
              <a:t>J’ai des vertiges</a:t>
            </a:r>
          </a:p>
          <a:p>
            <a:pPr marL="177800" indent="-177800">
              <a:defRPr/>
            </a:pPr>
            <a:r>
              <a:rPr lang="fr-FR" sz="2100" dirty="0" smtClean="0"/>
              <a:t>J‘ai perdu la connaissance</a:t>
            </a:r>
          </a:p>
          <a:p>
            <a:pPr marL="177800" indent="-177800">
              <a:defRPr/>
            </a:pPr>
            <a:r>
              <a:rPr lang="fr-FR" sz="2100" dirty="0" smtClean="0"/>
              <a:t>J‘ai saigné du nez (le saignement)</a:t>
            </a:r>
          </a:p>
          <a:p>
            <a:pPr marL="177800" indent="-177800">
              <a:defRPr/>
            </a:pPr>
            <a:r>
              <a:rPr lang="fr-FR" sz="2100" dirty="0" smtClean="0"/>
              <a:t>J‘ai mal aux articulations</a:t>
            </a:r>
          </a:p>
          <a:p>
            <a:pPr marL="177800" indent="-177800">
              <a:defRPr/>
            </a:pPr>
            <a:r>
              <a:rPr lang="fr-FR" sz="2100" dirty="0" smtClean="0"/>
              <a:t>Je me suis blessé, coupé, brûlé à…</a:t>
            </a:r>
            <a:endParaRPr lang="cs-CZ" sz="2100" dirty="0" smtClean="0"/>
          </a:p>
          <a:p>
            <a:pPr marL="177800" indent="-177800">
              <a:defRPr/>
            </a:pPr>
            <a:r>
              <a:rPr lang="fr-FR" sz="2100" dirty="0" smtClean="0"/>
              <a:t>La plaie suppure (la purulence)</a:t>
            </a:r>
          </a:p>
          <a:p>
            <a:pPr marL="177800" indent="-177800">
              <a:defRPr/>
            </a:pPr>
            <a:r>
              <a:rPr lang="fr-FR" sz="2100" dirty="0" smtClean="0"/>
              <a:t>Je me suis cassé qch</a:t>
            </a:r>
          </a:p>
          <a:p>
            <a:pPr marL="177800" indent="-177800">
              <a:defRPr/>
            </a:pPr>
            <a:r>
              <a:rPr lang="fr-FR" sz="2100" dirty="0" smtClean="0"/>
              <a:t>Je me suis foulé la cheville</a:t>
            </a:r>
            <a:endParaRPr lang="fr-FR" sz="2100" dirty="0"/>
          </a:p>
        </p:txBody>
      </p:sp>
      <p:sp>
        <p:nvSpPr>
          <p:cNvPr id="23556" name="TextovéPole 6"/>
          <p:cNvSpPr txBox="1">
            <a:spLocks noChangeArrowheads="1"/>
          </p:cNvSpPr>
          <p:nvPr/>
        </p:nvSpPr>
        <p:spPr bwMode="auto">
          <a:xfrm>
            <a:off x="6286500" y="0"/>
            <a:ext cx="28575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1400"/>
              <a:t>VY_32_INOVACE_2.1.FJ4.18/Št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2286000" y="1285875"/>
            <a:ext cx="5198154" cy="41549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2100" b="1" dirty="0">
                <a:solidFill>
                  <a:srgbClr val="FF0000"/>
                </a:solidFill>
                <a:latin typeface="+mj-lt"/>
              </a:rPr>
              <a:t>Comment une maladie </a:t>
            </a:r>
            <a:r>
              <a:rPr lang="fr-FR" sz="2100" b="1" dirty="0" smtClean="0">
                <a:solidFill>
                  <a:srgbClr val="FF0000"/>
                </a:solidFill>
                <a:latin typeface="+mj-lt"/>
              </a:rPr>
              <a:t>peut</a:t>
            </a:r>
            <a:r>
              <a:rPr lang="cs-CZ" sz="2100" b="1" dirty="0" smtClean="0">
                <a:solidFill>
                  <a:srgbClr val="FF0000"/>
                </a:solidFill>
                <a:latin typeface="+mj-lt"/>
              </a:rPr>
              <a:t>-</a:t>
            </a:r>
            <a:r>
              <a:rPr lang="cs-CZ" sz="2100" b="1" dirty="0" err="1" smtClean="0">
                <a:solidFill>
                  <a:srgbClr val="FF0000"/>
                </a:solidFill>
                <a:latin typeface="+mj-lt"/>
              </a:rPr>
              <a:t>elle</a:t>
            </a:r>
            <a:r>
              <a:rPr lang="fr-FR" sz="2100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fr-FR" sz="2100" b="1" dirty="0">
                <a:solidFill>
                  <a:srgbClr val="FF0000"/>
                </a:solidFill>
                <a:latin typeface="+mj-lt"/>
              </a:rPr>
              <a:t>se déclarer?</a:t>
            </a:r>
            <a:endParaRPr lang="cs-CZ" sz="21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9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1785938" y="6492875"/>
            <a:ext cx="5857875" cy="365125"/>
          </a:xfrm>
        </p:spPr>
        <p:txBody>
          <a:bodyPr/>
          <a:lstStyle/>
          <a:p>
            <a:pPr>
              <a:defRPr/>
            </a:pPr>
            <a:r>
              <a:rPr lang="cs-CZ" i="1" dirty="0">
                <a:latin typeface="Arial" pitchFamily="34" charset="0"/>
                <a:cs typeface="Arial" pitchFamily="34" charset="0"/>
              </a:rPr>
              <a:t>Autorem materiálu a všech jeho částí, není-li uvedeno jinak, je Mgr. Andrea Šteflová</a:t>
            </a:r>
          </a:p>
          <a:p>
            <a:pPr>
              <a:defRPr/>
            </a:pPr>
            <a:r>
              <a:rPr lang="cs-CZ" sz="1400" dirty="0">
                <a:latin typeface="Arial" pitchFamily="34" charset="0"/>
                <a:cs typeface="Arial" pitchFamily="34" charset="0"/>
              </a:rPr>
              <a:t>CZ.1.07/1.5.00/34.0501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4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4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4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4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4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4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4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4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4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4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4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4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843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843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843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843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843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843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843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843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smtClean="0"/>
              <a:t>Médicaments</a:t>
            </a:r>
          </a:p>
        </p:txBody>
      </p:sp>
      <p:sp>
        <p:nvSpPr>
          <p:cNvPr id="6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1785938" y="6492875"/>
            <a:ext cx="5857875" cy="365125"/>
          </a:xfrm>
        </p:spPr>
        <p:txBody>
          <a:bodyPr/>
          <a:lstStyle/>
          <a:p>
            <a:pPr>
              <a:defRPr/>
            </a:pPr>
            <a:r>
              <a:rPr lang="cs-CZ" i="1" dirty="0">
                <a:latin typeface="Arial" pitchFamily="34" charset="0"/>
                <a:cs typeface="Arial" pitchFamily="34" charset="0"/>
              </a:rPr>
              <a:t>Autorem materiálu a všech jeho částí, není-li uvedeno jinak, je Mgr. Andrea Šteflová</a:t>
            </a:r>
          </a:p>
          <a:p>
            <a:pPr>
              <a:defRPr/>
            </a:pPr>
            <a:r>
              <a:rPr lang="cs-CZ" sz="1400" dirty="0">
                <a:latin typeface="Arial" pitchFamily="34" charset="0"/>
                <a:cs typeface="Arial" pitchFamily="34" charset="0"/>
              </a:rPr>
              <a:t>CZ.1.07/1.5.00/34.0501</a:t>
            </a:r>
          </a:p>
        </p:txBody>
      </p:sp>
      <p:sp>
        <p:nvSpPr>
          <p:cNvPr id="24579" name="TextovéPole 6"/>
          <p:cNvSpPr txBox="1">
            <a:spLocks noChangeArrowheads="1"/>
          </p:cNvSpPr>
          <p:nvPr/>
        </p:nvSpPr>
        <p:spPr bwMode="auto">
          <a:xfrm>
            <a:off x="6286500" y="0"/>
            <a:ext cx="28575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1400"/>
              <a:t>VY_32_INOVACE_2.1.FJ4.18/Št</a:t>
            </a:r>
          </a:p>
        </p:txBody>
      </p:sp>
      <p:sp>
        <p:nvSpPr>
          <p:cNvPr id="24580" name="Zástupný symbol pro obsah 2"/>
          <p:cNvSpPr>
            <a:spLocks noGrp="1"/>
          </p:cNvSpPr>
          <p:nvPr>
            <p:ph idx="1"/>
          </p:nvPr>
        </p:nvSpPr>
        <p:spPr>
          <a:xfrm>
            <a:off x="285720" y="1142984"/>
            <a:ext cx="8572560" cy="3000396"/>
          </a:xfrm>
        </p:spPr>
        <p:txBody>
          <a:bodyPr>
            <a:normAutofit lnSpcReduction="10000"/>
          </a:bodyPr>
          <a:lstStyle/>
          <a:p>
            <a:pPr marL="182563" indent="-182563"/>
            <a:r>
              <a:rPr lang="fr-FR" sz="2100" b="1" dirty="0" smtClean="0">
                <a:solidFill>
                  <a:srgbClr val="FF0000"/>
                </a:solidFill>
              </a:rPr>
              <a:t>Je prends:</a:t>
            </a:r>
            <a:r>
              <a:rPr lang="cs-CZ" sz="2100" b="1" dirty="0" smtClean="0">
                <a:solidFill>
                  <a:srgbClr val="FF0000"/>
                </a:solidFill>
              </a:rPr>
              <a:t> </a:t>
            </a:r>
            <a:r>
              <a:rPr lang="fr-FR" sz="2100" dirty="0" smtClean="0"/>
              <a:t>de la vitamine C effervescente, de l‘aspirine, des antibiotiques, de la pénicilline, des comprimés contre les maux de tête, des gouttes contre la toux</a:t>
            </a:r>
          </a:p>
          <a:p>
            <a:pPr marL="182563" indent="-182563"/>
            <a:r>
              <a:rPr lang="fr-FR" sz="2100" b="1" dirty="0" smtClean="0">
                <a:solidFill>
                  <a:srgbClr val="0033CC"/>
                </a:solidFill>
              </a:rPr>
              <a:t>La posologie:</a:t>
            </a:r>
            <a:endParaRPr lang="cs-CZ" sz="2100" b="1" dirty="0" smtClean="0">
              <a:solidFill>
                <a:srgbClr val="0033CC"/>
              </a:solidFill>
            </a:endParaRPr>
          </a:p>
          <a:p>
            <a:pPr marL="182563" indent="-4763">
              <a:buNone/>
            </a:pPr>
            <a:r>
              <a:rPr lang="fr-FR" sz="2100" dirty="0" smtClean="0"/>
              <a:t>3 fois par jour, toutes les 4 heures, avant/pendant/après le repas</a:t>
            </a:r>
          </a:p>
          <a:p>
            <a:pPr marL="182563" indent="-182563"/>
            <a:r>
              <a:rPr lang="fr-FR" sz="2100" b="1" dirty="0" smtClean="0">
                <a:solidFill>
                  <a:srgbClr val="009242"/>
                </a:solidFill>
              </a:rPr>
              <a:t>Les diverses formes des médicaments:</a:t>
            </a:r>
            <a:r>
              <a:rPr lang="cs-CZ" sz="2100" b="1" dirty="0" smtClean="0">
                <a:solidFill>
                  <a:srgbClr val="009242"/>
                </a:solidFill>
              </a:rPr>
              <a:t> </a:t>
            </a:r>
            <a:r>
              <a:rPr lang="fr-FR" sz="2100" dirty="0" smtClean="0"/>
              <a:t>le comprimé/le cachet/la pilule/la dragée, la capsule, un suppositoire, les </a:t>
            </a:r>
            <a:r>
              <a:rPr lang="cs-CZ" sz="2100" dirty="0" smtClean="0"/>
              <a:t>g</a:t>
            </a:r>
            <a:r>
              <a:rPr lang="fr-FR" sz="2100" dirty="0" smtClean="0"/>
              <a:t>outtes, le sirop, la pastille, une gélule,</a:t>
            </a:r>
            <a:r>
              <a:rPr lang="cs-CZ" sz="2100" dirty="0" smtClean="0"/>
              <a:t> </a:t>
            </a:r>
            <a:r>
              <a:rPr lang="fr-FR" sz="2100" dirty="0" smtClean="0"/>
              <a:t>un onguent</a:t>
            </a:r>
            <a:r>
              <a:rPr lang="cs-CZ" sz="2100" dirty="0" smtClean="0"/>
              <a:t>,</a:t>
            </a:r>
            <a:r>
              <a:rPr lang="fr-FR" sz="2100" dirty="0" smtClean="0"/>
              <a:t> une ampoule, le flacon, le tube</a:t>
            </a:r>
            <a:endParaRPr lang="cs-CZ" sz="2100" dirty="0" smtClean="0"/>
          </a:p>
          <a:p>
            <a:pPr marL="182563" indent="-182563"/>
            <a:r>
              <a:rPr lang="fr-FR" sz="2100" b="1" dirty="0" smtClean="0">
                <a:solidFill>
                  <a:schemeClr val="accent6">
                    <a:lumMod val="50000"/>
                  </a:schemeClr>
                </a:solidFill>
              </a:rPr>
              <a:t>D‘autres  outils médicaux:</a:t>
            </a:r>
          </a:p>
          <a:p>
            <a:pPr marL="182563" indent="-182563"/>
            <a:endParaRPr lang="fr-FR" sz="2100" dirty="0" smtClean="0"/>
          </a:p>
        </p:txBody>
      </p:sp>
      <p:pic>
        <p:nvPicPr>
          <p:cNvPr id="8" name="Obrázek 7" descr="P114058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4071942"/>
            <a:ext cx="2667018" cy="2000264"/>
          </a:xfrm>
          <a:prstGeom prst="rect">
            <a:avLst/>
          </a:prstGeom>
        </p:spPr>
      </p:pic>
      <p:pic>
        <p:nvPicPr>
          <p:cNvPr id="9" name="Obrázek 8" descr="P114057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14678" y="4071942"/>
            <a:ext cx="2666987" cy="2000240"/>
          </a:xfrm>
          <a:prstGeom prst="rect">
            <a:avLst/>
          </a:prstGeom>
        </p:spPr>
      </p:pic>
      <p:pic>
        <p:nvPicPr>
          <p:cNvPr id="10" name="Obrázek 9" descr="P114057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00760" y="4071942"/>
            <a:ext cx="2666987" cy="2000240"/>
          </a:xfrm>
          <a:prstGeom prst="rect">
            <a:avLst/>
          </a:prstGeom>
        </p:spPr>
      </p:pic>
      <p:sp>
        <p:nvSpPr>
          <p:cNvPr id="11" name="TextovéPole 10"/>
          <p:cNvSpPr txBox="1"/>
          <p:nvPr/>
        </p:nvSpPr>
        <p:spPr>
          <a:xfrm>
            <a:off x="500034" y="5643578"/>
            <a:ext cx="377026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cs-CZ" dirty="0" smtClean="0"/>
              <a:t>1.</a:t>
            </a:r>
            <a:endParaRPr lang="cs-CZ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3286116" y="5643578"/>
            <a:ext cx="377026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dirty="0" smtClean="0"/>
              <a:t>2.</a:t>
            </a:r>
            <a:endParaRPr lang="cs-CZ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6072198" y="5643578"/>
            <a:ext cx="377026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cs-CZ" dirty="0" smtClean="0"/>
              <a:t>3.</a:t>
            </a:r>
            <a:endParaRPr lang="cs-CZ" dirty="0"/>
          </a:p>
        </p:txBody>
      </p:sp>
      <p:sp>
        <p:nvSpPr>
          <p:cNvPr id="14" name="TextovéPole 13"/>
          <p:cNvSpPr txBox="1"/>
          <p:nvPr/>
        </p:nvSpPr>
        <p:spPr>
          <a:xfrm>
            <a:off x="928662" y="6072206"/>
            <a:ext cx="1646605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fr-FR" dirty="0" smtClean="0"/>
              <a:t>Le pansement</a:t>
            </a:r>
            <a:endParaRPr lang="fr-FR" dirty="0"/>
          </a:p>
        </p:txBody>
      </p:sp>
      <p:sp>
        <p:nvSpPr>
          <p:cNvPr id="15" name="TextovéPole 14"/>
          <p:cNvSpPr txBox="1"/>
          <p:nvPr/>
        </p:nvSpPr>
        <p:spPr>
          <a:xfrm>
            <a:off x="6572264" y="6072206"/>
            <a:ext cx="1544012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fr-FR" dirty="0" smtClean="0"/>
              <a:t>Le sparadrap</a:t>
            </a:r>
            <a:endParaRPr lang="fr-FR" dirty="0"/>
          </a:p>
        </p:txBody>
      </p:sp>
      <p:sp>
        <p:nvSpPr>
          <p:cNvPr id="16" name="TextovéPole 15"/>
          <p:cNvSpPr txBox="1"/>
          <p:nvPr/>
        </p:nvSpPr>
        <p:spPr>
          <a:xfrm>
            <a:off x="3286116" y="6072206"/>
            <a:ext cx="250581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fr-FR" dirty="0" smtClean="0"/>
              <a:t>La piqûre/une injection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1785938" y="6492875"/>
            <a:ext cx="5857875" cy="365125"/>
          </a:xfrm>
        </p:spPr>
        <p:txBody>
          <a:bodyPr/>
          <a:lstStyle/>
          <a:p>
            <a:pPr>
              <a:defRPr/>
            </a:pPr>
            <a:r>
              <a:rPr lang="cs-CZ" i="1" dirty="0">
                <a:latin typeface="Arial" pitchFamily="34" charset="0"/>
                <a:cs typeface="Arial" pitchFamily="34" charset="0"/>
              </a:rPr>
              <a:t>Autorem materiálu a všech jeho částí, není-li uvedeno jinak, je Mgr. Andrea Šteflová</a:t>
            </a:r>
          </a:p>
          <a:p>
            <a:pPr>
              <a:defRPr/>
            </a:pPr>
            <a:r>
              <a:rPr lang="cs-CZ" sz="1400" dirty="0">
                <a:latin typeface="Arial" pitchFamily="34" charset="0"/>
                <a:cs typeface="Arial" pitchFamily="34" charset="0"/>
              </a:rPr>
              <a:t>CZ.1.07/1.5.00/34.0501</a:t>
            </a:r>
          </a:p>
        </p:txBody>
      </p:sp>
      <p:sp>
        <p:nvSpPr>
          <p:cNvPr id="24579" name="TextovéPole 6"/>
          <p:cNvSpPr txBox="1">
            <a:spLocks noChangeArrowheads="1"/>
          </p:cNvSpPr>
          <p:nvPr/>
        </p:nvSpPr>
        <p:spPr bwMode="auto">
          <a:xfrm>
            <a:off x="6286500" y="0"/>
            <a:ext cx="28575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1400"/>
              <a:t>VY_32_INOVACE_2.1.FJ4.18/Št</a:t>
            </a:r>
          </a:p>
        </p:txBody>
      </p:sp>
      <p:sp>
        <p:nvSpPr>
          <p:cNvPr id="9" name="Nadpis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Quelles sont leurs formes?</a:t>
            </a:r>
            <a:endParaRPr lang="fr-FR" dirty="0"/>
          </a:p>
        </p:txBody>
      </p:sp>
      <p:pic>
        <p:nvPicPr>
          <p:cNvPr id="11" name="Obrázek 10" descr="P114057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29321" y="4071942"/>
            <a:ext cx="2667017" cy="2000264"/>
          </a:xfrm>
          <a:prstGeom prst="rect">
            <a:avLst/>
          </a:prstGeom>
        </p:spPr>
      </p:pic>
      <p:pic>
        <p:nvPicPr>
          <p:cNvPr id="12" name="Obrázek 11" descr="P114056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58" y="1428735"/>
            <a:ext cx="2643206" cy="1982405"/>
          </a:xfrm>
          <a:prstGeom prst="rect">
            <a:avLst/>
          </a:prstGeom>
        </p:spPr>
      </p:pic>
      <p:pic>
        <p:nvPicPr>
          <p:cNvPr id="14" name="Obrázek 13" descr="P114057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43240" y="4071942"/>
            <a:ext cx="2666986" cy="2000240"/>
          </a:xfrm>
          <a:prstGeom prst="rect">
            <a:avLst/>
          </a:prstGeom>
        </p:spPr>
      </p:pic>
      <p:pic>
        <p:nvPicPr>
          <p:cNvPr id="15" name="Obrázek 14" descr="P114057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929322" y="1428736"/>
            <a:ext cx="2643174" cy="1982381"/>
          </a:xfrm>
          <a:prstGeom prst="rect">
            <a:avLst/>
          </a:prstGeom>
        </p:spPr>
      </p:pic>
      <p:pic>
        <p:nvPicPr>
          <p:cNvPr id="16" name="Obrázek 15" descr="P1140579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57158" y="4071942"/>
            <a:ext cx="2666987" cy="2000240"/>
          </a:xfrm>
          <a:prstGeom prst="rect">
            <a:avLst/>
          </a:prstGeom>
        </p:spPr>
      </p:pic>
      <p:pic>
        <p:nvPicPr>
          <p:cNvPr id="17" name="Obrázek 16" descr="P114058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143240" y="1428736"/>
            <a:ext cx="2667019" cy="2000264"/>
          </a:xfrm>
          <a:prstGeom prst="rect">
            <a:avLst/>
          </a:prstGeom>
        </p:spPr>
      </p:pic>
      <p:sp>
        <p:nvSpPr>
          <p:cNvPr id="18" name="TextovéPole 17"/>
          <p:cNvSpPr txBox="1"/>
          <p:nvPr/>
        </p:nvSpPr>
        <p:spPr>
          <a:xfrm>
            <a:off x="428596" y="3000372"/>
            <a:ext cx="377026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cs-CZ" dirty="0" smtClean="0"/>
              <a:t>1.</a:t>
            </a:r>
            <a:endParaRPr lang="cs-CZ" dirty="0"/>
          </a:p>
        </p:txBody>
      </p:sp>
      <p:sp>
        <p:nvSpPr>
          <p:cNvPr id="19" name="TextovéPole 18"/>
          <p:cNvSpPr txBox="1"/>
          <p:nvPr/>
        </p:nvSpPr>
        <p:spPr>
          <a:xfrm>
            <a:off x="3214678" y="3000372"/>
            <a:ext cx="377026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cs-CZ" dirty="0" smtClean="0"/>
              <a:t>2.</a:t>
            </a:r>
            <a:endParaRPr lang="cs-CZ" dirty="0"/>
          </a:p>
        </p:txBody>
      </p:sp>
      <p:sp>
        <p:nvSpPr>
          <p:cNvPr id="20" name="TextovéPole 19"/>
          <p:cNvSpPr txBox="1"/>
          <p:nvPr/>
        </p:nvSpPr>
        <p:spPr>
          <a:xfrm>
            <a:off x="6000760" y="3000372"/>
            <a:ext cx="377026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cs-CZ" dirty="0" smtClean="0"/>
              <a:t>3.</a:t>
            </a:r>
            <a:endParaRPr lang="cs-CZ" dirty="0"/>
          </a:p>
        </p:txBody>
      </p:sp>
      <p:sp>
        <p:nvSpPr>
          <p:cNvPr id="21" name="TextovéPole 20"/>
          <p:cNvSpPr txBox="1"/>
          <p:nvPr/>
        </p:nvSpPr>
        <p:spPr>
          <a:xfrm>
            <a:off x="428596" y="5643578"/>
            <a:ext cx="377026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cs-CZ" dirty="0" smtClean="0"/>
              <a:t>4.</a:t>
            </a:r>
            <a:endParaRPr lang="cs-CZ" dirty="0"/>
          </a:p>
        </p:txBody>
      </p:sp>
      <p:sp>
        <p:nvSpPr>
          <p:cNvPr id="22" name="TextovéPole 21"/>
          <p:cNvSpPr txBox="1"/>
          <p:nvPr/>
        </p:nvSpPr>
        <p:spPr>
          <a:xfrm>
            <a:off x="3214678" y="5643578"/>
            <a:ext cx="377026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cs-CZ" dirty="0" smtClean="0"/>
              <a:t>5.</a:t>
            </a:r>
            <a:endParaRPr lang="cs-CZ" dirty="0"/>
          </a:p>
        </p:txBody>
      </p:sp>
      <p:sp>
        <p:nvSpPr>
          <p:cNvPr id="23" name="TextovéPole 22"/>
          <p:cNvSpPr txBox="1"/>
          <p:nvPr/>
        </p:nvSpPr>
        <p:spPr>
          <a:xfrm>
            <a:off x="6000760" y="5643578"/>
            <a:ext cx="377026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cs-CZ" dirty="0" smtClean="0"/>
              <a:t>6.</a:t>
            </a:r>
            <a:endParaRPr lang="cs-CZ" dirty="0"/>
          </a:p>
        </p:txBody>
      </p:sp>
      <p:sp>
        <p:nvSpPr>
          <p:cNvPr id="24" name="TextovéPole 23"/>
          <p:cNvSpPr txBox="1"/>
          <p:nvPr/>
        </p:nvSpPr>
        <p:spPr>
          <a:xfrm>
            <a:off x="357158" y="3429000"/>
            <a:ext cx="256993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fr-FR" dirty="0" smtClean="0"/>
              <a:t>Le sirop dans un flacon</a:t>
            </a:r>
            <a:endParaRPr lang="fr-FR" dirty="0"/>
          </a:p>
        </p:txBody>
      </p:sp>
      <p:sp>
        <p:nvSpPr>
          <p:cNvPr id="25" name="TextovéPole 24"/>
          <p:cNvSpPr txBox="1"/>
          <p:nvPr/>
        </p:nvSpPr>
        <p:spPr>
          <a:xfrm>
            <a:off x="3786182" y="3429000"/>
            <a:ext cx="135165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fr-FR" dirty="0" smtClean="0"/>
              <a:t>Les gélules</a:t>
            </a:r>
            <a:endParaRPr lang="fr-FR" dirty="0"/>
          </a:p>
        </p:txBody>
      </p:sp>
      <p:sp>
        <p:nvSpPr>
          <p:cNvPr id="26" name="TextovéPole 25"/>
          <p:cNvSpPr txBox="1"/>
          <p:nvPr/>
        </p:nvSpPr>
        <p:spPr>
          <a:xfrm>
            <a:off x="6215074" y="3429000"/>
            <a:ext cx="221086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fr-FR" dirty="0" smtClean="0"/>
              <a:t>Un onguent en tube</a:t>
            </a:r>
            <a:endParaRPr lang="fr-FR" dirty="0"/>
          </a:p>
        </p:txBody>
      </p:sp>
      <p:sp>
        <p:nvSpPr>
          <p:cNvPr id="27" name="TextovéPole 26"/>
          <p:cNvSpPr txBox="1"/>
          <p:nvPr/>
        </p:nvSpPr>
        <p:spPr>
          <a:xfrm>
            <a:off x="357158" y="6072206"/>
            <a:ext cx="260840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cs-CZ" dirty="0" smtClean="0"/>
              <a:t>L</a:t>
            </a:r>
            <a:r>
              <a:rPr lang="fr-FR" dirty="0" smtClean="0"/>
              <a:t>e</a:t>
            </a:r>
            <a:r>
              <a:rPr lang="cs-CZ" dirty="0" smtClean="0"/>
              <a:t>s</a:t>
            </a:r>
            <a:r>
              <a:rPr lang="fr-FR" dirty="0" smtClean="0"/>
              <a:t> comprimé</a:t>
            </a:r>
            <a:r>
              <a:rPr lang="cs-CZ" dirty="0" smtClean="0"/>
              <a:t>s</a:t>
            </a:r>
            <a:r>
              <a:rPr lang="fr-FR" dirty="0" smtClean="0"/>
              <a:t>/cachet</a:t>
            </a:r>
            <a:r>
              <a:rPr lang="cs-CZ" dirty="0" smtClean="0"/>
              <a:t>s</a:t>
            </a:r>
            <a:endParaRPr lang="cs-CZ" dirty="0"/>
          </a:p>
        </p:txBody>
      </p:sp>
      <p:sp>
        <p:nvSpPr>
          <p:cNvPr id="28" name="TextovéPole 27"/>
          <p:cNvSpPr txBox="1"/>
          <p:nvPr/>
        </p:nvSpPr>
        <p:spPr>
          <a:xfrm>
            <a:off x="3714744" y="6072206"/>
            <a:ext cx="1531188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cs-CZ" dirty="0" smtClean="0"/>
              <a:t>Les </a:t>
            </a:r>
            <a:r>
              <a:rPr lang="fr-FR" dirty="0" smtClean="0"/>
              <a:t>capsule</a:t>
            </a:r>
            <a:r>
              <a:rPr lang="cs-CZ" dirty="0" smtClean="0"/>
              <a:t>s</a:t>
            </a:r>
            <a:endParaRPr lang="cs-CZ" dirty="0"/>
          </a:p>
        </p:txBody>
      </p:sp>
      <p:sp>
        <p:nvSpPr>
          <p:cNvPr id="29" name="TextovéPole 28"/>
          <p:cNvSpPr txBox="1"/>
          <p:nvPr/>
        </p:nvSpPr>
        <p:spPr>
          <a:xfrm>
            <a:off x="6572264" y="6072206"/>
            <a:ext cx="137730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cs-CZ" dirty="0" smtClean="0"/>
              <a:t>Les g</a:t>
            </a:r>
            <a:r>
              <a:rPr lang="fr-FR" dirty="0" smtClean="0"/>
              <a:t>outtes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</p:bld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6353</TotalTime>
  <Words>1913</Words>
  <Application>Microsoft Office PowerPoint</Application>
  <PresentationFormat>Předvádění na obrazovce (4:3)</PresentationFormat>
  <Paragraphs>279</Paragraphs>
  <Slides>17</Slides>
  <Notes>3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18" baseType="lpstr">
      <vt:lpstr>Motiv sady Office</vt:lpstr>
      <vt:lpstr>Prezentace aplikace PowerPoint</vt:lpstr>
      <vt:lpstr>Santé</vt:lpstr>
      <vt:lpstr>Qu‘est-ce que la santé?</vt:lpstr>
      <vt:lpstr>Maladies</vt:lpstr>
      <vt:lpstr>D‘autres maladies</vt:lpstr>
      <vt:lpstr>Visite chez le médecin généraliste</vt:lpstr>
      <vt:lpstr>Symptômes de maladies</vt:lpstr>
      <vt:lpstr>Médicaments</vt:lpstr>
      <vt:lpstr>Quelles sont leurs formes?</vt:lpstr>
      <vt:lpstr>Médecins spécialistes</vt:lpstr>
      <vt:lpstr>Conseils pour maintenir sa forme</vt:lpstr>
      <vt:lpstr>Pyramide alimentaire</vt:lpstr>
      <vt:lpstr>Interprétation de la pyramide</vt:lpstr>
      <vt:lpstr>Assurance maladie en France</vt:lpstr>
      <vt:lpstr>Que savez-vous?</vt:lpstr>
      <vt:lpstr>Classez les aliments par les groupes selon la pyramide alimentaire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Radek</dc:creator>
  <cp:lastModifiedBy>Radek</cp:lastModifiedBy>
  <cp:revision>506</cp:revision>
  <dcterms:modified xsi:type="dcterms:W3CDTF">2013-04-04T16:28:55Z</dcterms:modified>
</cp:coreProperties>
</file>