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9" r:id="rId4"/>
    <p:sldId id="278" r:id="rId5"/>
    <p:sldId id="279" r:id="rId6"/>
    <p:sldId id="287" r:id="rId7"/>
    <p:sldId id="259" r:id="rId8"/>
    <p:sldId id="261" r:id="rId9"/>
    <p:sldId id="260" r:id="rId10"/>
    <p:sldId id="262" r:id="rId11"/>
    <p:sldId id="277" r:id="rId12"/>
    <p:sldId id="288" r:id="rId13"/>
    <p:sldId id="284" r:id="rId14"/>
    <p:sldId id="286" r:id="rId15"/>
    <p:sldId id="290" r:id="rId16"/>
    <p:sldId id="295" r:id="rId17"/>
    <p:sldId id="282" r:id="rId18"/>
    <p:sldId id="280" r:id="rId19"/>
    <p:sldId id="281" r:id="rId20"/>
    <p:sldId id="298" r:id="rId21"/>
    <p:sldId id="293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7" autoAdjust="0"/>
    <p:restoredTop sz="94687" autoAdjust="0"/>
  </p:normalViewPr>
  <p:slideViewPr>
    <p:cSldViewPr>
      <p:cViewPr>
        <p:scale>
          <a:sx n="65" d="100"/>
          <a:sy n="65" d="100"/>
        </p:scale>
        <p:origin x="-1248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fld id="{FED7916A-CCB3-4BD0-87C2-33951BF6BFF9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cs typeface="+mn-cs"/>
              </a:defRPr>
            </a:lvl1pPr>
          </a:lstStyle>
          <a:p>
            <a:pPr>
              <a:defRPr/>
            </a:pPr>
            <a:fld id="{69E9A79A-3546-4AF9-AC13-943D032AEB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34820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3686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5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38916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43012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5059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45060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4710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49156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0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5120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3251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53252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734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5734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3072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28676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32772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4135-416F-4245-8284-525F6D04654D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E838-449E-437E-BA81-C48D4F32F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BC84-5FAC-4446-BD7C-E965AC5484A1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D99A-404E-499D-8624-2D2A1B0EF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B261-A801-474B-8399-4CD2C07AF9B2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18BC-CF5C-4520-91D1-841153A457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4896-25CF-4627-9CF3-B2CE63094CDA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7E33-1D88-4D5E-84A9-9684392F2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8AE5-EF3F-47D2-BE44-12D92EA88BB5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921B-74D6-4CAA-8C38-E9F5A5DBE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B500-A825-4BCE-8CD0-A6969ACADB8E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1826-4E4C-4EE5-A437-DD58BAFED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4F48-A697-4139-B98C-8B694365FFDA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41BC-EF19-4007-AE29-F686E68BD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D888-7B68-48E5-8278-3A0ED2EF6714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29B6-DE09-4C72-BBEB-072134E1E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12B7-CD52-4F61-BF51-4F2DBBF1F5EB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F47-DE15-4A10-8B49-D199F2051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8A82-8D14-4F67-9A8A-7CB796DDE1CE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EDA5-78B7-4961-B141-38147CB05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8F08-5EAA-4A25-8349-8C8C91F394B8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E15F-FED1-4DBC-98C8-CC210AE4CC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AC3F8A-684F-4775-8B31-AA615424CD7B}" type="datetimeFigureOut">
              <a:rPr lang="cs-CZ"/>
              <a:pPr>
                <a:defRPr/>
              </a:pPr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E8C8B-5B3C-4A88-9A42-C054A59825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jpeg"/><Relationship Id="rId7" Type="http://schemas.openxmlformats.org/officeDocument/2006/relationships/hyperlink" Target="//upload.wikimedia.org/wikipedia/commons/a/a8/Blason_ville_fr_ClermontFerrand_(PuyDome)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1/1d/Pascal_Pajou_Louvre_RF2981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//upload.wikimedia.org/wikipedia/commons/a/a8/Blason_ville_fr_ClermontFerrand_(PuyDome).sv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file:///\\upload.wikimedia.org\wikipedia\commons\3\32\VilleVichylog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file:///\\upload.wikimedia.org\wikipedia\commons\3\32\VilleVichylogo.jpg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file:///\\upload.wikimedia.org\wikipedia\commons\3\32\VilleVichylogo.jpg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\\upload.wikimedia.org\wikipedia\commons\e\e8\Pastilles_de_Vichy_-_Moinet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file:///\\upload.wikimedia.org\wikipedia\commons\3\32\VilleVichylogo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commons\3\32\VilleVichylogo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\\upload.wikimedia.org\wikipedia\commons\f\f8\Blason_de_Ch%25C3%25A2tel-Montagne.sv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\\upload.wikimedia.org\wikipedia\commons\6\6c\Blason_de_la_ville_de_Charroux_(03).svg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6/6c/Blason_de_la_ville_de_Charroux_(03).svg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Vichy" TargetMode="External"/><Relationship Id="rId13" Type="http://schemas.openxmlformats.org/officeDocument/2006/relationships/hyperlink" Target="http://fr.wikipedia.org/w/index.php?title=Fichier:Blason_de_Ch%C3%A2tel-Montagne.svg&amp;page=1" TargetMode="External"/><Relationship Id="rId3" Type="http://schemas.openxmlformats.org/officeDocument/2006/relationships/hyperlink" Target="http://fr.wikipedia.org/wiki/Puy_de_D%C3%B4me" TargetMode="External"/><Relationship Id="rId7" Type="http://schemas.openxmlformats.org/officeDocument/2006/relationships/hyperlink" Target="http://www.histoire-pour-tous.fr/dossiers/95-moyen-age/267-lappel-durbain-ii-a-clermont-1095.html" TargetMode="External"/><Relationship Id="rId12" Type="http://schemas.openxmlformats.org/officeDocument/2006/relationships/hyperlink" Target="http://cs.wikipedia.org/w/index.php?title=Soubor:Blason_ville_fr_ClermontFerrand_(PuyDome).svg&amp;page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Clermont-Ferrand" TargetMode="External"/><Relationship Id="rId11" Type="http://schemas.openxmlformats.org/officeDocument/2006/relationships/hyperlink" Target="http://en.wikipedia.org/wiki/File:Pastilles_de_Vichy_-_Moinet.jpg" TargetMode="External"/><Relationship Id="rId5" Type="http://schemas.openxmlformats.org/officeDocument/2006/relationships/hyperlink" Target="http://fr.wikipedia.org/wiki/Michelin" TargetMode="External"/><Relationship Id="rId10" Type="http://schemas.openxmlformats.org/officeDocument/2006/relationships/hyperlink" Target="http://fr.wikipedia.org/wiki/Fichier:VilleVichylogo.jpg" TargetMode="External"/><Relationship Id="rId4" Type="http://schemas.openxmlformats.org/officeDocument/2006/relationships/hyperlink" Target="http://fr.wikipedia.org/wiki/Pierre_de_Volvic" TargetMode="External"/><Relationship Id="rId9" Type="http://schemas.openxmlformats.org/officeDocument/2006/relationships/hyperlink" Target="http://fr.wikipedia.org/wiki/Fichier:Pascal_Pajou_Louvre_RF2981.jpg" TargetMode="External"/><Relationship Id="rId14" Type="http://schemas.openxmlformats.org/officeDocument/2006/relationships/hyperlink" Target="http://fr.wikipedia.org/w/index.php?title=Fichier:Blason_de_la_ville_de_Charroux_(03).svg&amp;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file:///\\upload.wikimedia.org\wikipedia\commons\a\a8\Blason_ville_fr_ClermontFerrand_(PuyDome)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8/Blason_ville_fr_ClermontFerrand_(PuyDome).svg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a/a8/Blason_ville_fr_ClermontFerrand_(PuyDome).sv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1285852" y="2428868"/>
            <a:ext cx="6667500" cy="3071834"/>
          </a:xfrm>
        </p:spPr>
        <p:txBody>
          <a:bodyPr/>
          <a:lstStyle/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Datum vytvoření:	listopad 2012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Téma:	</a:t>
            </a:r>
            <a:r>
              <a:rPr lang="fr-FR" sz="1800" dirty="0" smtClean="0">
                <a:latin typeface="Arial" charset="0"/>
                <a:cs typeface="Arial" charset="0"/>
              </a:rPr>
              <a:t>région</a:t>
            </a:r>
            <a:r>
              <a:rPr lang="cs-CZ" sz="1800" dirty="0" smtClean="0">
                <a:latin typeface="Arial" charset="0"/>
                <a:cs typeface="Arial" charset="0"/>
              </a:rPr>
              <a:t>s</a:t>
            </a:r>
            <a:r>
              <a:rPr lang="fr-FR" sz="1800" dirty="0" smtClean="0">
                <a:latin typeface="Arial" charset="0"/>
                <a:cs typeface="Arial" charset="0"/>
              </a:rPr>
              <a:t>  française</a:t>
            </a:r>
            <a:r>
              <a:rPr lang="cs-CZ" sz="1800" dirty="0" smtClean="0">
                <a:latin typeface="Arial" charset="0"/>
                <a:cs typeface="Arial" charset="0"/>
              </a:rPr>
              <a:t>s -</a:t>
            </a:r>
            <a:r>
              <a:rPr lang="fr-FR" sz="1800" dirty="0" smtClean="0">
                <a:latin typeface="Arial" charset="0"/>
                <a:cs typeface="Arial" charset="0"/>
              </a:rPr>
              <a:t>  Auvergne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Klíčová slova:	</a:t>
            </a:r>
            <a:r>
              <a:rPr lang="fr-FR" sz="1800" dirty="0" smtClean="0">
                <a:latin typeface="Arial" charset="0"/>
                <a:cs typeface="Arial" charset="0"/>
              </a:rPr>
              <a:t>volcan, fromage, Clermont-Ferrand, Vichy, Ch</a:t>
            </a:r>
            <a:r>
              <a:rPr lang="fr-FR" sz="1800" dirty="0" smtClean="0">
                <a:latin typeface="Arial" charset="0"/>
                <a:cs typeface="Times New Roman" pitchFamily="18" charset="0"/>
              </a:rPr>
              <a:t>âtel-Montagne, Charroux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14339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8" descr="P11208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463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Obrázek 9" descr="P11208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214422"/>
            <a:ext cx="2459044" cy="327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</a:t>
            </a:r>
            <a:r>
              <a:rPr lang="fr-FR" dirty="0" smtClean="0"/>
              <a:t>ommes célèbres </a:t>
            </a:r>
            <a:r>
              <a:rPr lang="fr-FR" sz="2400" dirty="0" smtClean="0"/>
              <a:t>de Clermont-Ferrand</a:t>
            </a:r>
          </a:p>
        </p:txBody>
      </p:sp>
      <p:sp>
        <p:nvSpPr>
          <p:cNvPr id="31749" name="TextovéPole 13"/>
          <p:cNvSpPr txBox="1">
            <a:spLocks noChangeArrowheads="1"/>
          </p:cNvSpPr>
          <p:nvPr/>
        </p:nvSpPr>
        <p:spPr bwMode="auto">
          <a:xfrm>
            <a:off x="323850" y="4508500"/>
            <a:ext cx="33480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fr-FR" b="1" baseline="0"/>
              <a:t>Vercingétorix</a:t>
            </a:r>
          </a:p>
          <a:p>
            <a:pPr marL="177800" indent="-177800">
              <a:buFontTx/>
              <a:buChar char="•"/>
            </a:pPr>
            <a:r>
              <a:rPr lang="fr-FR" baseline="0"/>
              <a:t>glorieux adversaire de César, le chef de la révolte gauloise de 53-52 av. J-C. </a:t>
            </a:r>
          </a:p>
          <a:p>
            <a:pPr marL="177800" indent="-177800">
              <a:buFontTx/>
              <a:buChar char="•"/>
            </a:pPr>
            <a:r>
              <a:rPr lang="fr-FR" baseline="0"/>
              <a:t>Gergovie, l‘antique Clermont-F., l‘oppidum des gaulois, le siège de Vercingétorix</a:t>
            </a:r>
          </a:p>
        </p:txBody>
      </p:sp>
      <p:sp>
        <p:nvSpPr>
          <p:cNvPr id="31750" name="TextovéPole 14"/>
          <p:cNvSpPr txBox="1">
            <a:spLocks noChangeArrowheads="1"/>
          </p:cNvSpPr>
          <p:nvPr/>
        </p:nvSpPr>
        <p:spPr bwMode="auto">
          <a:xfrm>
            <a:off x="3708400" y="4508500"/>
            <a:ext cx="258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fr-FR" b="1" baseline="0"/>
              <a:t>Pape Urbain II</a:t>
            </a:r>
          </a:p>
          <a:p>
            <a:pPr marL="177800" indent="-177800">
              <a:buFontTx/>
              <a:buChar char="•"/>
            </a:pPr>
            <a:r>
              <a:rPr lang="fr-FR" baseline="0"/>
              <a:t>En 1095, au concile à Clermont-F., il lance la Première croisade au secours des chrétiens orientaux</a:t>
            </a:r>
          </a:p>
        </p:txBody>
      </p:sp>
      <p:sp>
        <p:nvSpPr>
          <p:cNvPr id="31751" name="TextovéPole 15"/>
          <p:cNvSpPr txBox="1">
            <a:spLocks noChangeArrowheads="1"/>
          </p:cNvSpPr>
          <p:nvPr/>
        </p:nvSpPr>
        <p:spPr bwMode="auto">
          <a:xfrm>
            <a:off x="6300788" y="4508500"/>
            <a:ext cx="26431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fr-FR" b="1" baseline="0"/>
              <a:t>Blaise Pascal</a:t>
            </a:r>
            <a:r>
              <a:rPr lang="fr-FR" baseline="0"/>
              <a:t> y est né</a:t>
            </a:r>
            <a:endParaRPr lang="fr-FR" b="1" baseline="0"/>
          </a:p>
          <a:p>
            <a:pPr marL="177800" indent="-177800">
              <a:buFont typeface="Arial" charset="0"/>
              <a:buChar char="•"/>
            </a:pPr>
            <a:r>
              <a:rPr lang="fr-FR" baseline="0"/>
              <a:t>Le génie du XVII</a:t>
            </a:r>
            <a:r>
              <a:rPr lang="fr-FR"/>
              <a:t>e </a:t>
            </a:r>
            <a:r>
              <a:rPr lang="fr-FR" baseline="0"/>
              <a:t>s.</a:t>
            </a:r>
          </a:p>
          <a:p>
            <a:pPr marL="177800" indent="-177800">
              <a:buFont typeface="Arial" charset="0"/>
              <a:buChar char="•"/>
            </a:pPr>
            <a:r>
              <a:rPr lang="fr-FR" baseline="0"/>
              <a:t>Mathématicien et physicien, invente la 1</a:t>
            </a:r>
            <a:r>
              <a:rPr lang="fr-FR"/>
              <a:t>e</a:t>
            </a:r>
            <a:r>
              <a:rPr lang="fr-FR" baseline="0"/>
              <a:t> machine à calculer</a:t>
            </a:r>
          </a:p>
          <a:p>
            <a:pPr marL="177800" indent="-177800">
              <a:buFont typeface="Arial" charset="0"/>
              <a:buChar char="•"/>
            </a:pPr>
            <a:r>
              <a:rPr lang="fr-FR" baseline="0"/>
              <a:t>Philosophe, auteur des </a:t>
            </a:r>
            <a:r>
              <a:rPr lang="fr-FR" i="1" baseline="0"/>
              <a:t>Pensées</a:t>
            </a:r>
            <a:r>
              <a:rPr lang="fr-FR" baseline="0"/>
              <a:t> </a:t>
            </a:r>
          </a:p>
        </p:txBody>
      </p:sp>
      <p:pic>
        <p:nvPicPr>
          <p:cNvPr id="31753" name="Picture 11" descr="Fichier:Pascal Pajou Louvre RF298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142984"/>
            <a:ext cx="2200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7572396" y="1142984"/>
            <a:ext cx="998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aseline="0" dirty="0"/>
              <a:t>Auteur: Jastrow</a:t>
            </a:r>
          </a:p>
        </p:txBody>
      </p:sp>
      <p:pic>
        <p:nvPicPr>
          <p:cNvPr id="31755" name="Picture 2" descr="Soubor:Blason ville fr ClermontFerrand (PuyDome)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6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6" descr="P11208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Obrázek 7" descr="P11209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1" y="2500306"/>
            <a:ext cx="47630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Nadpis 4"/>
          <p:cNvSpPr>
            <a:spLocks noGrp="1"/>
          </p:cNvSpPr>
          <p:nvPr>
            <p:ph type="title" idx="4294967295"/>
          </p:nvPr>
        </p:nvSpPr>
        <p:spPr>
          <a:xfrm>
            <a:off x="2571736" y="1071546"/>
            <a:ext cx="6143668" cy="5000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fr-FR" sz="2000" dirty="0" smtClean="0"/>
              <a:t>Puy-de-Dôme vu </a:t>
            </a:r>
            <a:r>
              <a:rPr lang="cs-CZ" sz="2000" dirty="0" smtClean="0"/>
              <a:t>de la </a:t>
            </a:r>
            <a:r>
              <a:rPr lang="fr-FR" sz="2000" dirty="0" smtClean="0"/>
              <a:t>cathédrale</a:t>
            </a:r>
            <a:r>
              <a:rPr lang="cs-CZ" sz="2000" dirty="0" smtClean="0"/>
              <a:t> </a:t>
            </a:r>
            <a:r>
              <a:rPr lang="fr-FR" sz="2000" dirty="0" smtClean="0"/>
              <a:t>de Clermont-Ferrand</a:t>
            </a:r>
          </a:p>
        </p:txBody>
      </p:sp>
      <p:sp>
        <p:nvSpPr>
          <p:cNvPr id="10" name="Nadpis 4"/>
          <p:cNvSpPr txBox="1">
            <a:spLocks/>
          </p:cNvSpPr>
          <p:nvPr/>
        </p:nvSpPr>
        <p:spPr>
          <a:xfrm>
            <a:off x="4357686" y="2643182"/>
            <a:ext cx="4357687" cy="500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000" baseline="0" dirty="0">
                <a:latin typeface="+mj-lt"/>
                <a:ea typeface="+mj-ea"/>
                <a:cs typeface="+mj-cs"/>
              </a:rPr>
              <a:t>Clermont-Ferrand</a:t>
            </a:r>
            <a:r>
              <a:rPr lang="cs-CZ" sz="2000" baseline="0" dirty="0">
                <a:latin typeface="+mj-lt"/>
                <a:ea typeface="+mj-ea"/>
                <a:cs typeface="+mj-cs"/>
              </a:rPr>
              <a:t> </a:t>
            </a:r>
            <a:r>
              <a:rPr lang="fr-FR" sz="2000" baseline="0" dirty="0">
                <a:latin typeface="+mn-lt"/>
                <a:cs typeface="+mn-cs"/>
              </a:rPr>
              <a:t>vu de</a:t>
            </a:r>
            <a:r>
              <a:rPr lang="cs-CZ" sz="2000" baseline="0" dirty="0">
                <a:latin typeface="+mn-lt"/>
                <a:cs typeface="+mn-cs"/>
              </a:rPr>
              <a:t> </a:t>
            </a:r>
            <a:r>
              <a:rPr lang="fr-FR" sz="2000" baseline="0" dirty="0">
                <a:latin typeface="+mn-lt"/>
                <a:cs typeface="+mn-cs"/>
              </a:rPr>
              <a:t>Puy-de-Dôme </a:t>
            </a:r>
            <a:endParaRPr lang="fr-FR" sz="20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33799" name="Picture 2" descr="Soubor:Blason ville fr ClermontFerrand (PuyDome)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16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Vichy</a:t>
            </a:r>
          </a:p>
        </p:txBody>
      </p:sp>
      <p:pic>
        <p:nvPicPr>
          <p:cNvPr id="35844" name="Obrázek 6" descr="P11209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7616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Fichier:VilleVichylogo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8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ovéPole 8"/>
          <p:cNvSpPr txBox="1">
            <a:spLocks noChangeArrowheads="1"/>
          </p:cNvSpPr>
          <p:nvPr/>
        </p:nvSpPr>
        <p:spPr bwMode="auto">
          <a:xfrm>
            <a:off x="857224" y="4572008"/>
            <a:ext cx="76041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Située sur la rivière Allier au centre de la France</a:t>
            </a:r>
          </a:p>
          <a:p>
            <a:pPr marL="177800" indent="-177800">
              <a:buFontTx/>
              <a:buChar char="•"/>
            </a:pPr>
            <a:r>
              <a:rPr lang="fr-FR" baseline="0" dirty="0"/>
              <a:t>Habitants : </a:t>
            </a:r>
            <a:r>
              <a:rPr lang="fr-FR" i="1" baseline="0" dirty="0"/>
              <a:t>Vichyssois</a:t>
            </a:r>
            <a:endParaRPr lang="fr-FR" baseline="0" dirty="0"/>
          </a:p>
          <a:p>
            <a:pPr marL="177800" indent="-177800">
              <a:buFontTx/>
              <a:buChar char="•"/>
            </a:pPr>
            <a:r>
              <a:rPr lang="fr-FR" baseline="0" dirty="0"/>
              <a:t>Connue pour</a:t>
            </a:r>
            <a:r>
              <a:rPr lang="cs-CZ" baseline="0" dirty="0"/>
              <a:t> </a:t>
            </a:r>
            <a:r>
              <a:rPr lang="fr-FR" baseline="0" dirty="0"/>
              <a:t>: Napoléon III, Gouvernement de Vichy (2</a:t>
            </a:r>
            <a:r>
              <a:rPr lang="fr-FR" dirty="0"/>
              <a:t>e</a:t>
            </a:r>
            <a:r>
              <a:rPr lang="fr-FR" baseline="0" dirty="0"/>
              <a:t> gueure mondiale), les eaux thermales et la balnéothérapie</a:t>
            </a:r>
            <a:r>
              <a:rPr lang="fr-FR" baseline="0" dirty="0" smtClean="0"/>
              <a:t>,</a:t>
            </a:r>
            <a:r>
              <a:rPr lang="cs-CZ" baseline="0" dirty="0" smtClean="0"/>
              <a:t> CAVILAM</a:t>
            </a:r>
            <a:endParaRPr lang="fr-FR" baseline="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500430" y="3571876"/>
            <a:ext cx="224790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aseline="0" dirty="0"/>
              <a:t>Hôtel de ville de Vichy</a:t>
            </a:r>
          </a:p>
        </p:txBody>
      </p:sp>
      <p:pic>
        <p:nvPicPr>
          <p:cNvPr id="9" name="Obrázek 8" descr="P112095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278557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928662" y="3571876"/>
            <a:ext cx="15791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aseline="0" dirty="0" smtClean="0"/>
              <a:t>Thé</a:t>
            </a:r>
            <a:r>
              <a:rPr lang="fr-FR" baseline="0" dirty="0" smtClean="0">
                <a:cs typeface="Times New Roman" pitchFamily="18" charset="0"/>
              </a:rPr>
              <a:t>âtre-Opéra</a:t>
            </a:r>
          </a:p>
        </p:txBody>
      </p:sp>
      <p:pic>
        <p:nvPicPr>
          <p:cNvPr id="11" name="Obrázek 6" descr="P11207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500173"/>
            <a:ext cx="2786082" cy="208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072198" y="3571876"/>
            <a:ext cx="26350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aseline="0" dirty="0" smtClean="0"/>
              <a:t>Palais des Congrès-Casino</a:t>
            </a:r>
          </a:p>
        </p:txBody>
      </p:sp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Napoléon III</a:t>
            </a:r>
          </a:p>
        </p:txBody>
      </p:sp>
      <p:pic>
        <p:nvPicPr>
          <p:cNvPr id="37892" name="Obrázek 6" descr="P11207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2462200" cy="328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Obrázek 7" descr="P11207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Fichier:VilleVichylogo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8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ovéPole 7"/>
          <p:cNvSpPr txBox="1">
            <a:spLocks noChangeArrowheads="1"/>
          </p:cNvSpPr>
          <p:nvPr/>
        </p:nvSpPr>
        <p:spPr bwMode="auto">
          <a:xfrm>
            <a:off x="4071934" y="4929198"/>
            <a:ext cx="4392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Les séjours réguliers de l’empereur </a:t>
            </a:r>
            <a:r>
              <a:rPr lang="fr-FR" i="1" baseline="0" dirty="0"/>
              <a:t>Napoléon III </a:t>
            </a:r>
            <a:r>
              <a:rPr lang="fr-FR" baseline="0" dirty="0"/>
              <a:t>à Vichy (à partir de 1861) </a:t>
            </a:r>
            <a:r>
              <a:rPr lang="fr-FR" baseline="0" dirty="0" smtClean="0"/>
              <a:t>l‘ont décid</a:t>
            </a:r>
            <a:r>
              <a:rPr lang="cs-CZ" baseline="0" dirty="0"/>
              <a:t>é</a:t>
            </a:r>
            <a:r>
              <a:rPr lang="fr-FR" baseline="0" dirty="0"/>
              <a:t> à aménager la ville qui </a:t>
            </a:r>
            <a:r>
              <a:rPr lang="cs-CZ" baseline="0" dirty="0"/>
              <a:t>a </a:t>
            </a:r>
            <a:r>
              <a:rPr lang="fr-FR" baseline="0" dirty="0"/>
              <a:t>connu un véritable boom </a:t>
            </a:r>
            <a:r>
              <a:rPr lang="fr-FR" baseline="0" dirty="0" smtClean="0"/>
              <a:t>urbanistique</a:t>
            </a:r>
            <a:endParaRPr lang="cs-CZ" baseline="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4786314" y="4286256"/>
            <a:ext cx="2881312" cy="650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baseline="0" dirty="0"/>
              <a:t>Un des </a:t>
            </a:r>
            <a:r>
              <a:rPr lang="fr-FR" i="1" baseline="0" dirty="0"/>
              <a:t>chalets napoléoniens </a:t>
            </a:r>
            <a:r>
              <a:rPr lang="fr-FR" baseline="0" dirty="0"/>
              <a:t>(</a:t>
            </a:r>
            <a:r>
              <a:rPr lang="cs-CZ" baseline="0" dirty="0"/>
              <a:t>de </a:t>
            </a:r>
            <a:r>
              <a:rPr lang="fr-FR" baseline="0" dirty="0"/>
              <a:t>Marie-Louise, sa femme)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0100" y="4572008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aseline="0" dirty="0"/>
              <a:t>Buste de Napoléon </a:t>
            </a:r>
            <a:r>
              <a:rPr lang="fr-FR" baseline="0" dirty="0" smtClean="0"/>
              <a:t>III</a:t>
            </a:r>
            <a:endParaRPr lang="fr-FR" baseline="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4929198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i="1" baseline="0" dirty="0" smtClean="0"/>
              <a:t>Parc Napoléon III </a:t>
            </a:r>
            <a:r>
              <a:rPr lang="fr-FR" baseline="0" dirty="0" smtClean="0"/>
              <a:t>à l‘anglaise, répandu sur 13 hectares, il est bordé de chalets impériaux et compte plus de 800 arbres représentant 135 espèces du monde entier</a:t>
            </a:r>
          </a:p>
        </p:txBody>
      </p:sp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Régime de Vichy </a:t>
            </a:r>
            <a:r>
              <a:rPr lang="fr-FR" sz="2800" smtClean="0"/>
              <a:t>1940-1944</a:t>
            </a:r>
          </a:p>
        </p:txBody>
      </p:sp>
      <p:pic>
        <p:nvPicPr>
          <p:cNvPr id="41988" name="Obrázek 8" descr="P11208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38433"/>
            <a:ext cx="2609851" cy="34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Obrázek 9" descr="P11208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428750"/>
            <a:ext cx="35893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Fichier:VilleVichylogo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8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264025" y="1504950"/>
            <a:ext cx="426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En juillet 1940, le gouvernement du Maréchal Pétain s’installe à Vichy durant l‘occupation par </a:t>
            </a:r>
            <a:r>
              <a:rPr lang="fr-FR" baseline="0" dirty="0" smtClean="0"/>
              <a:t>l‘Allemagne</a:t>
            </a:r>
            <a:r>
              <a:rPr lang="cs-CZ" baseline="0" dirty="0" smtClean="0"/>
              <a:t> </a:t>
            </a:r>
            <a:r>
              <a:rPr lang="fr-FR" baseline="0" dirty="0" smtClean="0"/>
              <a:t>et mène la politique </a:t>
            </a:r>
            <a:r>
              <a:rPr lang="fr-FR" baseline="0" dirty="0"/>
              <a:t>de collaboration avec les nazis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0034" y="5786454"/>
            <a:ext cx="450059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/>
            <a:r>
              <a:rPr lang="fr-FR" baseline="0" dirty="0"/>
              <a:t>L‘immeuble où le gouvernement a été installé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000892" y="5214950"/>
            <a:ext cx="1858973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baseline="0" dirty="0"/>
              <a:t>La plaque </a:t>
            </a:r>
            <a:r>
              <a:rPr lang="fr-FR" baseline="0" dirty="0" smtClean="0"/>
              <a:t>commémorative</a:t>
            </a:r>
            <a:r>
              <a:rPr lang="cs-CZ" baseline="0" dirty="0" smtClean="0"/>
              <a:t> </a:t>
            </a:r>
            <a:r>
              <a:rPr lang="fr-FR" baseline="0" dirty="0" smtClean="0"/>
              <a:t>des </a:t>
            </a:r>
            <a:r>
              <a:rPr lang="fr-FR" baseline="0" dirty="0"/>
              <a:t>déportés juifs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Vichy, ville d‘eaux</a:t>
            </a:r>
          </a:p>
        </p:txBody>
      </p:sp>
      <p:pic>
        <p:nvPicPr>
          <p:cNvPr id="44036" name="Obrázek 6" descr="P11209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2786082" cy="20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Obrázek 9" descr="P11300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784061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ovéPole 7"/>
          <p:cNvSpPr txBox="1">
            <a:spLocks noChangeArrowheads="1"/>
          </p:cNvSpPr>
          <p:nvPr/>
        </p:nvSpPr>
        <p:spPr bwMode="auto">
          <a:xfrm>
            <a:off x="285720" y="3429000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Les vertus des eaux thermales de Vichy étaient déjà connues des Romains. Les </a:t>
            </a:r>
            <a:r>
              <a:rPr lang="fr-FR" baseline="0" dirty="0" smtClean="0"/>
              <a:t>curistes</a:t>
            </a:r>
            <a:r>
              <a:rPr lang="cs-CZ" baseline="0" dirty="0" smtClean="0"/>
              <a:t> </a:t>
            </a:r>
            <a:r>
              <a:rPr lang="fr-FR" baseline="0" dirty="0" smtClean="0"/>
              <a:t>viennent pour y soigner </a:t>
            </a:r>
            <a:r>
              <a:rPr lang="fr-FR" baseline="0" dirty="0"/>
              <a:t>leurs foie, vésicule biliaire, pancréas, estomac et </a:t>
            </a:r>
            <a:r>
              <a:rPr lang="fr-FR" baseline="0" dirty="0" smtClean="0"/>
              <a:t>intestin</a:t>
            </a:r>
            <a:r>
              <a:rPr lang="cs-CZ" baseline="0" dirty="0" smtClean="0"/>
              <a:t>.</a:t>
            </a:r>
            <a:endParaRPr lang="fr-FR" baseline="0" dirty="0"/>
          </a:p>
        </p:txBody>
      </p:sp>
      <p:pic>
        <p:nvPicPr>
          <p:cNvPr id="44039" name="Picture 2" descr="Fichier:VilleVichylogo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8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Obrázek 10" descr="P112093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285860"/>
            <a:ext cx="2782496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ile:Pastilles de Vichy - Moinet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4143380"/>
            <a:ext cx="2928958" cy="220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3929058" y="4643446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fr-FR" baseline="0" dirty="0" smtClean="0"/>
              <a:t>La sucrérie de </a:t>
            </a:r>
            <a:r>
              <a:rPr lang="fr-FR" baseline="0" dirty="0"/>
              <a:t>l'arôme </a:t>
            </a:r>
            <a:r>
              <a:rPr lang="fr-FR" baseline="0" dirty="0" smtClean="0"/>
              <a:t>naturel aux vertus </a:t>
            </a:r>
            <a:r>
              <a:rPr lang="fr-FR" baseline="0" dirty="0"/>
              <a:t>bienfaisantes pour l'organisme procurées par les sels </a:t>
            </a:r>
            <a:r>
              <a:rPr lang="fr-FR" baseline="0" dirty="0" smtClean="0"/>
              <a:t>minéraux extraits </a:t>
            </a:r>
            <a:r>
              <a:rPr lang="fr-FR" baseline="0" dirty="0"/>
              <a:t>des sources </a:t>
            </a:r>
            <a:r>
              <a:rPr lang="fr-FR" baseline="0" dirty="0" smtClean="0"/>
              <a:t>minérales de la ville de Vichy</a:t>
            </a:r>
            <a:endParaRPr lang="fr-FR" baseline="0" dirty="0"/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2500298" y="6072206"/>
            <a:ext cx="140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aseline="0" dirty="0">
                <a:latin typeface="Arial" charset="0"/>
              </a:rPr>
              <a:t>Auteur: Mort the Gorn</a:t>
            </a:r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Cavilam</a:t>
            </a:r>
          </a:p>
        </p:txBody>
      </p:sp>
      <p:pic>
        <p:nvPicPr>
          <p:cNvPr id="47110" name="Picture 2" descr="Fichier:VilleVichylogo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8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P7031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357298"/>
            <a:ext cx="4095779" cy="3071834"/>
          </a:xfrm>
          <a:prstGeom prst="rect">
            <a:avLst/>
          </a:prstGeom>
        </p:spPr>
      </p:pic>
      <p:pic>
        <p:nvPicPr>
          <p:cNvPr id="13" name="Obrázek 12" descr="P1120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357298"/>
            <a:ext cx="4095778" cy="307183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42910" y="485776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baseline="0" dirty="0" smtClean="0">
                <a:latin typeface="+mn-lt"/>
              </a:rPr>
              <a:t>CAVILAM</a:t>
            </a:r>
            <a:r>
              <a:rPr lang="fr-FR" baseline="0" dirty="0" smtClean="0">
                <a:latin typeface="+mn-lt"/>
              </a:rPr>
              <a:t> – </a:t>
            </a:r>
            <a:r>
              <a:rPr lang="fr-FR" b="1" baseline="0" dirty="0" smtClean="0">
                <a:latin typeface="+mn-lt"/>
              </a:rPr>
              <a:t>C</a:t>
            </a:r>
            <a:r>
              <a:rPr lang="fr-FR" baseline="0" dirty="0" smtClean="0">
                <a:latin typeface="+mn-lt"/>
              </a:rPr>
              <a:t>entre d‘</a:t>
            </a:r>
            <a:r>
              <a:rPr lang="fr-FR" b="1" baseline="0" dirty="0" smtClean="0">
                <a:latin typeface="+mn-lt"/>
              </a:rPr>
              <a:t>A</a:t>
            </a:r>
            <a:r>
              <a:rPr lang="fr-FR" baseline="0" dirty="0" smtClean="0">
                <a:latin typeface="+mn-lt"/>
              </a:rPr>
              <a:t>pproches </a:t>
            </a:r>
            <a:r>
              <a:rPr lang="fr-FR" b="1" baseline="0" dirty="0" smtClean="0">
                <a:latin typeface="+mn-lt"/>
              </a:rPr>
              <a:t>Vi</a:t>
            </a:r>
            <a:r>
              <a:rPr lang="fr-FR" baseline="0" dirty="0" smtClean="0">
                <a:latin typeface="+mn-lt"/>
              </a:rPr>
              <a:t>vantes des </a:t>
            </a:r>
            <a:r>
              <a:rPr lang="fr-FR" b="1" baseline="0" dirty="0" smtClean="0">
                <a:latin typeface="+mn-lt"/>
              </a:rPr>
              <a:t>La</a:t>
            </a:r>
            <a:r>
              <a:rPr lang="fr-FR" baseline="0" dirty="0" smtClean="0">
                <a:latin typeface="+mn-lt"/>
              </a:rPr>
              <a:t>ngues et des </a:t>
            </a:r>
            <a:r>
              <a:rPr lang="fr-FR" b="1" baseline="0" dirty="0" smtClean="0">
                <a:latin typeface="+mn-lt"/>
              </a:rPr>
              <a:t>M</a:t>
            </a:r>
            <a:r>
              <a:rPr lang="fr-FR" baseline="0" dirty="0" smtClean="0">
                <a:latin typeface="+mn-lt"/>
              </a:rPr>
              <a:t>édias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baseline="0" dirty="0" smtClean="0">
                <a:latin typeface="+mn-lt"/>
              </a:rPr>
              <a:t>Il a été créé en 1964 par les universités des Clermont-Ferrand et la ville de Vichy </a:t>
            </a:r>
            <a:endParaRPr lang="cs-CZ" baseline="0" dirty="0" smtClean="0">
              <a:latin typeface="+mn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FR" baseline="0" dirty="0" smtClean="0"/>
              <a:t>Le lieu idéal pour étudier le français, il accueille les étudiants du monde entier 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P7141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429132"/>
            <a:ext cx="2571736" cy="1928801"/>
          </a:xfrm>
          <a:prstGeom prst="rect">
            <a:avLst/>
          </a:prstGeom>
        </p:spPr>
      </p:pic>
      <p:pic>
        <p:nvPicPr>
          <p:cNvPr id="49155" name="Obrázek 9" descr="P11301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3714776" cy="27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Obrázek 17" descr="P11302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14422"/>
            <a:ext cx="3738645" cy="28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428596" y="4000504"/>
            <a:ext cx="8429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Un village d'artistes autour de l'une des plus belles églises romanes d'Auvergne</a:t>
            </a:r>
            <a:r>
              <a:rPr lang="cs-CZ" baseline="0" dirty="0"/>
              <a:t> </a:t>
            </a:r>
            <a:r>
              <a:rPr lang="fr-FR" baseline="0" dirty="0"/>
              <a:t>du </a:t>
            </a:r>
            <a:r>
              <a:rPr lang="fr-FR" baseline="0" dirty="0" smtClean="0"/>
              <a:t>XII</a:t>
            </a:r>
            <a:r>
              <a:rPr lang="fr-FR" dirty="0" smtClean="0"/>
              <a:t>e</a:t>
            </a:r>
            <a:endParaRPr lang="fr-FR" baseline="0" dirty="0"/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571472" y="1214422"/>
            <a:ext cx="2071702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aseline="0" dirty="0"/>
              <a:t>L‘église Notre-Dame</a:t>
            </a:r>
          </a:p>
        </p:txBody>
      </p:sp>
      <p:pic>
        <p:nvPicPr>
          <p:cNvPr id="49159" name="Picture 12" descr="P71418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429132"/>
            <a:ext cx="2603489" cy="19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3" descr="P71418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429132"/>
            <a:ext cx="2582871" cy="193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Nadpis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Ch</a:t>
            </a:r>
            <a:r>
              <a:rPr lang="fr-FR" dirty="0" smtClean="0">
                <a:cs typeface="Times New Roman" pitchFamily="18" charset="0"/>
              </a:rPr>
              <a:t>â</a:t>
            </a:r>
            <a:r>
              <a:rPr lang="fr-FR" dirty="0" smtClean="0"/>
              <a:t>tel-Montagne</a:t>
            </a:r>
          </a:p>
        </p:txBody>
      </p:sp>
      <p:pic>
        <p:nvPicPr>
          <p:cNvPr id="49163" name="Picture 2" descr="Fichier:Blason de Châtel-Montagne.sv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874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72066" y="4429132"/>
            <a:ext cx="78581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aseline="0" dirty="0" smtClean="0"/>
              <a:t>Papier</a:t>
            </a:r>
            <a:endParaRPr lang="fr-FR" baseline="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357422" y="4429132"/>
            <a:ext cx="78581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aseline="0" dirty="0" smtClean="0"/>
              <a:t>Perles</a:t>
            </a:r>
            <a:endParaRPr lang="fr-FR" baseline="0" dirty="0"/>
          </a:p>
        </p:txBody>
      </p:sp>
      <p:sp>
        <p:nvSpPr>
          <p:cNvPr id="17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Charroux, cité médiévale</a:t>
            </a:r>
          </a:p>
        </p:txBody>
      </p:sp>
      <p:sp>
        <p:nvSpPr>
          <p:cNvPr id="51204" name="TextovéPole 8"/>
          <p:cNvSpPr txBox="1">
            <a:spLocks noChangeArrowheads="1"/>
          </p:cNvSpPr>
          <p:nvPr/>
        </p:nvSpPr>
        <p:spPr bwMode="auto">
          <a:xfrm>
            <a:off x="395536" y="5157192"/>
            <a:ext cx="642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 baseline="0" dirty="0" smtClean="0"/>
              <a:t>Le village fortifié  </a:t>
            </a:r>
            <a:r>
              <a:rPr lang="fr-FR" baseline="0" dirty="0"/>
              <a:t>a conservé sa structure urbaine du </a:t>
            </a:r>
            <a:r>
              <a:rPr lang="fr-FR" baseline="0" dirty="0" smtClean="0"/>
              <a:t>Moyen-âge</a:t>
            </a:r>
          </a:p>
          <a:p>
            <a:pPr marL="182563" indent="-182563">
              <a:buFont typeface="Arial" charset="0"/>
              <a:buChar char="•"/>
            </a:pPr>
            <a:r>
              <a:rPr lang="fr-FR" baseline="0" dirty="0" smtClean="0"/>
              <a:t>Il est classé  parmi les plus beaux village de France</a:t>
            </a:r>
            <a:endParaRPr lang="fr-FR" baseline="0" dirty="0"/>
          </a:p>
          <a:p>
            <a:pPr marL="182563" indent="-182563">
              <a:buFont typeface="Arial" charset="0"/>
              <a:buChar char="•"/>
            </a:pPr>
            <a:r>
              <a:rPr lang="fr-FR" baseline="0" dirty="0"/>
              <a:t>À </a:t>
            </a:r>
            <a:r>
              <a:rPr lang="fr-FR" baseline="0" dirty="0" smtClean="0"/>
              <a:t>l‘époque, des </a:t>
            </a:r>
            <a:r>
              <a:rPr lang="fr-FR" baseline="0" dirty="0"/>
              <a:t>riches bourgeois, des clergés, des artisans et des sculpteurs y vivaient </a:t>
            </a:r>
            <a:endParaRPr lang="fr-FR" baseline="0" dirty="0" smtClean="0"/>
          </a:p>
        </p:txBody>
      </p:sp>
      <p:pic>
        <p:nvPicPr>
          <p:cNvPr id="51205" name="Obrázek 11" descr="P11301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976688"/>
            <a:ext cx="1803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ovéPole 10"/>
          <p:cNvSpPr txBox="1">
            <a:spLocks noChangeArrowheads="1"/>
          </p:cNvSpPr>
          <p:nvPr/>
        </p:nvSpPr>
        <p:spPr bwMode="auto">
          <a:xfrm>
            <a:off x="5000625" y="4214813"/>
            <a:ext cx="23669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aseline="0"/>
              <a:t>Un des nombreux puits</a:t>
            </a:r>
          </a:p>
        </p:txBody>
      </p:sp>
      <p:pic>
        <p:nvPicPr>
          <p:cNvPr id="51207" name="Obrázek 14" descr="P11301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268413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Obrázek 15" descr="P11301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714500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ovéPole 17"/>
          <p:cNvSpPr txBox="1">
            <a:spLocks noChangeArrowheads="1"/>
          </p:cNvSpPr>
          <p:nvPr/>
        </p:nvSpPr>
        <p:spPr bwMode="auto">
          <a:xfrm>
            <a:off x="3929063" y="1285875"/>
            <a:ext cx="1500187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aseline="0"/>
              <a:t>L‘église Saint Jean Baptiste des XII</a:t>
            </a:r>
            <a:r>
              <a:rPr lang="fr-FR"/>
              <a:t>e</a:t>
            </a:r>
            <a:r>
              <a:rPr lang="fr-FR" baseline="0"/>
              <a:t>  et XIII</a:t>
            </a:r>
            <a:r>
              <a:rPr lang="fr-FR"/>
              <a:t>e</a:t>
            </a:r>
            <a:r>
              <a:rPr lang="fr-FR" baseline="0"/>
              <a:t> siècles, le mystère de son clocher reste entier</a:t>
            </a:r>
          </a:p>
        </p:txBody>
      </p:sp>
      <p:sp>
        <p:nvSpPr>
          <p:cNvPr id="51210" name="TextovéPole 9"/>
          <p:cNvSpPr txBox="1">
            <a:spLocks noChangeArrowheads="1"/>
          </p:cNvSpPr>
          <p:nvPr/>
        </p:nvSpPr>
        <p:spPr bwMode="auto">
          <a:xfrm>
            <a:off x="5435600" y="3500438"/>
            <a:ext cx="33845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aseline="0"/>
              <a:t>La maison à colombage du XIV</a:t>
            </a:r>
            <a:r>
              <a:rPr lang="fr-FR"/>
              <a:t>e</a:t>
            </a:r>
            <a:r>
              <a:rPr lang="fr-FR" baseline="0"/>
              <a:t> s.</a:t>
            </a:r>
          </a:p>
        </p:txBody>
      </p:sp>
      <p:pic>
        <p:nvPicPr>
          <p:cNvPr id="51211" name="Picture 2" descr="Fichier:Blason de la ville de Charroux (03).sv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874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Moutarde de Charroux</a:t>
            </a:r>
          </a:p>
        </p:txBody>
      </p:sp>
      <p:pic>
        <p:nvPicPr>
          <p:cNvPr id="53252" name="Obrázek 6" descr="P11301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714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Obrázek 7" descr="P11301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121443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Obrázek 8" descr="P11301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2144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ovéPole 9"/>
          <p:cNvSpPr txBox="1">
            <a:spLocks noChangeArrowheads="1"/>
          </p:cNvSpPr>
          <p:nvPr/>
        </p:nvSpPr>
        <p:spPr bwMode="auto">
          <a:xfrm>
            <a:off x="4000500" y="5000625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 baseline="0"/>
              <a:t>L‘artisanat y est  beaucoup représenté avec des ateliers comme la fabrique de moutarde à l‘ancienne</a:t>
            </a:r>
          </a:p>
        </p:txBody>
      </p:sp>
      <p:pic>
        <p:nvPicPr>
          <p:cNvPr id="53256" name="Picture 2" descr="Fichier:Blason de la ville de Charroux (03)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874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b="1" smtClean="0"/>
              <a:t>Régions françaises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Auvergne</a:t>
            </a:r>
            <a:endParaRPr lang="fr-FR" dirty="0"/>
          </a:p>
        </p:txBody>
      </p:sp>
      <p:sp>
        <p:nvSpPr>
          <p:cNvPr id="16387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savez-vous d‘Auvergne 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722313" lvl="1" indent="-265113" algn="ctr">
              <a:defRPr/>
            </a:pPr>
            <a:r>
              <a:rPr lang="fr-FR" sz="1800" dirty="0" smtClean="0"/>
              <a:t>Questions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643062"/>
            <a:ext cx="4040188" cy="4857771"/>
          </a:xfrm>
        </p:spPr>
        <p:txBody>
          <a:bodyPr/>
          <a:lstStyle/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Le nom du plus jeune ensemble vol</a:t>
            </a:r>
            <a:r>
              <a:rPr lang="cs-CZ" sz="1800" dirty="0" smtClean="0"/>
              <a:t>c</a:t>
            </a:r>
            <a:r>
              <a:rPr lang="fr-FR" sz="1800" dirty="0" smtClean="0"/>
              <a:t>anique de France</a:t>
            </a: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Son volcan le plus haut</a:t>
            </a: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La forme volcanique de Puy de Pariou</a:t>
            </a: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Les 5 fromages d‘Auvergne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La dominante de Clermont-Ferrand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Le nom de la société française siégeant à Clermont-F. et dont l‘emblème s‘appelle B</a:t>
            </a:r>
            <a:r>
              <a:rPr lang="cs-CZ" sz="1800" dirty="0" err="1" smtClean="0"/>
              <a:t>ibendum</a:t>
            </a:r>
            <a:endParaRPr lang="fr-FR" sz="1800" dirty="0" smtClean="0"/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3 hommes célèbres de Clermont-F.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Nomez au moins 5 choses rappelant Vichy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Le monument emblématique du village Châtel-Montagne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Le nom de la cité médiévale où on fabrique la moutarde</a:t>
            </a:r>
          </a:p>
          <a:p>
            <a:pPr marL="265113" indent="-265113">
              <a:buFont typeface="+mj-lt"/>
              <a:buAutoNum type="arabicPeriod" startAt="5"/>
              <a:defRPr/>
            </a:pPr>
            <a:endParaRPr lang="fr-FR" sz="18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r-FR" sz="1800" dirty="0" smtClean="0"/>
              <a:t>Réponses</a:t>
            </a:r>
            <a:endParaRPr lang="fr-FR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643062"/>
            <a:ext cx="4284663" cy="4786333"/>
          </a:xfrm>
        </p:spPr>
        <p:txBody>
          <a:bodyPr/>
          <a:lstStyle/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Chaîne des Puys</a:t>
            </a:r>
            <a:endParaRPr lang="fr-FR" sz="1800" dirty="0" smtClean="0">
              <a:solidFill>
                <a:srgbClr val="FF0000"/>
              </a:solidFill>
            </a:endParaRP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Puy de Dôme</a:t>
            </a: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Cratère</a:t>
            </a:r>
          </a:p>
          <a:p>
            <a:pPr marL="265113" indent="-265113">
              <a:buFont typeface="+mj-lt"/>
              <a:buAutoNum type="arabicPeriod"/>
              <a:defRPr/>
            </a:pPr>
            <a:r>
              <a:rPr lang="fr-FR" sz="1800" dirty="0" smtClean="0"/>
              <a:t>Cantal, Saint Nectaire, Fourme d‘Ambert, Bleu d‘Auvergne, Salers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Cathédrale Notre-Dame-de l‘Assomption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Michelin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Vercingétorix, Pape Urbain II, Blaise Pascal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Napoléon III et son parc, chalets napoléoniens, Palais des Congrès-Casino, Théâtre-Opéra, Régime de Vichy, eaux thermales, Pastilles, Cavilam…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Église romane Notre-Dame</a:t>
            </a:r>
          </a:p>
          <a:p>
            <a:pPr marL="265113" indent="-265113">
              <a:buFont typeface="+mj-lt"/>
              <a:buAutoNum type="arabicPeriod" startAt="5"/>
              <a:defRPr/>
            </a:pPr>
            <a:r>
              <a:rPr lang="fr-FR" sz="1800" dirty="0" smtClean="0"/>
              <a:t>Charroux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ovéPole 7"/>
          <p:cNvSpPr txBox="1">
            <a:spLocks noChangeArrowheads="1"/>
          </p:cNvSpPr>
          <p:nvPr/>
        </p:nvSpPr>
        <p:spPr bwMode="auto">
          <a:xfrm>
            <a:off x="428625" y="571500"/>
            <a:ext cx="839152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baseline="0"/>
              <a:t>Sources:</a:t>
            </a:r>
          </a:p>
          <a:p>
            <a:r>
              <a:rPr lang="fr-FR" baseline="0"/>
              <a:t>Dépliant de l‘Antenne Touristique de Charroux</a:t>
            </a:r>
          </a:p>
          <a:p>
            <a:r>
              <a:rPr lang="fr-FR" baseline="0"/>
              <a:t>Dépliant de l‘Agence Départementale de Développement Touristique Clermont-Ferrand</a:t>
            </a:r>
          </a:p>
          <a:p>
            <a:r>
              <a:rPr lang="fr-FR" b="1" baseline="0"/>
              <a:t>Sitographie:</a:t>
            </a:r>
          </a:p>
          <a:p>
            <a:r>
              <a:rPr lang="fr-FR" baseline="0">
                <a:hlinkClick r:id="rId3"/>
              </a:rPr>
              <a:t>http://fr.wikipedia.org/wiki/Puy_de_D%C3%B4me</a:t>
            </a:r>
            <a:endParaRPr lang="fr-FR" baseline="0"/>
          </a:p>
          <a:p>
            <a:r>
              <a:rPr lang="fr-FR" baseline="0">
                <a:hlinkClick r:id="rId4"/>
              </a:rPr>
              <a:t>http://fr.wikipedia.org/wiki/Pierre_de_Volvic</a:t>
            </a:r>
            <a:endParaRPr lang="fr-FR" baseline="0"/>
          </a:p>
          <a:p>
            <a:r>
              <a:rPr lang="fr-FR" baseline="0">
                <a:hlinkClick r:id="rId5"/>
              </a:rPr>
              <a:t>http://fr.wikipedia.org/wiki/Michelin</a:t>
            </a:r>
            <a:endParaRPr lang="fr-FR" baseline="0"/>
          </a:p>
          <a:p>
            <a:r>
              <a:rPr lang="fr-FR" baseline="0">
                <a:hlinkClick r:id="rId6"/>
              </a:rPr>
              <a:t>http://fr.wikipedia.org/wiki/Clermont-Ferrand#Enseignement</a:t>
            </a:r>
            <a:endParaRPr lang="fr-FR" baseline="0"/>
          </a:p>
          <a:p>
            <a:r>
              <a:rPr lang="fr-FR" baseline="0">
                <a:hlinkClick r:id="rId7"/>
              </a:rPr>
              <a:t>http://www.histoire-pour-tous.fr/dossiers/95-moyen-age/267-lappel-durbain-ii-a-clermont-1095.html</a:t>
            </a:r>
            <a:endParaRPr lang="fr-FR" baseline="0"/>
          </a:p>
          <a:p>
            <a:r>
              <a:rPr lang="fr-FR" baseline="0">
                <a:hlinkClick r:id="rId8"/>
              </a:rPr>
              <a:t>http://fr.wikipedia.org/wiki/Vichy</a:t>
            </a:r>
            <a:endParaRPr lang="fr-FR" baseline="0"/>
          </a:p>
          <a:p>
            <a:r>
              <a:rPr lang="fr-FR" b="1" baseline="0"/>
              <a:t>Images, photos:</a:t>
            </a:r>
          </a:p>
          <a:p>
            <a:r>
              <a:rPr lang="fr-FR" baseline="0">
                <a:hlinkClick r:id="rId9"/>
              </a:rPr>
              <a:t>http://fr.wikipedia.org/wiki/Fichier:Pascal_Pajou_Louvre_RF2981.jpg</a:t>
            </a:r>
            <a:endParaRPr lang="fr-FR" baseline="0"/>
          </a:p>
          <a:p>
            <a:r>
              <a:rPr lang="fr-FR" baseline="0">
                <a:hlinkClick r:id="rId10"/>
              </a:rPr>
              <a:t>http://fr.wikipedia.org/wiki/Fichier:VilleVichylogo.jpg</a:t>
            </a:r>
            <a:endParaRPr lang="fr-FR" baseline="0"/>
          </a:p>
          <a:p>
            <a:r>
              <a:rPr lang="fr-FR" baseline="0">
                <a:hlinkClick r:id="rId11"/>
              </a:rPr>
              <a:t>http://en.wikipedia.org/wiki/File:Pastilles_de_Vichy_-_Moinet.jpg</a:t>
            </a:r>
            <a:endParaRPr lang="fr-FR" baseline="0"/>
          </a:p>
          <a:p>
            <a:r>
              <a:rPr lang="fr-FR" baseline="0">
                <a:hlinkClick r:id="rId12"/>
              </a:rPr>
              <a:t>http://cs.wikipedia.org/w/index.php?title=Soubor:Blason_ville_fr_ClermontFerrand_(PuyDome).svg&amp;page=1</a:t>
            </a:r>
            <a:endParaRPr lang="fr-FR" baseline="0"/>
          </a:p>
          <a:p>
            <a:r>
              <a:rPr lang="fr-FR" baseline="0">
                <a:hlinkClick r:id="rId13"/>
              </a:rPr>
              <a:t>http://fr.wikipedia.org/w/index.php?title=Fichier:Blason_de_Ch%C3%A2tel-Montagne.svg&amp;page=1</a:t>
            </a:r>
            <a:endParaRPr lang="fr-FR" baseline="0"/>
          </a:p>
          <a:p>
            <a:r>
              <a:rPr lang="fr-FR" baseline="0">
                <a:hlinkClick r:id="rId14"/>
              </a:rPr>
              <a:t>http://fr.wikipedia.org/w/index.php?title=Fichier:Blason_de_la_ville_de_Charroux_(03).svg&amp;page</a:t>
            </a:r>
            <a:r>
              <a:rPr lang="fr-FR" baseline="0"/>
              <a:t>=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1" descr="P11209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381807" cy="478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1428750" y="571500"/>
            <a:ext cx="6500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baseline="0"/>
              <a:t>Auvergne</a:t>
            </a:r>
            <a:r>
              <a:rPr lang="cs-CZ" sz="4400" baseline="0"/>
              <a:t>, p</a:t>
            </a:r>
            <a:r>
              <a:rPr lang="fr-FR" sz="4400" baseline="0"/>
              <a:t>ays de</a:t>
            </a:r>
            <a:r>
              <a:rPr lang="cs-CZ" sz="4400" baseline="0"/>
              <a:t>s</a:t>
            </a:r>
            <a:r>
              <a:rPr lang="fr-FR" sz="4400" baseline="0"/>
              <a:t> volcans</a:t>
            </a: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250825" y="5157788"/>
            <a:ext cx="850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 baseline="0" dirty="0"/>
              <a:t>La </a:t>
            </a:r>
            <a:r>
              <a:rPr lang="fr-FR" b="1" baseline="0" dirty="0"/>
              <a:t>Chaîne des Puys</a:t>
            </a:r>
            <a:r>
              <a:rPr lang="fr-FR" baseline="0" dirty="0"/>
              <a:t> est située au Nord du </a:t>
            </a:r>
            <a:r>
              <a:rPr lang="fr-FR" i="1" baseline="0" dirty="0"/>
              <a:t>Parc naturel régional des Volcans d‘Auvergne </a:t>
            </a:r>
            <a:r>
              <a:rPr lang="fr-FR" baseline="0" dirty="0"/>
              <a:t>et fait partie du Massif Central. C‘est le plus jeune ensemble volcanique de France.</a:t>
            </a:r>
          </a:p>
          <a:p>
            <a:pPr marL="182563" indent="-182563">
              <a:buFont typeface="Arial" charset="0"/>
              <a:buChar char="•"/>
            </a:pPr>
            <a:r>
              <a:rPr lang="fr-FR" baseline="0" dirty="0"/>
              <a:t>Ce paysage admirable est un site géologique avec 80 volcans qui s‘étalent sur près de 32 km. Les volcans ont conservé leurs formes originelles: dômes, cratères, coulées</a:t>
            </a:r>
            <a:r>
              <a:rPr lang="cs-CZ" baseline="0" dirty="0"/>
              <a:t>.</a:t>
            </a:r>
            <a:endParaRPr lang="fr-FR" baseline="0" dirty="0"/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Puy-de-Dôme, volcan endormi</a:t>
            </a:r>
          </a:p>
        </p:txBody>
      </p:sp>
      <p:pic>
        <p:nvPicPr>
          <p:cNvPr id="19460" name="Obrázek 10" descr="P11303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142984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8"/>
          <p:cNvSpPr txBox="1">
            <a:spLocks noChangeArrowheads="1"/>
          </p:cNvSpPr>
          <p:nvPr/>
        </p:nvSpPr>
        <p:spPr bwMode="auto">
          <a:xfrm>
            <a:off x="714348" y="5000636"/>
            <a:ext cx="78581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fr-FR" baseline="0" dirty="0" smtClean="0"/>
              <a:t>Le </a:t>
            </a:r>
            <a:r>
              <a:rPr lang="fr-FR" baseline="0" dirty="0"/>
              <a:t>plus haut volcan de la </a:t>
            </a:r>
            <a:r>
              <a:rPr lang="fr-FR" i="1" baseline="0" dirty="0"/>
              <a:t>Chaîne des </a:t>
            </a:r>
            <a:r>
              <a:rPr lang="fr-FR" i="1" baseline="0" dirty="0" smtClean="0"/>
              <a:t>Puys</a:t>
            </a:r>
            <a:r>
              <a:rPr lang="cs-CZ" baseline="0" dirty="0" smtClean="0"/>
              <a:t>, l‘a</a:t>
            </a:r>
            <a:r>
              <a:rPr lang="fr-FR" baseline="0" dirty="0" smtClean="0"/>
              <a:t>ltitude: 1465 m</a:t>
            </a:r>
            <a:endParaRPr lang="fr-FR" i="1" baseline="0" dirty="0"/>
          </a:p>
          <a:p>
            <a:pPr marL="182563" indent="-182563">
              <a:buFont typeface="Arial" charset="0"/>
              <a:buChar char="•"/>
            </a:pPr>
            <a:r>
              <a:rPr lang="fr-FR" baseline="0" dirty="0"/>
              <a:t>Il se trouve à 15 km de </a:t>
            </a:r>
            <a:r>
              <a:rPr lang="fr-FR" i="1" baseline="0" dirty="0"/>
              <a:t>Clermont-Ferrand</a:t>
            </a:r>
          </a:p>
          <a:p>
            <a:pPr marL="182563" indent="-182563">
              <a:buFont typeface="Arial" charset="0"/>
              <a:buChar char="•"/>
            </a:pPr>
            <a:r>
              <a:rPr lang="fr-FR" baseline="0" dirty="0"/>
              <a:t>Au sommet , il y a un site archéologique  du Temple de Mercure (ruines Gallo-Romaine) et le laboratoire de météorologie</a:t>
            </a:r>
          </a:p>
          <a:p>
            <a:pPr marL="182563" indent="-182563">
              <a:buFont typeface="Arial" charset="0"/>
              <a:buChar char="•"/>
            </a:pPr>
            <a:r>
              <a:rPr lang="fr-FR" baseline="0" dirty="0"/>
              <a:t>C‘est un lieu </a:t>
            </a:r>
            <a:r>
              <a:rPr lang="fr-FR" baseline="0" dirty="0" smtClean="0"/>
              <a:t>de r</a:t>
            </a:r>
            <a:r>
              <a:rPr lang="cs-CZ" baseline="0" dirty="0" smtClean="0"/>
              <a:t>a</a:t>
            </a:r>
            <a:r>
              <a:rPr lang="fr-FR" baseline="0" dirty="0" smtClean="0"/>
              <a:t>ndonées pédestres et de </a:t>
            </a:r>
            <a:r>
              <a:rPr lang="fr-FR" baseline="0" dirty="0"/>
              <a:t>décollage des parapentes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Puy-de-Pariou</a:t>
            </a:r>
          </a:p>
        </p:txBody>
      </p:sp>
      <p:pic>
        <p:nvPicPr>
          <p:cNvPr id="21508" name="Obrázek 13" descr="P113029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4773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ek 14" descr="P11302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71613"/>
            <a:ext cx="450215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428728" y="5286388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Le cratère volcanique parfait qui a 92 mètres de profondeur et 300 mètres de diamètre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9" descr="hh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8667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2214546" y="500042"/>
            <a:ext cx="4929206" cy="64293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5 f</a:t>
            </a:r>
            <a:r>
              <a:rPr lang="fr-FR" dirty="0" smtClean="0"/>
              <a:t>romages d‘Auvergne</a:t>
            </a:r>
            <a:endParaRPr lang="fr-FR" dirty="0"/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Clermont-Ferrand </a:t>
            </a:r>
            <a:r>
              <a:rPr lang="fr-FR" sz="2400" smtClean="0"/>
              <a:t>chef-lieu</a:t>
            </a:r>
          </a:p>
        </p:txBody>
      </p:sp>
      <p:pic>
        <p:nvPicPr>
          <p:cNvPr id="25603" name="Obrázek 4" descr="P11208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675093" cy="48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500562" y="2143116"/>
            <a:ext cx="3714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Ville </a:t>
            </a:r>
            <a:r>
              <a:rPr lang="fr-FR" baseline="0" dirty="0" smtClean="0"/>
              <a:t>d‘</a:t>
            </a:r>
            <a:r>
              <a:rPr lang="cs-CZ" baseline="0" dirty="0" smtClean="0"/>
              <a:t>a</a:t>
            </a:r>
            <a:r>
              <a:rPr lang="fr-FR" baseline="0" dirty="0" smtClean="0"/>
              <a:t>rt</a:t>
            </a:r>
            <a:r>
              <a:rPr lang="fr-FR" baseline="0" dirty="0"/>
              <a:t>, </a:t>
            </a:r>
            <a:r>
              <a:rPr lang="fr-FR" baseline="0" dirty="0" smtClean="0"/>
              <a:t>d‘</a:t>
            </a:r>
            <a:r>
              <a:rPr lang="cs-CZ" baseline="0" dirty="0" smtClean="0"/>
              <a:t>h</a:t>
            </a:r>
            <a:r>
              <a:rPr lang="fr-FR" baseline="0" dirty="0" smtClean="0"/>
              <a:t>istoire </a:t>
            </a:r>
            <a:r>
              <a:rPr lang="fr-FR" baseline="0" dirty="0"/>
              <a:t>et de 2 universités (Université  Blaise-Pascal, Université d‘Auvergne)</a:t>
            </a:r>
          </a:p>
          <a:p>
            <a:pPr marL="177800" indent="-177800">
              <a:buFontTx/>
              <a:buChar char="•"/>
            </a:pPr>
            <a:r>
              <a:rPr lang="fr-FR" baseline="0" dirty="0" smtClean="0"/>
              <a:t>Elle </a:t>
            </a:r>
            <a:r>
              <a:rPr lang="fr-FR" baseline="0" dirty="0"/>
              <a:t>s‘étale au pied </a:t>
            </a:r>
            <a:r>
              <a:rPr lang="fr-FR" baseline="0" dirty="0" smtClean="0"/>
              <a:t>d</a:t>
            </a:r>
            <a:r>
              <a:rPr lang="cs-CZ" baseline="0" dirty="0" smtClean="0"/>
              <a:t>u</a:t>
            </a:r>
            <a:r>
              <a:rPr lang="fr-FR" baseline="0" dirty="0" smtClean="0"/>
              <a:t> </a:t>
            </a:r>
            <a:r>
              <a:rPr lang="fr-FR" baseline="0" dirty="0"/>
              <a:t>Puy-de-Dôme</a:t>
            </a:r>
            <a:endParaRPr lang="cs-CZ" baseline="0" dirty="0"/>
          </a:p>
          <a:p>
            <a:pPr marL="177800" indent="-177800">
              <a:buFontTx/>
              <a:buChar char="•"/>
            </a:pPr>
            <a:r>
              <a:rPr lang="fr-FR" baseline="0" dirty="0"/>
              <a:t>Habitants: </a:t>
            </a:r>
            <a:r>
              <a:rPr lang="fr-FR" baseline="0" dirty="0" smtClean="0"/>
              <a:t>Clermontois</a:t>
            </a:r>
            <a:endParaRPr lang="cs-CZ" baseline="0" dirty="0" smtClean="0"/>
          </a:p>
          <a:p>
            <a:pPr marL="177800" indent="-177800">
              <a:buFontTx/>
              <a:buChar char="•"/>
            </a:pPr>
            <a:r>
              <a:rPr lang="fr-FR" baseline="0" dirty="0" smtClean="0"/>
              <a:t>La dominante de la ville</a:t>
            </a:r>
            <a:r>
              <a:rPr lang="cs-CZ" baseline="0" dirty="0" smtClean="0"/>
              <a:t> : </a:t>
            </a:r>
            <a:r>
              <a:rPr lang="fr-FR" baseline="0" dirty="0" smtClean="0"/>
              <a:t>la cathédrale gothique </a:t>
            </a:r>
            <a:r>
              <a:rPr lang="fr-FR" b="1" baseline="0" dirty="0" smtClean="0"/>
              <a:t>Notre-Dame de l‘Assomption </a:t>
            </a:r>
            <a:r>
              <a:rPr lang="fr-FR" baseline="0" dirty="0" smtClean="0"/>
              <a:t>dat</a:t>
            </a:r>
            <a:r>
              <a:rPr lang="cs-CZ" baseline="0" dirty="0" smtClean="0"/>
              <a:t>ant</a:t>
            </a:r>
            <a:r>
              <a:rPr lang="fr-FR" baseline="0" dirty="0" smtClean="0"/>
              <a:t> du XIII</a:t>
            </a:r>
            <a:r>
              <a:rPr lang="fr-FR" dirty="0" smtClean="0"/>
              <a:t>e</a:t>
            </a:r>
            <a:r>
              <a:rPr lang="fr-FR" baseline="0" dirty="0" smtClean="0"/>
              <a:t> s., elle est construite de la pierre volcanique de Volvic</a:t>
            </a:r>
            <a:r>
              <a:rPr lang="cs-CZ" baseline="0" dirty="0" smtClean="0"/>
              <a:t>.</a:t>
            </a:r>
            <a:endParaRPr lang="fr-FR" baseline="0" dirty="0"/>
          </a:p>
        </p:txBody>
      </p:sp>
      <p:pic>
        <p:nvPicPr>
          <p:cNvPr id="25608" name="Picture 2" descr="Soubor:Blason ville fr ClermontFerrand (PuyDome).sv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16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oubor:Blason ville fr ClermontFerrand (PuyDome)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6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 smtClean="0"/>
              <a:t>Ville de la pierre</a:t>
            </a:r>
            <a:r>
              <a:rPr lang="cs-CZ" sz="4000" dirty="0" smtClean="0"/>
              <a:t> </a:t>
            </a:r>
            <a:r>
              <a:rPr lang="fr-FR" sz="4000" dirty="0" smtClean="0"/>
              <a:t>de Volvic</a:t>
            </a:r>
          </a:p>
        </p:txBody>
      </p:sp>
      <p:pic>
        <p:nvPicPr>
          <p:cNvPr id="27653" name="Obrázek 7" descr="P11207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412875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Obrázek 8" descr="P11208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412875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Obrázek 12" descr="P112084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412875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4213" y="5300663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La pierre de Volvic donne la couleur sombre au centre </a:t>
            </a:r>
            <a:r>
              <a:rPr lang="fr-FR" baseline="0" dirty="0" smtClean="0"/>
              <a:t>historique</a:t>
            </a:r>
            <a:r>
              <a:rPr lang="cs-CZ" baseline="0" dirty="0" smtClean="0"/>
              <a:t> </a:t>
            </a:r>
            <a:r>
              <a:rPr lang="fr-FR" baseline="0" dirty="0" smtClean="0"/>
              <a:t>de Clermont-F.</a:t>
            </a:r>
            <a:endParaRPr lang="fr-FR" baseline="0" dirty="0"/>
          </a:p>
          <a:p>
            <a:pPr marL="177800" indent="-177800">
              <a:buFontTx/>
              <a:buChar char="•"/>
            </a:pPr>
            <a:r>
              <a:rPr lang="fr-FR" baseline="0" dirty="0"/>
              <a:t>Il s‘agît de la roche volcanique de couleur grise (la trachy-andésite) très résistante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Michelin</a:t>
            </a:r>
            <a:endParaRPr lang="fr-FR" sz="2400" dirty="0" smtClean="0"/>
          </a:p>
        </p:txBody>
      </p:sp>
      <p:pic>
        <p:nvPicPr>
          <p:cNvPr id="29701" name="Obrázek 7" descr="P11208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12" y="1285860"/>
            <a:ext cx="3822309" cy="509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9" descr="P11209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976663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Obrázek 8" descr="P70411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972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11638" y="1268413"/>
            <a:ext cx="46085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fr-FR" baseline="0" dirty="0"/>
              <a:t>Clermont-Ferrand, le siège social du fabricant français de pneumatiques</a:t>
            </a:r>
          </a:p>
          <a:p>
            <a:pPr marL="177800" indent="-177800">
              <a:buFontTx/>
              <a:buChar char="•"/>
            </a:pPr>
            <a:r>
              <a:rPr lang="fr-FR" baseline="0" dirty="0" smtClean="0"/>
              <a:t>Cette société publie </a:t>
            </a:r>
            <a:r>
              <a:rPr lang="fr-FR" baseline="0" dirty="0"/>
              <a:t>aussi des </a:t>
            </a:r>
            <a:r>
              <a:rPr lang="fr-FR" i="1" baseline="0" dirty="0"/>
              <a:t>Cartes routières Michelin</a:t>
            </a:r>
            <a:r>
              <a:rPr lang="fr-FR" baseline="0" dirty="0"/>
              <a:t>, le </a:t>
            </a:r>
            <a:r>
              <a:rPr lang="fr-FR" i="1" baseline="0" dirty="0"/>
              <a:t>Guide Michelin gastronomique </a:t>
            </a:r>
            <a:r>
              <a:rPr lang="fr-FR" baseline="0" dirty="0"/>
              <a:t>qui octroie le nombre d‘étoiles aux restaurants et hôtels, le </a:t>
            </a:r>
            <a:r>
              <a:rPr lang="fr-FR" i="1" baseline="0" dirty="0"/>
              <a:t>Guide Vert touristique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28596" y="6000768"/>
            <a:ext cx="3740150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aseline="0" dirty="0"/>
              <a:t>BIBENDUM,</a:t>
            </a:r>
            <a:r>
              <a:rPr lang="cs-CZ" baseline="0" dirty="0"/>
              <a:t> </a:t>
            </a:r>
            <a:r>
              <a:rPr lang="fr-FR" baseline="0" dirty="0"/>
              <a:t>l‘emblème de l‘entreprise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786446" y="5929330"/>
            <a:ext cx="2747962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aseline="0" dirty="0"/>
              <a:t>L‘usine, aujourd‘hui fermée</a:t>
            </a:r>
          </a:p>
        </p:txBody>
      </p:sp>
      <p:pic>
        <p:nvPicPr>
          <p:cNvPr id="29707" name="Picture 2" descr="Soubor:Blason ville fr ClermontFerrand (PuyDome)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6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6357950" y="0"/>
            <a:ext cx="2786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aseline="0" dirty="0">
                <a:latin typeface="Arial" pitchFamily="34" charset="0"/>
                <a:cs typeface="Arial" pitchFamily="34" charset="0"/>
              </a:rPr>
              <a:t>VY_32_INOVACE_2.1.FJ4.04/</a:t>
            </a:r>
            <a:r>
              <a:rPr lang="cs-CZ" sz="1400" baseline="0" dirty="0" err="1">
                <a:latin typeface="Arial" pitchFamily="34" charset="0"/>
                <a:cs typeface="Arial" pitchFamily="34" charset="0"/>
              </a:rPr>
              <a:t>Št</a:t>
            </a:r>
            <a:endParaRPr lang="cs-CZ" sz="14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18" y="6492875"/>
            <a:ext cx="5857897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1175</TotalTime>
  <Words>1400</Words>
  <Application>Microsoft Office PowerPoint</Application>
  <PresentationFormat>Předvádění na obrazovce (4:3)</PresentationFormat>
  <Paragraphs>227</Paragraphs>
  <Slides>21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Régions françaises</vt:lpstr>
      <vt:lpstr>Snímek 3</vt:lpstr>
      <vt:lpstr>Puy-de-Dôme, volcan endormi</vt:lpstr>
      <vt:lpstr>Puy-de-Pariou</vt:lpstr>
      <vt:lpstr>5 fromages d‘Auvergne</vt:lpstr>
      <vt:lpstr>Clermont-Ferrand chef-lieu</vt:lpstr>
      <vt:lpstr>Ville de la pierre de Volvic</vt:lpstr>
      <vt:lpstr>Michelin</vt:lpstr>
      <vt:lpstr>Hommes célèbres de Clermont-Ferrand</vt:lpstr>
      <vt:lpstr>Puy-de-Dôme vu de la cathédrale de Clermont-Ferrand</vt:lpstr>
      <vt:lpstr>Vichy</vt:lpstr>
      <vt:lpstr>Napoléon III</vt:lpstr>
      <vt:lpstr>Régime de Vichy 1940-1944</vt:lpstr>
      <vt:lpstr>Vichy, ville d‘eaux</vt:lpstr>
      <vt:lpstr>Cavilam</vt:lpstr>
      <vt:lpstr>Châtel-Montagne</vt:lpstr>
      <vt:lpstr>Charroux, cité médiévale</vt:lpstr>
      <vt:lpstr>Moutarde de Charroux</vt:lpstr>
      <vt:lpstr>Que savez-vous d‘Auvergne ?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steflova</cp:lastModifiedBy>
  <cp:revision>96</cp:revision>
  <dcterms:modified xsi:type="dcterms:W3CDTF">2012-11-26T06:54:31Z</dcterms:modified>
</cp:coreProperties>
</file>