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6" r:id="rId3"/>
    <p:sldId id="289" r:id="rId4"/>
    <p:sldId id="291" r:id="rId5"/>
    <p:sldId id="292" r:id="rId6"/>
    <p:sldId id="293" r:id="rId7"/>
    <p:sldId id="274" r:id="rId8"/>
    <p:sldId id="275" r:id="rId9"/>
    <p:sldId id="266" r:id="rId10"/>
    <p:sldId id="294" r:id="rId11"/>
    <p:sldId id="269" r:id="rId12"/>
    <p:sldId id="259" r:id="rId13"/>
    <p:sldId id="270" r:id="rId14"/>
    <p:sldId id="272" r:id="rId15"/>
    <p:sldId id="281" r:id="rId16"/>
    <p:sldId id="260" r:id="rId17"/>
    <p:sldId id="261" r:id="rId18"/>
    <p:sldId id="285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VY_32_INOVACE_2.1.FJr.01/Št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F83333-D092-40E9-91C4-4C9C83101253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CZ.1.07/1.5.00/34.0501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A9F93F-2535-474D-972F-1C641EE1AC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323927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VY_32_INOVACE_2.1.FJr.01/Št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531043-144D-40B1-A92F-99C05E478DA2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CZ.1.07/1.5.00/34.0501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210E14-301E-4AD9-B354-EA28A36D33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02432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charset="0"/>
              </a:rPr>
              <a:t>VY_32_INOVACE_2.1.FJr.01/Št</a:t>
            </a:r>
          </a:p>
        </p:txBody>
      </p:sp>
      <p:sp>
        <p:nvSpPr>
          <p:cNvPr id="16388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228D-5F44-4FEE-A559-24FD1BEDC6CC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CBC6B-E71F-4D99-B333-9CA948C442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49F64-3C72-4DF0-952A-6AA59E56FB2E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57166-5844-453C-8B98-851F94FA4F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F1DE-73C4-4124-A2BC-C015A0A3C630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65EF-FCE6-4E31-ABFC-4210AE98F8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BDE4-84C7-4D5B-93E2-27163A9B56BA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93377-C4DC-477E-A248-AD125E3166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1FC99-27F4-4154-9633-F64FA437332A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91F8-6C58-463B-B4D6-4A19847EB7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C704-BC6F-497A-9E9B-4C236E7ADA3C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0DE21-DE41-41C9-B533-A2D19B5E44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57A2-E315-4CE8-A931-1AE8DD97810D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23E6-BC93-4912-82EC-1BA25DEA5F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E4EC-101F-4FE8-9D44-05621E5A6486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BEF3-E8F2-42B9-A5D5-7344AFE6BD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36F3-14A7-4F8B-A390-2494F35531AB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C5F8-046D-4A91-9323-CEAEDEF95A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8584-1638-4DCD-92BF-7A3FFF3C422F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7FBC-0574-4CAC-81C6-27E51F7354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524C-894F-4497-B206-5DD955BB4D72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2962-A476-4189-BFD5-DFF7FCEFDA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1A52A1-2CCE-4DF8-BE39-E97709F733E3}" type="datetime1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FD28AE-B35C-4AC7-AA4B-A9D837D6B3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Mus%C3%A9e_d'Orsay" TargetMode="External"/><Relationship Id="rId2" Type="http://schemas.openxmlformats.org/officeDocument/2006/relationships/hyperlink" Target="http://fr.wikipedia.org/wiki/Fichier:Arrondissements-de-Paris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r.wikipedia.org/w/index.php?title=Fichier:Blason_paris_75.svg&amp;page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c/ca/Blason_paris_75.sv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6/65/Arrondissements-de-Paris.pn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/>
          <p:cNvSpPr>
            <a:spLocks noGrp="1"/>
          </p:cNvSpPr>
          <p:nvPr>
            <p:ph idx="4294967295"/>
          </p:nvPr>
        </p:nvSpPr>
        <p:spPr>
          <a:xfrm>
            <a:off x="857224" y="1928802"/>
            <a:ext cx="7358084" cy="3714764"/>
          </a:xfrm>
        </p:spPr>
        <p:txBody>
          <a:bodyPr/>
          <a:lstStyle/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Autor materiálu:	Andrea Šteflová</a:t>
            </a:r>
          </a:p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Datum vytvoření:	říjen 2012</a:t>
            </a:r>
          </a:p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Vzdělávací oblast:	jazyk a jazyková komunikace</a:t>
            </a:r>
          </a:p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Vyučovací předmět:	seminář z francouzského jazyka</a:t>
            </a:r>
          </a:p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Ročník:	4., oktáva</a:t>
            </a:r>
          </a:p>
          <a:p>
            <a:pPr marL="0" indent="0" defTabSz="1062038" eaLnBrk="1" hangingPunct="1">
              <a:lnSpc>
                <a:spcPct val="90000"/>
              </a:lnSpc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Téma:	Paříž –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Île-de-la-Cité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, levý břeh</a:t>
            </a:r>
          </a:p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Druh materiálu:	prezentace, pracovní list </a:t>
            </a:r>
          </a:p>
          <a:p>
            <a:pPr marL="2152650" indent="-2152650" defTabSz="1062038" eaLnBrk="1" hangingPunct="1">
              <a:lnSpc>
                <a:spcPct val="90000"/>
              </a:lnSpc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Klíčová slova:	</a:t>
            </a:r>
            <a:r>
              <a:rPr lang="fr-FR" sz="1800" dirty="0" smtClean="0">
                <a:latin typeface="Arial" charset="0"/>
                <a:cs typeface="Arial" charset="0"/>
              </a:rPr>
              <a:t>arrondissement,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Cathédrale Notre-Dame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Palais de Justice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Conciergerie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Tour Eiffel, Champs de Mars, Le Palais des Invalides, Musée d‘Orsay, Panthéon, Sorbonne, Palais du Luxembourg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Anotace:	výklad učiva, práce ve dvojicích</a:t>
            </a:r>
          </a:p>
          <a:p>
            <a:pPr marL="0" indent="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pic>
        <p:nvPicPr>
          <p:cNvPr id="15363" name="Obráze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33375"/>
            <a:ext cx="5715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VY_32_INOVACE_2.1.FJ4.01/</a:t>
            </a:r>
            <a:r>
              <a:rPr lang="cs-CZ" sz="1400" dirty="0" err="1"/>
              <a:t>Št</a:t>
            </a:r>
            <a:endParaRPr lang="cs-CZ" sz="1400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>
          <a:xfrm>
            <a:off x="428625" y="2714625"/>
            <a:ext cx="8229600" cy="1143000"/>
          </a:xfrm>
        </p:spPr>
        <p:txBody>
          <a:bodyPr/>
          <a:lstStyle/>
          <a:p>
            <a:r>
              <a:rPr lang="fr-FR" smtClean="0"/>
              <a:t>Rive gauche</a:t>
            </a:r>
          </a:p>
        </p:txBody>
      </p:sp>
      <p:sp>
        <p:nvSpPr>
          <p:cNvPr id="25604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VY_32_INOVACE_2.1.FJ4.01/Št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Tour Eiffel</a:t>
            </a:r>
          </a:p>
        </p:txBody>
      </p:sp>
      <p:sp>
        <p:nvSpPr>
          <p:cNvPr id="26626" name="TextovéPole 2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VY_32_INOVACE_2.1.FJ4.01/Št</a:t>
            </a:r>
          </a:p>
        </p:txBody>
      </p:sp>
      <p:pic>
        <p:nvPicPr>
          <p:cNvPr id="26627" name="Obrázek 3" descr="P103096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14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Obrázek 6" descr="P112028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ovéPole 7"/>
          <p:cNvSpPr txBox="1">
            <a:spLocks noChangeArrowheads="1"/>
          </p:cNvSpPr>
          <p:nvPr/>
        </p:nvSpPr>
        <p:spPr bwMode="auto">
          <a:xfrm>
            <a:off x="395288" y="4149725"/>
            <a:ext cx="8280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Le symbole emblèmatique de la ville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tour</a:t>
            </a:r>
            <a:r>
              <a:rPr lang="cs-CZ">
                <a:latin typeface="Calibri" pitchFamily="34" charset="0"/>
              </a:rPr>
              <a:t>,</a:t>
            </a:r>
            <a:r>
              <a:rPr lang="fr-FR">
                <a:latin typeface="Calibri" pitchFamily="34" charset="0"/>
              </a:rPr>
              <a:t> haute de 32</a:t>
            </a:r>
            <a:r>
              <a:rPr lang="cs-CZ">
                <a:latin typeface="Calibri" pitchFamily="34" charset="0"/>
              </a:rPr>
              <a:t>4</a:t>
            </a:r>
            <a:r>
              <a:rPr lang="fr-FR">
                <a:latin typeface="Calibri" pitchFamily="34" charset="0"/>
              </a:rPr>
              <a:t> m avec antennes, a été construite à l‘occasion de l‘Exposition Universelle en 1889 pour célébrer le premier centenaire de la Révolution française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Par Gustave Eiffel dont la statue en cire se trouve au 3</a:t>
            </a:r>
            <a:r>
              <a:rPr lang="fr-FR" baseline="30000">
                <a:latin typeface="Calibri" pitchFamily="34" charset="0"/>
              </a:rPr>
              <a:t>e </a:t>
            </a:r>
            <a:r>
              <a:rPr lang="fr-FR">
                <a:latin typeface="Calibri" pitchFamily="34" charset="0"/>
              </a:rPr>
              <a:t>étage de la tour</a:t>
            </a:r>
            <a:endParaRPr lang="cs-CZ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T</a:t>
            </a:r>
            <a:r>
              <a:rPr lang="fr-FR">
                <a:latin typeface="Calibri" pitchFamily="34" charset="0"/>
              </a:rPr>
              <a:t>our en chiffres: 3 étages, 1665 marches, 120 antennes </a:t>
            </a:r>
            <a:r>
              <a:rPr lang="cs-CZ">
                <a:latin typeface="Calibri" pitchFamily="34" charset="0"/>
              </a:rPr>
              <a:t>, </a:t>
            </a:r>
            <a:r>
              <a:rPr lang="fr-FR">
                <a:latin typeface="Calibri" pitchFamily="34" charset="0"/>
              </a:rPr>
              <a:t>le poids total 10 000 tonnes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</a:t>
            </a:r>
            <a:r>
              <a:rPr lang="cs-CZ">
                <a:latin typeface="Calibri" pitchFamily="34" charset="0"/>
              </a:rPr>
              <a:t>es </a:t>
            </a:r>
            <a:r>
              <a:rPr lang="fr-FR">
                <a:latin typeface="Calibri" pitchFamily="34" charset="0"/>
              </a:rPr>
              <a:t>antenne</a:t>
            </a:r>
            <a:r>
              <a:rPr lang="cs-CZ">
                <a:latin typeface="Calibri" pitchFamily="34" charset="0"/>
              </a:rPr>
              <a:t>s</a:t>
            </a:r>
            <a:r>
              <a:rPr lang="fr-FR">
                <a:latin typeface="Calibri" pitchFamily="34" charset="0"/>
              </a:rPr>
              <a:t> assurent les transmissions télécommunicatives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Le soir, on admire la magie de son éclairage, du scintillement et du phare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Elle accueille prè</a:t>
            </a:r>
            <a:r>
              <a:rPr lang="cs-CZ">
                <a:latin typeface="Calibri" pitchFamily="34" charset="0"/>
              </a:rPr>
              <a:t>s </a:t>
            </a:r>
            <a:r>
              <a:rPr lang="fr-FR">
                <a:latin typeface="Calibri" pitchFamily="34" charset="0"/>
              </a:rPr>
              <a:t>de 7 millions de visiteurs par an</a:t>
            </a:r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Champs de Mars</a:t>
            </a:r>
          </a:p>
        </p:txBody>
      </p:sp>
      <p:sp>
        <p:nvSpPr>
          <p:cNvPr id="27650" name="TextovéPole 4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VY_32_INOVACE_2.1.FJ4.01/Št</a:t>
            </a:r>
          </a:p>
        </p:txBody>
      </p:sp>
      <p:pic>
        <p:nvPicPr>
          <p:cNvPr id="27651" name="Obrázek 12" descr="P10309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214438"/>
            <a:ext cx="5094287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ovéPole 6"/>
          <p:cNvSpPr txBox="1">
            <a:spLocks noChangeArrowheads="1"/>
          </p:cNvSpPr>
          <p:nvPr/>
        </p:nvSpPr>
        <p:spPr bwMode="auto">
          <a:xfrm>
            <a:off x="755650" y="5300663"/>
            <a:ext cx="7715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Le vaste jardin public se trouvant au-dessous de la Tour Eiffel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Le lieu de nombreuses activités (concerts, expositions…)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À l‘origine, le champs de manœvre de l‘École militaire</a:t>
            </a:r>
          </a:p>
        </p:txBody>
      </p:sp>
      <p:sp>
        <p:nvSpPr>
          <p:cNvPr id="27654" name="TextovéPole 8"/>
          <p:cNvSpPr txBox="1">
            <a:spLocks noChangeArrowheads="1"/>
          </p:cNvSpPr>
          <p:nvPr/>
        </p:nvSpPr>
        <p:spPr bwMode="auto">
          <a:xfrm>
            <a:off x="6875463" y="3284538"/>
            <a:ext cx="20177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>
                <a:latin typeface="Calibri" pitchFamily="34" charset="0"/>
              </a:rPr>
              <a:t>Au 2</a:t>
            </a:r>
            <a:r>
              <a:rPr lang="fr-FR" b="1" i="1" baseline="30000">
                <a:latin typeface="Calibri" pitchFamily="34" charset="0"/>
              </a:rPr>
              <a:t>e</a:t>
            </a:r>
            <a:r>
              <a:rPr lang="fr-FR" b="1" i="1">
                <a:latin typeface="Calibri" pitchFamily="34" charset="0"/>
              </a:rPr>
              <a:t> plan:</a:t>
            </a:r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L‘École militaire</a:t>
            </a:r>
            <a:endParaRPr lang="fr-FR" b="1" i="1">
              <a:latin typeface="Calibri" pitchFamily="34" charset="0"/>
            </a:endParaRPr>
          </a:p>
          <a:p>
            <a:r>
              <a:rPr lang="fr-FR" b="1" i="1">
                <a:latin typeface="Calibri" pitchFamily="34" charset="0"/>
              </a:rPr>
              <a:t>À l‘arrière plan:</a:t>
            </a:r>
          </a:p>
          <a:p>
            <a:r>
              <a:rPr lang="fr-FR">
                <a:latin typeface="Calibri" pitchFamily="34" charset="0"/>
              </a:rPr>
              <a:t>Tour Montparnasse (haute  de 210 m, 59 étages)</a:t>
            </a:r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 Palais des Invalides</a:t>
            </a:r>
          </a:p>
        </p:txBody>
      </p:sp>
      <p:sp>
        <p:nvSpPr>
          <p:cNvPr id="28674" name="TextovéPole 2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VY_32_INOVACE_2.1.FJ4.01/Št</a:t>
            </a:r>
          </a:p>
        </p:txBody>
      </p:sp>
      <p:pic>
        <p:nvPicPr>
          <p:cNvPr id="28675" name="Obrázek 5" descr="P10309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Obrázek 6" descr="P11203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143000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ovéPole 9"/>
          <p:cNvSpPr txBox="1">
            <a:spLocks noChangeArrowheads="1"/>
          </p:cNvSpPr>
          <p:nvPr/>
        </p:nvSpPr>
        <p:spPr bwMode="auto">
          <a:xfrm>
            <a:off x="4500563" y="4149725"/>
            <a:ext cx="4071937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Construit en 1677 par Louis XIV comme l‘hôpital militaire pour abriter ses soldats blessés à la guerre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Dans le Dôme se trouve, en outre, le tombeau de Napoléon Bonaparte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Le Musée de l‘Armée, le Musée des Plans-reliefs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Musée d‘Orsay</a:t>
            </a:r>
          </a:p>
        </p:txBody>
      </p:sp>
      <p:sp>
        <p:nvSpPr>
          <p:cNvPr id="29698" name="TextovéPole 2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VY_32_INOVACE_2.1.FJ4.01/Št</a:t>
            </a:r>
          </a:p>
        </p:txBody>
      </p:sp>
      <p:pic>
        <p:nvPicPr>
          <p:cNvPr id="29699" name="Obrázek 3" descr="P104006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285875"/>
            <a:ext cx="5000625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ovéPole 6"/>
          <p:cNvSpPr txBox="1">
            <a:spLocks noChangeArrowheads="1"/>
          </p:cNvSpPr>
          <p:nvPr/>
        </p:nvSpPr>
        <p:spPr bwMode="auto">
          <a:xfrm>
            <a:off x="642938" y="5143500"/>
            <a:ext cx="76755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L‘ancienne gare construite à l‘occasion de l‘Exposition Universelle en 1889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Abrite la peinture et la sculpture occidentale de 1848 à 1914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Possède la plus grande collection d‘œuvres impressionnistes (Manet, Monet, Degas, Renoir)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Panthéon</a:t>
            </a:r>
          </a:p>
        </p:txBody>
      </p:sp>
      <p:sp>
        <p:nvSpPr>
          <p:cNvPr id="30722" name="TextovéPole 5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VY_32_INOVACE_2.1.FJ4.01/</a:t>
            </a:r>
            <a:r>
              <a:rPr lang="cs-CZ" sz="1400" dirty="0" err="1"/>
              <a:t>Št</a:t>
            </a:r>
            <a:endParaRPr lang="cs-CZ" sz="1400" dirty="0"/>
          </a:p>
        </p:txBody>
      </p:sp>
      <p:pic>
        <p:nvPicPr>
          <p:cNvPr id="30723" name="Obrázek 6" descr="DSCI00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68413"/>
            <a:ext cx="3727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ovéPole 8"/>
          <p:cNvSpPr txBox="1">
            <a:spLocks noChangeArrowheads="1"/>
          </p:cNvSpPr>
          <p:nvPr/>
        </p:nvSpPr>
        <p:spPr bwMode="auto">
          <a:xfrm>
            <a:off x="4857750" y="1857375"/>
            <a:ext cx="38576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L‘ancienne église où </a:t>
            </a:r>
            <a:r>
              <a:rPr lang="fr-FR" dirty="0" smtClean="0">
                <a:latin typeface="Calibri" pitchFamily="34" charset="0"/>
              </a:rPr>
              <a:t>les </a:t>
            </a:r>
            <a:r>
              <a:rPr lang="fr-FR" dirty="0">
                <a:latin typeface="Calibri" pitchFamily="34" charset="0"/>
              </a:rPr>
              <a:t>cendres de grands hommes </a:t>
            </a:r>
            <a:r>
              <a:rPr lang="fr-FR" dirty="0" smtClean="0">
                <a:latin typeface="Calibri" pitchFamily="34" charset="0"/>
              </a:rPr>
              <a:t>sont déposé</a:t>
            </a:r>
            <a:r>
              <a:rPr lang="cs-CZ" dirty="0" smtClean="0">
                <a:latin typeface="Calibri" pitchFamily="34" charset="0"/>
              </a:rPr>
              <a:t>e</a:t>
            </a:r>
            <a:r>
              <a:rPr lang="fr-FR" dirty="0" smtClean="0">
                <a:latin typeface="Calibri" pitchFamily="34" charset="0"/>
              </a:rPr>
              <a:t>s (Zola</a:t>
            </a:r>
            <a:r>
              <a:rPr lang="fr-FR" dirty="0">
                <a:latin typeface="Calibri" pitchFamily="34" charset="0"/>
              </a:rPr>
              <a:t>, Hugo, Rousseau, Voltaire, Pierre et Marie Curie, Dumas…)</a:t>
            </a:r>
          </a:p>
          <a:p>
            <a:pPr marL="176213" indent="-176213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A</a:t>
            </a:r>
            <a:r>
              <a:rPr lang="fr-FR" dirty="0">
                <a:latin typeface="Calibri" pitchFamily="34" charset="0"/>
              </a:rPr>
              <a:t>u XVIII</a:t>
            </a:r>
            <a:r>
              <a:rPr lang="fr-FR" baseline="30000" dirty="0">
                <a:latin typeface="Calibri" pitchFamily="34" charset="0"/>
              </a:rPr>
              <a:t>e </a:t>
            </a:r>
            <a:r>
              <a:rPr lang="fr-FR" dirty="0">
                <a:latin typeface="Calibri" pitchFamily="34" charset="0"/>
              </a:rPr>
              <a:t>siècle</a:t>
            </a:r>
            <a:r>
              <a:rPr lang="cs-CZ" dirty="0">
                <a:latin typeface="Calibri" pitchFamily="34" charset="0"/>
              </a:rPr>
              <a:t>, p</a:t>
            </a:r>
            <a:r>
              <a:rPr lang="fr-FR" dirty="0">
                <a:latin typeface="Calibri" pitchFamily="34" charset="0"/>
              </a:rPr>
              <a:t>révu à l'origine pour abriter la ch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âsse de </a:t>
            </a:r>
            <a:r>
              <a:rPr lang="fr-FR" i="1" dirty="0">
                <a:latin typeface="Calibri" pitchFamily="34" charset="0"/>
                <a:cs typeface="Times New Roman" pitchFamily="18" charset="0"/>
              </a:rPr>
              <a:t>Sainte Geneviève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 (patronne de la ville de Paris)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Sorbonne</a:t>
            </a:r>
          </a:p>
        </p:txBody>
      </p:sp>
      <p:sp>
        <p:nvSpPr>
          <p:cNvPr id="31746" name="TextovéPole 7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VY_32_INOVACE_2.1.FJ4.01/Št</a:t>
            </a:r>
          </a:p>
        </p:txBody>
      </p:sp>
      <p:pic>
        <p:nvPicPr>
          <p:cNvPr id="31747" name="Obrázek 11" descr="P11200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46799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ovéPole 8"/>
          <p:cNvSpPr txBox="1">
            <a:spLocks noChangeArrowheads="1"/>
          </p:cNvSpPr>
          <p:nvPr/>
        </p:nvSpPr>
        <p:spPr bwMode="auto">
          <a:xfrm>
            <a:off x="5214938" y="5357813"/>
            <a:ext cx="3714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chapelle, le symbole de l‘Université, à l‘intérieur le tombeau de Richelieu</a:t>
            </a:r>
          </a:p>
        </p:txBody>
      </p:sp>
      <p:sp>
        <p:nvSpPr>
          <p:cNvPr id="31749" name="TextovéPole 12"/>
          <p:cNvSpPr txBox="1">
            <a:spLocks noChangeArrowheads="1"/>
          </p:cNvSpPr>
          <p:nvPr/>
        </p:nvSpPr>
        <p:spPr bwMode="auto">
          <a:xfrm>
            <a:off x="6858000" y="1196975"/>
            <a:ext cx="20716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Le porte-bonheur, la statue de </a:t>
            </a:r>
            <a:r>
              <a:rPr lang="fr-FR" i="1">
                <a:latin typeface="Calibri" pitchFamily="34" charset="0"/>
              </a:rPr>
              <a:t>Michel de Montaigne </a:t>
            </a:r>
            <a:r>
              <a:rPr lang="fr-FR">
                <a:latin typeface="Calibri" pitchFamily="34" charset="0"/>
              </a:rPr>
              <a:t>en face de l‘entrée</a:t>
            </a:r>
          </a:p>
        </p:txBody>
      </p:sp>
      <p:sp>
        <p:nvSpPr>
          <p:cNvPr id="31750" name="TextovéPole 13"/>
          <p:cNvSpPr txBox="1">
            <a:spLocks noChangeArrowheads="1"/>
          </p:cNvSpPr>
          <p:nvPr/>
        </p:nvSpPr>
        <p:spPr bwMode="auto">
          <a:xfrm>
            <a:off x="468313" y="4797425"/>
            <a:ext cx="46799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Dans le </a:t>
            </a:r>
            <a:r>
              <a:rPr lang="fr-FR" i="1">
                <a:latin typeface="Calibri" pitchFamily="34" charset="0"/>
              </a:rPr>
              <a:t>Quartier latin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L‘une des plus anciennes universités d‘Europe (après Bologne et Oxford)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Fondée par le théologien </a:t>
            </a:r>
            <a:r>
              <a:rPr lang="fr-FR" i="1">
                <a:latin typeface="Calibri" pitchFamily="34" charset="0"/>
              </a:rPr>
              <a:t>Robert de Sorbon </a:t>
            </a:r>
            <a:r>
              <a:rPr lang="fr-FR">
                <a:latin typeface="Calibri" pitchFamily="34" charset="0"/>
              </a:rPr>
              <a:t>vers 1160</a:t>
            </a:r>
          </a:p>
        </p:txBody>
      </p:sp>
      <p:pic>
        <p:nvPicPr>
          <p:cNvPr id="31752" name="Obrázek 15" descr="P10401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857500"/>
            <a:ext cx="3333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Obrázek 10" descr="DSCF15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196975"/>
            <a:ext cx="14605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Palais </a:t>
            </a:r>
            <a:r>
              <a:rPr lang="fr-FR" smtClean="0"/>
              <a:t>du Luxembourg</a:t>
            </a:r>
          </a:p>
        </p:txBody>
      </p:sp>
      <p:pic>
        <p:nvPicPr>
          <p:cNvPr id="32770" name="Zástupný symbol pro obsah 5" descr="DSCI0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285875"/>
            <a:ext cx="4095750" cy="3071813"/>
          </a:xfrm>
        </p:spPr>
      </p:pic>
      <p:sp>
        <p:nvSpPr>
          <p:cNvPr id="32771" name="TextovéPole 2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VY_32_INOVACE_2.1.FJ4.01/Št</a:t>
            </a:r>
          </a:p>
        </p:txBody>
      </p:sp>
      <p:pic>
        <p:nvPicPr>
          <p:cNvPr id="32772" name="Obrázek 6" descr="DSCI00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75"/>
            <a:ext cx="40719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ovéPole 8"/>
          <p:cNvSpPr txBox="1">
            <a:spLocks noChangeArrowheads="1"/>
          </p:cNvSpPr>
          <p:nvPr/>
        </p:nvSpPr>
        <p:spPr bwMode="auto">
          <a:xfrm>
            <a:off x="428625" y="4429125"/>
            <a:ext cx="3857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Le </a:t>
            </a:r>
            <a:r>
              <a:rPr lang="fr-FR" i="1">
                <a:latin typeface="Calibri" pitchFamily="34" charset="0"/>
              </a:rPr>
              <a:t>Palais du Luxembourg </a:t>
            </a:r>
            <a:r>
              <a:rPr lang="fr-FR">
                <a:latin typeface="Calibri" pitchFamily="34" charset="0"/>
              </a:rPr>
              <a:t>– le siège du Sénat</a:t>
            </a:r>
            <a:endParaRPr lang="cs-CZ">
              <a:latin typeface="Calibri" pitchFamily="34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Au </a:t>
            </a:r>
            <a:r>
              <a:rPr lang="fr-FR">
                <a:latin typeface="Calibri" pitchFamily="34" charset="0"/>
              </a:rPr>
              <a:t>XVII</a:t>
            </a:r>
            <a:r>
              <a:rPr lang="fr-FR" baseline="30000">
                <a:latin typeface="Calibri" pitchFamily="34" charset="0"/>
              </a:rPr>
              <a:t>e</a:t>
            </a:r>
            <a:r>
              <a:rPr lang="fr-FR">
                <a:latin typeface="Calibri" pitchFamily="34" charset="0"/>
              </a:rPr>
              <a:t> siècle</a:t>
            </a:r>
            <a:r>
              <a:rPr lang="cs-CZ">
                <a:latin typeface="Calibri" pitchFamily="34" charset="0"/>
              </a:rPr>
              <a:t> </a:t>
            </a:r>
            <a:r>
              <a:rPr lang="fr-FR">
                <a:latin typeface="Calibri" pitchFamily="34" charset="0"/>
              </a:rPr>
              <a:t>pendant</a:t>
            </a:r>
            <a:r>
              <a:rPr lang="cs-CZ">
                <a:latin typeface="Calibri" pitchFamily="34" charset="0"/>
              </a:rPr>
              <a:t> </a:t>
            </a:r>
            <a:r>
              <a:rPr lang="fr-FR">
                <a:latin typeface="Calibri" pitchFamily="34" charset="0"/>
              </a:rPr>
              <a:t>la Régence</a:t>
            </a:r>
            <a:r>
              <a:rPr lang="cs-CZ">
                <a:latin typeface="Calibri" pitchFamily="34" charset="0"/>
              </a:rPr>
              <a:t>,</a:t>
            </a:r>
            <a:r>
              <a:rPr lang="fr-FR">
                <a:latin typeface="Calibri" pitchFamily="34" charset="0"/>
              </a:rPr>
              <a:t> le siège de la reine Marie de Médicis</a:t>
            </a:r>
            <a:endParaRPr lang="cs-CZ">
              <a:latin typeface="Calibri" pitchFamily="34" charset="0"/>
            </a:endParaRP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4643438" y="4429125"/>
            <a:ext cx="4143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fr-FR" dirty="0">
                <a:latin typeface="Calibri" pitchFamily="34" charset="0"/>
              </a:rPr>
              <a:t>Le Jardin du Luxembourg a été créé à la demande de Marie de Médicis (femme de Louis XIII) pour accompagner le Palais du Luxembourg</a:t>
            </a:r>
          </a:p>
          <a:p>
            <a:pPr marL="177800" indent="-177800">
              <a:buFontTx/>
              <a:buChar char="•"/>
            </a:pPr>
            <a:r>
              <a:rPr lang="fr-FR" dirty="0">
                <a:latin typeface="Calibri" pitchFamily="34" charset="0"/>
              </a:rPr>
              <a:t>Sculptures, fontaines, chaise, échecs, jeu de paume, </a:t>
            </a:r>
            <a:r>
              <a:rPr lang="fr-FR" dirty="0" smtClean="0">
                <a:latin typeface="Calibri" pitchFamily="34" charset="0"/>
              </a:rPr>
              <a:t>pétan</a:t>
            </a:r>
            <a:r>
              <a:rPr lang="cs-CZ" dirty="0" smtClean="0">
                <a:latin typeface="Calibri" pitchFamily="34" charset="0"/>
              </a:rPr>
              <a:t>q</a:t>
            </a:r>
            <a:r>
              <a:rPr lang="fr-FR" dirty="0" smtClean="0">
                <a:latin typeface="Calibri" pitchFamily="34" charset="0"/>
              </a:rPr>
              <a:t>ue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ovéPole 2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VY_32_INOVACE_2.1.FJ4.01/</a:t>
            </a:r>
            <a:r>
              <a:rPr lang="cs-CZ" sz="1400" dirty="0" err="1"/>
              <a:t>Št</a:t>
            </a:r>
            <a:endParaRPr lang="cs-CZ" sz="1400" dirty="0"/>
          </a:p>
        </p:txBody>
      </p:sp>
      <p:sp>
        <p:nvSpPr>
          <p:cNvPr id="50178" name="Obdélník 3"/>
          <p:cNvSpPr>
            <a:spLocks noChangeArrowheads="1"/>
          </p:cNvSpPr>
          <p:nvPr/>
        </p:nvSpPr>
        <p:spPr bwMode="auto">
          <a:xfrm>
            <a:off x="323850" y="692150"/>
            <a:ext cx="81359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alibri" pitchFamily="34" charset="0"/>
              </a:rPr>
              <a:t>Sitographie:</a:t>
            </a:r>
          </a:p>
          <a:p>
            <a:r>
              <a:rPr lang="fr-FR" dirty="0">
                <a:latin typeface="Calibri" pitchFamily="34" charset="0"/>
                <a:hlinkClick r:id="rId2"/>
              </a:rPr>
              <a:t>http://fr.wikipedia.org/wiki/Paris#Vie_universitair</a:t>
            </a:r>
          </a:p>
          <a:p>
            <a:r>
              <a:rPr lang="fr-FR" dirty="0">
                <a:latin typeface="Calibri" pitchFamily="34" charset="0"/>
                <a:hlinkClick r:id="rId2"/>
              </a:rPr>
              <a:t>http://www.tour-eiffel.fr/tout-savoir-sur-la-tour-eiffel/la-tour-eiffel-en-chiffres.html</a:t>
            </a:r>
          </a:p>
          <a:p>
            <a:r>
              <a:rPr lang="fr-FR" dirty="0" smtClean="0">
                <a:latin typeface="Calibri" pitchFamily="34" charset="0"/>
                <a:hlinkClick r:id="rId2"/>
              </a:rPr>
              <a:t>http</a:t>
            </a:r>
            <a:r>
              <a:rPr lang="fr-FR" dirty="0">
                <a:latin typeface="Calibri" pitchFamily="34" charset="0"/>
                <a:hlinkClick r:id="rId2"/>
              </a:rPr>
              <a:t>://fr.wikipedia.org/wiki/H%C3%B4tel_des_Invalides</a:t>
            </a:r>
          </a:p>
          <a:p>
            <a:r>
              <a:rPr lang="fr-FR" dirty="0">
                <a:latin typeface="Calibri" pitchFamily="34" charset="0"/>
                <a:hlinkClick r:id="rId3"/>
              </a:rPr>
              <a:t>http://fr.wikipedia.org/wiki/Mus%C3%A9e_d%27Orsay</a:t>
            </a:r>
            <a:endParaRPr lang="fr-FR" dirty="0">
              <a:latin typeface="Calibri" pitchFamily="34" charset="0"/>
            </a:endParaRPr>
          </a:p>
          <a:p>
            <a:endParaRPr lang="fr-FR" dirty="0">
              <a:latin typeface="Calibri" pitchFamily="34" charset="0"/>
            </a:endParaRPr>
          </a:p>
          <a:p>
            <a:r>
              <a:rPr lang="fr-FR" dirty="0">
                <a:latin typeface="Calibri" pitchFamily="34" charset="0"/>
              </a:rPr>
              <a:t>Images, photos:</a:t>
            </a:r>
            <a:endParaRPr lang="fr-FR" dirty="0">
              <a:latin typeface="Calibri" pitchFamily="34" charset="0"/>
              <a:hlinkClick r:id="rId2"/>
            </a:endParaRPr>
          </a:p>
          <a:p>
            <a:r>
              <a:rPr lang="fr-FR" dirty="0">
                <a:latin typeface="Calibri" pitchFamily="34" charset="0"/>
                <a:hlinkClick r:id="rId2"/>
              </a:rPr>
              <a:t>http://fr.wikipedia.org/wiki/Fichier:Arrondissements-de-Paris.png</a:t>
            </a:r>
            <a:endParaRPr lang="fr-FR" dirty="0">
              <a:latin typeface="Calibri" pitchFamily="34" charset="0"/>
            </a:endParaRPr>
          </a:p>
          <a:p>
            <a:r>
              <a:rPr lang="fr-FR" dirty="0">
                <a:latin typeface="Calibri" pitchFamily="34" charset="0"/>
                <a:hlinkClick r:id="rId4"/>
              </a:rPr>
              <a:t>http://fr.wikipedia.org/w/index.php?title=Fichier:Blason_paris_75.svg&amp;page=1</a:t>
            </a:r>
            <a:endParaRPr lang="fr-FR" dirty="0">
              <a:latin typeface="Calibri" pitchFamily="34" charset="0"/>
            </a:endParaRPr>
          </a:p>
          <a:p>
            <a:endParaRPr lang="fr-FR" dirty="0">
              <a:latin typeface="Calibri" pitchFamily="34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ctrTitle"/>
          </p:nvPr>
        </p:nvSpPr>
        <p:spPr>
          <a:xfrm>
            <a:off x="611188" y="981075"/>
            <a:ext cx="7772400" cy="1470025"/>
          </a:xfrm>
        </p:spPr>
        <p:txBody>
          <a:bodyPr/>
          <a:lstStyle/>
          <a:p>
            <a:pPr eaLnBrk="1" hangingPunct="1"/>
            <a:r>
              <a:rPr lang="fr-FR" b="1" smtClean="0"/>
              <a:t>PARIS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4786322"/>
            <a:ext cx="6400800" cy="134463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Capitale de la France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1</a:t>
            </a:r>
            <a:r>
              <a:rPr lang="cs-CZ" baseline="30000" dirty="0" smtClean="0"/>
              <a:t>e</a:t>
            </a:r>
            <a:r>
              <a:rPr lang="cs-CZ" dirty="0" smtClean="0"/>
              <a:t> partie : </a:t>
            </a:r>
            <a:r>
              <a:rPr lang="fr-FR" dirty="0" smtClean="0"/>
              <a:t>Île-de-la-Cité, Rive gauche</a:t>
            </a:r>
            <a:endParaRPr lang="fr-FR" dirty="0"/>
          </a:p>
        </p:txBody>
      </p:sp>
      <p:sp>
        <p:nvSpPr>
          <p:cNvPr id="17411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VY_32_INOVACE_2.1.FJ4.01/</a:t>
            </a:r>
            <a:r>
              <a:rPr lang="cs-CZ" sz="1400" dirty="0" err="1"/>
              <a:t>Št</a:t>
            </a:r>
            <a:endParaRPr lang="cs-CZ" sz="1400" dirty="0"/>
          </a:p>
        </p:txBody>
      </p:sp>
      <p:pic>
        <p:nvPicPr>
          <p:cNvPr id="17412" name="Picture 2" descr="Fichier:Blason paris 75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420938"/>
            <a:ext cx="19431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b="1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ovéPole 2"/>
          <p:cNvSpPr txBox="1">
            <a:spLocks noChangeArrowheads="1"/>
          </p:cNvSpPr>
          <p:nvPr/>
        </p:nvSpPr>
        <p:spPr bwMode="auto">
          <a:xfrm>
            <a:off x="6372225" y="0"/>
            <a:ext cx="2771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VY_32_INOVACE_2.1.FJ4.01/</a:t>
            </a:r>
            <a:r>
              <a:rPr lang="cs-CZ" sz="1400" dirty="0" err="1"/>
              <a:t>Št</a:t>
            </a:r>
            <a:endParaRPr lang="cs-CZ" sz="1400" dirty="0"/>
          </a:p>
          <a:p>
            <a:endParaRPr lang="cs-CZ" sz="1400" dirty="0"/>
          </a:p>
        </p:txBody>
      </p:sp>
      <p:pic>
        <p:nvPicPr>
          <p:cNvPr id="18434" name="Obrázek 3" descr="P112029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7885112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ovéPole 4"/>
          <p:cNvSpPr txBox="1">
            <a:spLocks noChangeArrowheads="1"/>
          </p:cNvSpPr>
          <p:nvPr/>
        </p:nvSpPr>
        <p:spPr bwMode="auto">
          <a:xfrm>
            <a:off x="1116013" y="765175"/>
            <a:ext cx="68294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>
                <a:latin typeface="Calibri" pitchFamily="34" charset="0"/>
              </a:rPr>
              <a:t>Vue générale</a:t>
            </a:r>
            <a:r>
              <a:rPr lang="cs-CZ" sz="4400">
                <a:latin typeface="Calibri" pitchFamily="34" charset="0"/>
              </a:rPr>
              <a:t> </a:t>
            </a:r>
            <a:r>
              <a:rPr lang="fr-FR" sz="4400">
                <a:latin typeface="Calibri" pitchFamily="34" charset="0"/>
              </a:rPr>
              <a:t>de la Tour Eiffel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Informations de base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897437"/>
          </a:xfrm>
        </p:spPr>
        <p:txBody>
          <a:bodyPr rtlCol="0">
            <a:normAutofit/>
          </a:bodyPr>
          <a:lstStyle/>
          <a:p>
            <a:pPr marL="176213" indent="-1762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dirty="0" smtClean="0"/>
              <a:t>Paris se trouve dans la région Île-de-France</a:t>
            </a:r>
          </a:p>
          <a:p>
            <a:pPr marL="176213" indent="-1762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dirty="0" smtClean="0"/>
              <a:t>Il y habite vers 2 200 000 d‘habitants qui s‘appellent les Parisiens</a:t>
            </a:r>
          </a:p>
          <a:p>
            <a:pPr marL="176213" indent="-1762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dirty="0" smtClean="0"/>
              <a:t>Toute l</a:t>
            </a:r>
            <a:r>
              <a:rPr lang="cs-CZ" sz="1800" dirty="0" smtClean="0"/>
              <a:t>‘</a:t>
            </a:r>
            <a:r>
              <a:rPr lang="fr-FR" sz="1800" dirty="0" smtClean="0"/>
              <a:t>agglomération parisienne compte plus de 12 millions d‘habitants</a:t>
            </a:r>
          </a:p>
          <a:p>
            <a:pPr marL="176213" indent="-1762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dirty="0" smtClean="0"/>
              <a:t>La Seine, le grand fleuve, divise la ville en 2 parties: </a:t>
            </a:r>
          </a:p>
          <a:p>
            <a:pPr marL="442913" indent="-2667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fr-FR" sz="1800" dirty="0" smtClean="0"/>
              <a:t>la</a:t>
            </a:r>
            <a:r>
              <a:rPr lang="fr-FR" sz="1800" dirty="0" smtClean="0">
                <a:solidFill>
                  <a:srgbClr val="FF0000"/>
                </a:solidFill>
              </a:rPr>
              <a:t> rive gauche </a:t>
            </a:r>
            <a:r>
              <a:rPr lang="fr-FR" sz="1800" dirty="0" smtClean="0"/>
              <a:t>est plutôt le centre des activités intellectuelles</a:t>
            </a:r>
          </a:p>
          <a:p>
            <a:pPr marL="442913" indent="-2667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fr-FR" sz="1800" dirty="0" smtClean="0"/>
              <a:t>la </a:t>
            </a:r>
            <a:r>
              <a:rPr lang="fr-FR" sz="1800" dirty="0" smtClean="0">
                <a:solidFill>
                  <a:srgbClr val="FF0000"/>
                </a:solidFill>
              </a:rPr>
              <a:t>rive droite </a:t>
            </a:r>
            <a:r>
              <a:rPr lang="fr-FR" sz="1800" dirty="0" smtClean="0"/>
              <a:t>est consacrée aux affaires</a:t>
            </a:r>
          </a:p>
          <a:p>
            <a:pPr marL="176213" indent="-1762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dirty="0" smtClean="0"/>
              <a:t>Entre les deux rives, il y a le cœur de Paris –  </a:t>
            </a:r>
            <a:r>
              <a:rPr lang="fr-FR" sz="1800" dirty="0" smtClean="0">
                <a:solidFill>
                  <a:srgbClr val="FF0000"/>
                </a:solidFill>
              </a:rPr>
              <a:t>Île</a:t>
            </a:r>
            <a:r>
              <a:rPr lang="cs-CZ" sz="1800" dirty="0" smtClean="0">
                <a:solidFill>
                  <a:srgbClr val="FF0000"/>
                </a:solidFill>
              </a:rPr>
              <a:t>-</a:t>
            </a:r>
            <a:r>
              <a:rPr lang="fr-FR" sz="1800" dirty="0" smtClean="0">
                <a:solidFill>
                  <a:srgbClr val="FF0000"/>
                </a:solidFill>
              </a:rPr>
              <a:t>de</a:t>
            </a:r>
            <a:r>
              <a:rPr lang="cs-CZ" sz="1800" dirty="0" smtClean="0">
                <a:solidFill>
                  <a:srgbClr val="FF0000"/>
                </a:solidFill>
              </a:rPr>
              <a:t>-</a:t>
            </a:r>
            <a:r>
              <a:rPr lang="fr-FR" sz="1800" dirty="0" smtClean="0">
                <a:solidFill>
                  <a:srgbClr val="FF0000"/>
                </a:solidFill>
              </a:rPr>
              <a:t>la</a:t>
            </a:r>
            <a:r>
              <a:rPr lang="cs-CZ" sz="1800" dirty="0" smtClean="0">
                <a:solidFill>
                  <a:srgbClr val="FF0000"/>
                </a:solidFill>
              </a:rPr>
              <a:t>-</a:t>
            </a:r>
            <a:r>
              <a:rPr lang="fr-FR" sz="1800" dirty="0" smtClean="0">
                <a:solidFill>
                  <a:srgbClr val="FF0000"/>
                </a:solidFill>
              </a:rPr>
              <a:t>Cité</a:t>
            </a:r>
            <a:endParaRPr lang="fr-FR" sz="1800" dirty="0" smtClean="0"/>
          </a:p>
          <a:p>
            <a:pPr marL="176213" indent="-1762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dirty="0" smtClean="0"/>
              <a:t>La ville est dirigée par un maire</a:t>
            </a:r>
          </a:p>
          <a:p>
            <a:pPr marL="176213" indent="-1762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dirty="0" smtClean="0"/>
              <a:t>Le carrefour économique et commercial qui doit son importance à sa situation géographique très favorable</a:t>
            </a:r>
          </a:p>
          <a:p>
            <a:pPr marL="176213" indent="-1762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dirty="0" smtClean="0"/>
              <a:t>La ville est située dans la plaine et grâce à la Seine, elle est le premier port fluvial</a:t>
            </a:r>
            <a:endParaRPr lang="cs-CZ" sz="1800" dirty="0" smtClean="0"/>
          </a:p>
          <a:p>
            <a:pPr marL="176213" indent="-1762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dirty="0" smtClean="0"/>
              <a:t>Le siège du gouvernement, des grands corps d‘État et de nombreuses organisations internationales (l‘UNESCO…)</a:t>
            </a:r>
          </a:p>
        </p:txBody>
      </p:sp>
      <p:sp>
        <p:nvSpPr>
          <p:cNvPr id="19459" name="TextovéPole 2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VY_32_INOVACE_2.1.FJ4.01/Št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Arrondissements</a:t>
            </a:r>
          </a:p>
        </p:txBody>
      </p:sp>
      <p:sp>
        <p:nvSpPr>
          <p:cNvPr id="20482" name="TextovéPole 2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VY_32_INOVACE_2.1.FJ4.01/Št</a:t>
            </a:r>
          </a:p>
        </p:txBody>
      </p:sp>
      <p:pic>
        <p:nvPicPr>
          <p:cNvPr id="20483" name="Picture 2" descr="Fichier:Arrondissements-de-Pari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300" y="1214438"/>
            <a:ext cx="51863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ovéPole 5"/>
          <p:cNvSpPr txBox="1">
            <a:spLocks noChangeArrowheads="1"/>
          </p:cNvSpPr>
          <p:nvPr/>
        </p:nvSpPr>
        <p:spPr bwMode="auto">
          <a:xfrm>
            <a:off x="7072330" y="4214818"/>
            <a:ext cx="17494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dirty="0" smtClean="0">
                <a:latin typeface="Calibri" pitchFamily="34" charset="0"/>
              </a:rPr>
              <a:t>Description</a:t>
            </a:r>
            <a:r>
              <a:rPr lang="fr-FR" sz="1000" dirty="0">
                <a:latin typeface="Calibri" pitchFamily="34" charset="0"/>
              </a:rPr>
              <a:t> : Carte de Paris avec ses arrondissements</a:t>
            </a:r>
          </a:p>
          <a:p>
            <a:r>
              <a:rPr lang="fr-FR" sz="1000" dirty="0">
                <a:latin typeface="Calibri" pitchFamily="34" charset="0"/>
              </a:rPr>
              <a:t>Place : Paris, France</a:t>
            </a:r>
          </a:p>
          <a:p>
            <a:r>
              <a:rPr lang="fr-FR" sz="1000" dirty="0">
                <a:latin typeface="Calibri" pitchFamily="34" charset="0"/>
              </a:rPr>
              <a:t>Date : Août 2006</a:t>
            </a:r>
          </a:p>
          <a:p>
            <a:r>
              <a:rPr lang="fr-FR" sz="1000" dirty="0">
                <a:latin typeface="Calibri" pitchFamily="34" charset="0"/>
              </a:rPr>
              <a:t>Author : Réalisation Pline</a:t>
            </a:r>
          </a:p>
        </p:txBody>
      </p:sp>
      <p:sp>
        <p:nvSpPr>
          <p:cNvPr id="20485" name="TextovéPole 7"/>
          <p:cNvSpPr txBox="1">
            <a:spLocks noChangeArrowheads="1"/>
          </p:cNvSpPr>
          <p:nvPr/>
        </p:nvSpPr>
        <p:spPr bwMode="auto">
          <a:xfrm>
            <a:off x="857250" y="5072063"/>
            <a:ext cx="7318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ville est divisée en 20 arrondissements depuis 1860 sous Napoléon III</a:t>
            </a:r>
          </a:p>
          <a:p>
            <a:pPr marL="180975" indent="-180975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première division en 1795 (12 arrondissements)</a:t>
            </a:r>
          </a:p>
          <a:p>
            <a:pPr marL="180975" indent="-180975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Les arrondissements  sont constitués en forme „d‘escargot“ </a:t>
            </a:r>
          </a:p>
          <a:p>
            <a:pPr marL="180975" indent="-180975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Le maire de Paris réside à l‘Hôtel de Ville dans le IV</a:t>
            </a:r>
            <a:r>
              <a:rPr lang="fr-FR" baseline="30000">
                <a:latin typeface="Calibri" pitchFamily="34" charset="0"/>
              </a:rPr>
              <a:t>e</a:t>
            </a:r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428625" y="2643188"/>
            <a:ext cx="8229600" cy="1143000"/>
          </a:xfrm>
        </p:spPr>
        <p:txBody>
          <a:bodyPr/>
          <a:lstStyle/>
          <a:p>
            <a:r>
              <a:rPr lang="fr-FR" dirty="0" smtClean="0"/>
              <a:t>Île</a:t>
            </a:r>
            <a:r>
              <a:rPr lang="cs-CZ" dirty="0" smtClean="0"/>
              <a:t>-</a:t>
            </a:r>
            <a:r>
              <a:rPr lang="fr-FR" dirty="0" smtClean="0"/>
              <a:t>de</a:t>
            </a:r>
            <a:r>
              <a:rPr lang="cs-CZ" dirty="0" smtClean="0"/>
              <a:t>-</a:t>
            </a:r>
            <a:r>
              <a:rPr lang="fr-FR" dirty="0" smtClean="0"/>
              <a:t>la</a:t>
            </a:r>
            <a:r>
              <a:rPr lang="cs-CZ" dirty="0" smtClean="0"/>
              <a:t>-</a:t>
            </a:r>
            <a:r>
              <a:rPr lang="fr-FR" dirty="0" smtClean="0"/>
              <a:t>Cité</a:t>
            </a:r>
          </a:p>
        </p:txBody>
      </p:sp>
      <p:sp>
        <p:nvSpPr>
          <p:cNvPr id="21508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VY_32_INOVACE_2.1.FJ4.01/Št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Cathédrale Notre-Dame</a:t>
            </a:r>
          </a:p>
        </p:txBody>
      </p:sp>
      <p:sp>
        <p:nvSpPr>
          <p:cNvPr id="22530" name="TextovéPole 2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VY_32_INOVACE_2.1.FJ4.01/Št</a:t>
            </a:r>
          </a:p>
        </p:txBody>
      </p:sp>
      <p:pic>
        <p:nvPicPr>
          <p:cNvPr id="22531" name="Obrázek 3" descr="P10401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3500437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Obrázek 6" descr="P112009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268413"/>
            <a:ext cx="4489450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ovéPole 8"/>
          <p:cNvSpPr txBox="1">
            <a:spLocks noChangeArrowheads="1"/>
          </p:cNvSpPr>
          <p:nvPr/>
        </p:nvSpPr>
        <p:spPr bwMode="auto">
          <a:xfrm>
            <a:off x="4284663" y="4724400"/>
            <a:ext cx="43576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célèbre cathédrale vieille de 850 ans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Le chef-d‘œuvre de l‘art gothique connu d‘après le roman Victor Hugo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Les deux rosaces ont de 13 m de diamètre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Palais de Justice</a:t>
            </a:r>
          </a:p>
        </p:txBody>
      </p:sp>
      <p:sp>
        <p:nvSpPr>
          <p:cNvPr id="23554" name="TextovéPole 2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VY_32_INOVACE_2.1.FJ4.01/Št</a:t>
            </a:r>
          </a:p>
        </p:txBody>
      </p:sp>
      <p:pic>
        <p:nvPicPr>
          <p:cNvPr id="23555" name="Obrázek 5" descr="P11200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214438"/>
            <a:ext cx="53324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ovéPole 7"/>
          <p:cNvSpPr txBox="1">
            <a:spLocks noChangeArrowheads="1"/>
          </p:cNvSpPr>
          <p:nvPr/>
        </p:nvSpPr>
        <p:spPr bwMode="auto">
          <a:xfrm>
            <a:off x="1000125" y="5286375"/>
            <a:ext cx="7143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La résidence des rois de la France du </a:t>
            </a:r>
            <a:r>
              <a:rPr lang="cs-CZ" dirty="0" smtClean="0">
                <a:latin typeface="Calibri" pitchFamily="34" charset="0"/>
              </a:rPr>
              <a:t>X</a:t>
            </a:r>
            <a:r>
              <a:rPr lang="fr-FR" baseline="30000" dirty="0" smtClean="0">
                <a:latin typeface="Calibri" pitchFamily="34" charset="0"/>
              </a:rPr>
              <a:t>e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>
                <a:latin typeface="Calibri" pitchFamily="34" charset="0"/>
              </a:rPr>
              <a:t>au </a:t>
            </a:r>
            <a:r>
              <a:rPr lang="cs-CZ" dirty="0" smtClean="0">
                <a:latin typeface="Calibri" pitchFamily="34" charset="0"/>
              </a:rPr>
              <a:t>XIV</a:t>
            </a:r>
            <a:r>
              <a:rPr lang="fr-FR" baseline="30000" dirty="0" smtClean="0">
                <a:latin typeface="Calibri" pitchFamily="34" charset="0"/>
              </a:rPr>
              <a:t>e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>
                <a:latin typeface="Calibri" pitchFamily="34" charset="0"/>
              </a:rPr>
              <a:t>siècle</a:t>
            </a:r>
          </a:p>
          <a:p>
            <a:pPr marL="176213" indent="-176213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Dans sa cour se trouve la </a:t>
            </a:r>
            <a:r>
              <a:rPr lang="fr-FR" i="1" dirty="0">
                <a:latin typeface="Calibri" pitchFamily="34" charset="0"/>
              </a:rPr>
              <a:t>Sainte-Chapelle</a:t>
            </a:r>
            <a:r>
              <a:rPr lang="fr-FR" dirty="0">
                <a:latin typeface="Calibri" pitchFamily="34" charset="0"/>
              </a:rPr>
              <a:t> dont les vitraux sont les plus anciens de Paris</a:t>
            </a: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Conci</a:t>
            </a:r>
            <a:r>
              <a:rPr lang="cs-CZ" smtClean="0"/>
              <a:t>e</a:t>
            </a:r>
            <a:r>
              <a:rPr lang="fr-FR" smtClean="0"/>
              <a:t>rgerie</a:t>
            </a:r>
          </a:p>
        </p:txBody>
      </p:sp>
      <p:sp>
        <p:nvSpPr>
          <p:cNvPr id="24578" name="TextovéPole 2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VY_32_INOVACE_2.1.FJ4.01/Št</a:t>
            </a:r>
          </a:p>
        </p:txBody>
      </p:sp>
      <p:pic>
        <p:nvPicPr>
          <p:cNvPr id="24579" name="Obrázek 3" descr="DSCI01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285875"/>
            <a:ext cx="5048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ovéPole 6"/>
          <p:cNvSpPr txBox="1">
            <a:spLocks noChangeArrowheads="1"/>
          </p:cNvSpPr>
          <p:nvPr/>
        </p:nvSpPr>
        <p:spPr bwMode="auto">
          <a:xfrm>
            <a:off x="500063" y="5143500"/>
            <a:ext cx="8072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L‘une des parties de l‘ancien palais royal, la résidence des rois du </a:t>
            </a:r>
            <a:r>
              <a:rPr lang="cs-CZ">
                <a:latin typeface="Calibri" pitchFamily="34" charset="0"/>
              </a:rPr>
              <a:t>X</a:t>
            </a:r>
            <a:r>
              <a:rPr lang="fr-FR" baseline="30000">
                <a:latin typeface="Calibri" pitchFamily="34" charset="0"/>
              </a:rPr>
              <a:t>e</a:t>
            </a:r>
            <a:r>
              <a:rPr lang="fr-FR">
                <a:latin typeface="Calibri" pitchFamily="34" charset="0"/>
              </a:rPr>
              <a:t> au </a:t>
            </a:r>
            <a:r>
              <a:rPr lang="cs-CZ">
                <a:latin typeface="Calibri" pitchFamily="34" charset="0"/>
              </a:rPr>
              <a:t>XIV</a:t>
            </a:r>
            <a:r>
              <a:rPr lang="fr-FR" baseline="30000">
                <a:latin typeface="Calibri" pitchFamily="34" charset="0"/>
              </a:rPr>
              <a:t>e</a:t>
            </a:r>
            <a:r>
              <a:rPr lang="fr-FR">
                <a:latin typeface="Calibri" pitchFamily="34" charset="0"/>
              </a:rPr>
              <a:t> siècle </a:t>
            </a:r>
          </a:p>
          <a:p>
            <a:pPr marL="176213" indent="-176213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Une partie a été transformée en prison au </a:t>
            </a:r>
            <a:r>
              <a:rPr lang="cs-CZ">
                <a:latin typeface="Calibri" pitchFamily="34" charset="0"/>
              </a:rPr>
              <a:t>XIV</a:t>
            </a:r>
            <a:r>
              <a:rPr lang="fr-FR" baseline="30000">
                <a:latin typeface="Calibri" pitchFamily="34" charset="0"/>
              </a:rPr>
              <a:t>e</a:t>
            </a:r>
            <a:r>
              <a:rPr lang="fr-FR">
                <a:latin typeface="Calibri" pitchFamily="34" charset="0"/>
              </a:rPr>
              <a:t> siècle et pendant la Révolution française en 1789, on y enfermait les condamnés à mort (Marie-Antoinette, Danton, Robespierre)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1104</Words>
  <Application>Microsoft Office PowerPoint</Application>
  <PresentationFormat>Předvádění na obrazovce (4:3)</PresentationFormat>
  <Paragraphs>149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Prezentace aplikace PowerPoint</vt:lpstr>
      <vt:lpstr>PARIS</vt:lpstr>
      <vt:lpstr>Prezentace aplikace PowerPoint</vt:lpstr>
      <vt:lpstr>Informations de base</vt:lpstr>
      <vt:lpstr>Arrondissements</vt:lpstr>
      <vt:lpstr>Île-de-la-Cité</vt:lpstr>
      <vt:lpstr>Cathédrale Notre-Dame</vt:lpstr>
      <vt:lpstr>Palais de Justice</vt:lpstr>
      <vt:lpstr>Conciergerie</vt:lpstr>
      <vt:lpstr>Rive gauche</vt:lpstr>
      <vt:lpstr>Tour Eiffel</vt:lpstr>
      <vt:lpstr>Champs de Mars</vt:lpstr>
      <vt:lpstr>Le Palais des Invalides</vt:lpstr>
      <vt:lpstr>Musée d‘Orsay</vt:lpstr>
      <vt:lpstr>Panthéon</vt:lpstr>
      <vt:lpstr>Sorbonne</vt:lpstr>
      <vt:lpstr>Palais du Luxembourg</vt:lpstr>
      <vt:lpstr>Prezentace aplikace PowerPoint</vt:lpstr>
    </vt:vector>
  </TitlesOfParts>
  <Company>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andrea</dc:creator>
  <cp:lastModifiedBy>Radek</cp:lastModifiedBy>
  <cp:revision>140</cp:revision>
  <dcterms:created xsi:type="dcterms:W3CDTF">2012-10-20T06:13:59Z</dcterms:created>
  <dcterms:modified xsi:type="dcterms:W3CDTF">2012-11-26T18:22:19Z</dcterms:modified>
</cp:coreProperties>
</file>