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56" r:id="rId3"/>
    <p:sldId id="284" r:id="rId4"/>
    <p:sldId id="277" r:id="rId5"/>
    <p:sldId id="278" r:id="rId6"/>
    <p:sldId id="279" r:id="rId7"/>
    <p:sldId id="286" r:id="rId8"/>
    <p:sldId id="287" r:id="rId9"/>
    <p:sldId id="288" r:id="rId10"/>
    <p:sldId id="289" r:id="rId11"/>
    <p:sldId id="296" r:id="rId12"/>
    <p:sldId id="295" r:id="rId13"/>
    <p:sldId id="276"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50902-192E-49CE-A8E1-7BB0CCE4E958}" type="datetimeFigureOut">
              <a:rPr lang="cs-CZ" smtClean="0"/>
              <a:pPr/>
              <a:t>6.12.2012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A22FE-D721-48A3-9389-31146266A4A2}" type="slidenum">
              <a:rPr lang="cs-CZ" smtClean="0"/>
              <a:pPr/>
              <a:t>‹#›</a:t>
            </a:fld>
            <a:endParaRPr lang="cs-CZ"/>
          </a:p>
        </p:txBody>
      </p:sp>
    </p:spTree>
    <p:extLst>
      <p:ext uri="{BB962C8B-B14F-4D97-AF65-F5344CB8AC3E}">
        <p14:creationId xmlns:p14="http://schemas.microsoft.com/office/powerpoint/2010/main" val="164802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pro obrázek snímku 1"/>
          <p:cNvSpPr>
            <a:spLocks noGrp="1" noRot="1" noChangeAspect="1"/>
          </p:cNvSpPr>
          <p:nvPr>
            <p:ph type="sldImg"/>
          </p:nvPr>
        </p:nvSpPr>
        <p:spPr bwMode="auto">
          <a:noFill/>
          <a:ln>
            <a:solidFill>
              <a:srgbClr val="000000"/>
            </a:solidFill>
            <a:miter lim="800000"/>
            <a:headEnd/>
            <a:tailEnd/>
          </a:ln>
        </p:spPr>
      </p:sp>
      <p:sp>
        <p:nvSpPr>
          <p:cNvPr id="1536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15363" name="Zástupný symbol pro záhlaví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smtClean="0">
                <a:cs typeface="Arial" charset="0"/>
              </a:rPr>
              <a:t>VY_32_INOVACE_2.1.FJr.01/Št</a:t>
            </a:r>
          </a:p>
        </p:txBody>
      </p:sp>
      <p:sp>
        <p:nvSpPr>
          <p:cNvPr id="15364" name="Zástupný symbol pro zápatí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cs-CZ" smtClean="0">
                <a:cs typeface="Arial" charset="0"/>
              </a:rPr>
              <a:t>CZ.1.07/1.5.00/34.0501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67A22FE-D721-48A3-9389-31146266A4A2}"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6.12.2012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6.12.2012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6.12.2012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6.12.2012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147A663-015F-420C-99CF-BC543E316508}" type="datetimeFigureOut">
              <a:rPr lang="cs-CZ" smtClean="0"/>
              <a:pPr/>
              <a:t>6.12.2012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147A663-015F-420C-99CF-BC543E316508}" type="datetimeFigureOut">
              <a:rPr lang="cs-CZ" smtClean="0"/>
              <a:pPr/>
              <a:t>6.12.2012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147A663-015F-420C-99CF-BC543E316508}" type="datetimeFigureOut">
              <a:rPr lang="cs-CZ" smtClean="0"/>
              <a:pPr/>
              <a:t>6.12.2012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147A663-015F-420C-99CF-BC543E316508}" type="datetimeFigureOut">
              <a:rPr lang="cs-CZ" smtClean="0"/>
              <a:pPr/>
              <a:t>6.12.2012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47A663-015F-420C-99CF-BC543E316508}" type="datetimeFigureOut">
              <a:rPr lang="cs-CZ" smtClean="0"/>
              <a:pPr/>
              <a:t>6.12.2012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147A663-015F-420C-99CF-BC543E316508}" type="datetimeFigureOut">
              <a:rPr lang="cs-CZ" smtClean="0"/>
              <a:pPr/>
              <a:t>6.12.2012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147A663-015F-420C-99CF-BC543E316508}" type="datetimeFigureOut">
              <a:rPr lang="cs-CZ" smtClean="0"/>
              <a:pPr/>
              <a:t>6.12.2012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7A663-015F-420C-99CF-BC543E316508}" type="datetimeFigureOut">
              <a:rPr lang="cs-CZ" smtClean="0"/>
              <a:pPr/>
              <a:t>6.12.2012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63BBF-2F89-459B-808D-27BAFA1823B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9/95/Pet%C5%99kovick%C3%A1_venu%C5%A1e.jpg"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hyperlink" Target="//upload.wikimedia.org/wikipedia/commons/5/5e/Ova_Anselm_(Urx)_01.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3/3e/Slezskoostravsk%C3%BD_hrad_3.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fr.wikipedia.org/wiki/V%C3%A9nus_de_Petrkovice" TargetMode="External"/><Relationship Id="rId7" Type="http://schemas.openxmlformats.org/officeDocument/2006/relationships/hyperlink" Target="http://fr.wikipedia.org/wiki/Fichier:Pet%C5%99kovick%C3%A1_venu%C5%A1e.jpg" TargetMode="External"/><Relationship Id="rId2" Type="http://schemas.openxmlformats.org/officeDocument/2006/relationships/hyperlink" Target="http://cs.wikipedia.org/wiki/Soubor:Ova_Anselm_(Urx)_01.jpg" TargetMode="External"/><Relationship Id="rId1" Type="http://schemas.openxmlformats.org/officeDocument/2006/relationships/slideLayout" Target="../slideLayouts/slideLayout7.xml"/><Relationship Id="rId6" Type="http://schemas.openxmlformats.org/officeDocument/2006/relationships/hyperlink" Target="http://cs.wikipedia.org/wiki/Soubor:Slezskoostravsk%C3%BD_hrad_3.JPG" TargetMode="External"/><Relationship Id="rId5" Type="http://schemas.openxmlformats.org/officeDocument/2006/relationships/hyperlink" Target="http://fr.wikipedia.org/wiki/Fichier:Flag_of_Ostrava.svg" TargetMode="External"/><Relationship Id="rId4" Type="http://schemas.openxmlformats.org/officeDocument/2006/relationships/hyperlink" Target="http://cilac.com/index.php?option=com_content&amp;view=article&amp;id=902:moravie-silesie--le-patrimoine-industriel-dostrava-dolni-vitkovice-souvre-au-public&amp;catid=68:actualite&amp;Itemid=10015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2/2f/Flag_of_Ostrava.sv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4294967295"/>
          </p:nvPr>
        </p:nvSpPr>
        <p:spPr>
          <a:xfrm>
            <a:off x="428596" y="2071678"/>
            <a:ext cx="8143932" cy="4071966"/>
          </a:xfrm>
        </p:spPr>
        <p:txBody>
          <a:bodyPr>
            <a:noAutofit/>
          </a:bodyPr>
          <a:lstStyle/>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Autor materiálu:	Andrea Šteflová</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Datum vytvoření:	listopad 2012</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Vzdělávací oblast:	jazyk a jazyková komunikace</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Vyučovací předmět:	seminář z francouzského jazyka</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Ročník:	4., oktáva</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Téma:	Ostrava – krajské město Moravskoslezského kraje</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Druh materiálu:	prezentace, pracovní list </a:t>
            </a:r>
          </a:p>
          <a:p>
            <a:pPr marL="2159000" indent="-2159000" defTabSz="1062038">
              <a:lnSpc>
                <a:spcPct val="90000"/>
              </a:lnSpc>
              <a:buNone/>
              <a:tabLst>
                <a:tab pos="2152650" algn="l"/>
              </a:tabLst>
            </a:pPr>
            <a:r>
              <a:rPr lang="cs-CZ" sz="1800" dirty="0" smtClean="0">
                <a:latin typeface="Arial" charset="0"/>
                <a:cs typeface="Arial" charset="0"/>
              </a:rPr>
              <a:t>Klíčová slova:	krajské město, Masarykovo náměstí, Ostravské muzeum, Nová radnice, Divadlo Antonína Dvořáka, Divadlo Jiřího </a:t>
            </a:r>
            <a:r>
              <a:rPr lang="cs-CZ" sz="1800" dirty="0" err="1" smtClean="0">
                <a:latin typeface="Arial" charset="0"/>
                <a:cs typeface="Arial" charset="0"/>
              </a:rPr>
              <a:t>Myrona</a:t>
            </a:r>
            <a:r>
              <a:rPr lang="cs-CZ" sz="1800" dirty="0" smtClean="0">
                <a:latin typeface="Arial" charset="0"/>
                <a:cs typeface="Arial" charset="0"/>
              </a:rPr>
              <a:t>, Divadlo loutek, Ostravské výstaviště, Ostrava - Dolní Vítkovice, Katedrála Božského Spasitele, Evangelický Kristův kostel, Stodolní ulice, </a:t>
            </a:r>
            <a:r>
              <a:rPr lang="cs-CZ" sz="1800" dirty="0" err="1" smtClean="0">
                <a:latin typeface="Arial" charset="0"/>
                <a:cs typeface="Arial" charset="0"/>
              </a:rPr>
              <a:t>Landek</a:t>
            </a:r>
            <a:r>
              <a:rPr lang="cs-CZ" sz="1800" dirty="0" smtClean="0">
                <a:latin typeface="Arial" charset="0"/>
                <a:cs typeface="Arial" charset="0"/>
              </a:rPr>
              <a:t>, </a:t>
            </a:r>
            <a:r>
              <a:rPr lang="cs-CZ" sz="1800" dirty="0" err="1" smtClean="0">
                <a:latin typeface="Arial" charset="0"/>
                <a:cs typeface="Arial" charset="0"/>
              </a:rPr>
              <a:t>Slezskoostravský</a:t>
            </a:r>
            <a:r>
              <a:rPr lang="cs-CZ" sz="1800" dirty="0" smtClean="0">
                <a:latin typeface="Arial" charset="0"/>
                <a:cs typeface="Arial" charset="0"/>
              </a:rPr>
              <a:t> hrad</a:t>
            </a:r>
            <a:endParaRPr lang="cs-CZ" sz="1800" dirty="0" smtClean="0">
              <a:latin typeface="Arial" charset="0"/>
              <a:cs typeface="Times New Roman" pitchFamily="18" charset="0"/>
            </a:endParaRP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Anotace:	výklad učiva, samostatná práce</a:t>
            </a:r>
          </a:p>
        </p:txBody>
      </p:sp>
      <p:pic>
        <p:nvPicPr>
          <p:cNvPr id="14339" name="Obrázek 4"/>
          <p:cNvPicPr>
            <a:picLocks noChangeAspect="1" noChangeArrowheads="1"/>
          </p:cNvPicPr>
          <p:nvPr/>
        </p:nvPicPr>
        <p:blipFill>
          <a:blip r:embed="rId3" cstate="print"/>
          <a:srcRect/>
          <a:stretch>
            <a:fillRect/>
          </a:stretch>
        </p:blipFill>
        <p:spPr bwMode="auto">
          <a:xfrm>
            <a:off x="1714480" y="571480"/>
            <a:ext cx="5715000" cy="1397000"/>
          </a:xfrm>
          <a:prstGeom prst="rect">
            <a:avLst/>
          </a:prstGeom>
          <a:noFill/>
          <a:ln w="9525">
            <a:noFill/>
            <a:miter lim="800000"/>
            <a:headEnd/>
            <a:tailEnd/>
          </a:ln>
        </p:spPr>
      </p:pic>
      <p:sp>
        <p:nvSpPr>
          <p:cNvPr id="6"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chier:Petřkovická venuše.jpg">
            <a:hlinkClick r:id="rId2"/>
          </p:cNvPr>
          <p:cNvPicPr>
            <a:picLocks noChangeAspect="1" noChangeArrowheads="1"/>
          </p:cNvPicPr>
          <p:nvPr/>
        </p:nvPicPr>
        <p:blipFill>
          <a:blip r:embed="rId3" cstate="print"/>
          <a:srcRect/>
          <a:stretch>
            <a:fillRect/>
          </a:stretch>
        </p:blipFill>
        <p:spPr bwMode="auto">
          <a:xfrm>
            <a:off x="6876256" y="1412776"/>
            <a:ext cx="2124751" cy="3367000"/>
          </a:xfrm>
          <a:prstGeom prst="rect">
            <a:avLst/>
          </a:prstGeom>
          <a:noFill/>
        </p:spPr>
      </p:pic>
      <p:sp>
        <p:nvSpPr>
          <p:cNvPr id="6" name="Nadpis 5"/>
          <p:cNvSpPr>
            <a:spLocks noGrp="1"/>
          </p:cNvSpPr>
          <p:nvPr>
            <p:ph type="title"/>
          </p:nvPr>
        </p:nvSpPr>
        <p:spPr/>
        <p:txBody>
          <a:bodyPr/>
          <a:lstStyle/>
          <a:p>
            <a:r>
              <a:rPr lang="fr-FR" dirty="0" smtClean="0"/>
              <a:t>Landek</a:t>
            </a:r>
            <a:r>
              <a:rPr lang="cs-CZ" dirty="0" smtClean="0"/>
              <a:t> </a:t>
            </a:r>
            <a:r>
              <a:rPr lang="fr-FR" dirty="0" smtClean="0"/>
              <a:t>à Ostrava-Petřkovice</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323528" y="4725144"/>
            <a:ext cx="8358214" cy="1754326"/>
          </a:xfrm>
          <a:prstGeom prst="rect">
            <a:avLst/>
          </a:prstGeom>
          <a:noFill/>
        </p:spPr>
        <p:txBody>
          <a:bodyPr wrap="square" rtlCol="0">
            <a:spAutoFit/>
          </a:bodyPr>
          <a:lstStyle/>
          <a:p>
            <a:pPr marL="177800" indent="-177800">
              <a:buFont typeface="Arial" pitchFamily="34" charset="0"/>
              <a:buChar char="•"/>
            </a:pPr>
            <a:r>
              <a:rPr lang="fr-FR" dirty="0" smtClean="0"/>
              <a:t>Le </a:t>
            </a:r>
            <a:r>
              <a:rPr lang="fr-FR" b="1" dirty="0" smtClean="0"/>
              <a:t>Landek parc</a:t>
            </a:r>
            <a:r>
              <a:rPr lang="fr-FR" dirty="0" smtClean="0"/>
              <a:t>, appelé ainsi d’après une colline locale et réputée pour la trouvaille de la statuette de la </a:t>
            </a:r>
            <a:r>
              <a:rPr lang="fr-FR" i="1" dirty="0" smtClean="0"/>
              <a:t>Vénus de Landek</a:t>
            </a:r>
            <a:r>
              <a:rPr lang="fr-FR" dirty="0" smtClean="0"/>
              <a:t>.</a:t>
            </a:r>
          </a:p>
          <a:p>
            <a:pPr marL="177800" indent="-177800">
              <a:buFont typeface="Arial" pitchFamily="34" charset="0"/>
              <a:buChar char="•"/>
            </a:pPr>
            <a:r>
              <a:rPr lang="fr-FR" b="1" dirty="0" smtClean="0"/>
              <a:t>Vénus de Landek</a:t>
            </a:r>
            <a:r>
              <a:rPr lang="fr-FR" dirty="0" smtClean="0"/>
              <a:t> est une petite figurine haute de 4,6 cm en hématite, vieille de près de 25 000 ans et représentant un torse de femme</a:t>
            </a:r>
            <a:r>
              <a:rPr lang="cs-CZ" dirty="0" smtClean="0"/>
              <a:t>.</a:t>
            </a:r>
            <a:endParaRPr lang="fr-FR" dirty="0" smtClean="0"/>
          </a:p>
          <a:p>
            <a:pPr marL="177800" indent="-177800">
              <a:buFont typeface="Arial" pitchFamily="34" charset="0"/>
              <a:buChar char="•"/>
            </a:pPr>
            <a:r>
              <a:rPr lang="fr-FR" dirty="0" smtClean="0"/>
              <a:t>Au Landek parc, on peut visiter le </a:t>
            </a:r>
            <a:r>
              <a:rPr lang="fr-FR" b="1" dirty="0" smtClean="0"/>
              <a:t>Musée de technique minière </a:t>
            </a:r>
            <a:r>
              <a:rPr lang="fr-FR" dirty="0" smtClean="0"/>
              <a:t>dans l‘ancienne mine </a:t>
            </a:r>
            <a:r>
              <a:rPr lang="fr-FR" i="1" dirty="0" smtClean="0"/>
              <a:t>Anselm</a:t>
            </a:r>
            <a:r>
              <a:rPr lang="fr-FR" dirty="0" smtClean="0"/>
              <a:t> où il y a également une exposition consacrée aux sauveteurs dans les mines.</a:t>
            </a:r>
            <a:endParaRPr lang="cs-CZ" dirty="0" smtClean="0"/>
          </a:p>
        </p:txBody>
      </p:sp>
      <p:pic>
        <p:nvPicPr>
          <p:cNvPr id="6146" name="Picture 2" descr="Soubor:Ova Anselm (Urx) 01.jpg">
            <a:hlinkClick r:id="rId4"/>
          </p:cNvPr>
          <p:cNvPicPr>
            <a:picLocks noChangeAspect="1" noChangeArrowheads="1"/>
          </p:cNvPicPr>
          <p:nvPr/>
        </p:nvPicPr>
        <p:blipFill>
          <a:blip r:embed="rId5" cstate="print"/>
          <a:srcRect/>
          <a:stretch>
            <a:fillRect/>
          </a:stretch>
        </p:blipFill>
        <p:spPr bwMode="auto">
          <a:xfrm>
            <a:off x="467544" y="1196752"/>
            <a:ext cx="6503476" cy="3438713"/>
          </a:xfrm>
          <a:prstGeom prst="rect">
            <a:avLst/>
          </a:prstGeom>
          <a:noFill/>
        </p:spPr>
      </p:pic>
      <p:sp>
        <p:nvSpPr>
          <p:cNvPr id="9" name="TextovéPole 8"/>
          <p:cNvSpPr txBox="1"/>
          <p:nvPr/>
        </p:nvSpPr>
        <p:spPr>
          <a:xfrm>
            <a:off x="5940152" y="1196752"/>
            <a:ext cx="1026243" cy="246221"/>
          </a:xfrm>
          <a:prstGeom prst="rect">
            <a:avLst/>
          </a:prstGeom>
          <a:noFill/>
        </p:spPr>
        <p:txBody>
          <a:bodyPr wrap="none" rtlCol="0">
            <a:spAutoFit/>
          </a:bodyPr>
          <a:lstStyle/>
          <a:p>
            <a:r>
              <a:rPr lang="fr-FR" sz="1000" dirty="0" smtClean="0"/>
              <a:t>Auteur: Tedmek</a:t>
            </a:r>
            <a:endParaRPr lang="fr-FR" sz="1000" dirty="0"/>
          </a:p>
        </p:txBody>
      </p:sp>
      <p:sp>
        <p:nvSpPr>
          <p:cNvPr id="10" name="TextovéPole 9"/>
          <p:cNvSpPr txBox="1"/>
          <p:nvPr/>
        </p:nvSpPr>
        <p:spPr>
          <a:xfrm>
            <a:off x="7452320" y="4509120"/>
            <a:ext cx="982961" cy="246221"/>
          </a:xfrm>
          <a:prstGeom prst="rect">
            <a:avLst/>
          </a:prstGeom>
          <a:noFill/>
        </p:spPr>
        <p:txBody>
          <a:bodyPr wrap="none" rtlCol="0">
            <a:spAutoFit/>
          </a:bodyPr>
          <a:lstStyle/>
          <a:p>
            <a:r>
              <a:rPr lang="fr-FR" sz="1000" dirty="0" smtClean="0"/>
              <a:t>Auteur: Kozuch</a:t>
            </a:r>
            <a:endParaRPr lang="fr-FR" sz="1000" dirty="0"/>
          </a:p>
        </p:txBody>
      </p:sp>
      <p:sp>
        <p:nvSpPr>
          <p:cNvPr id="12" name="TextovéPole 11"/>
          <p:cNvSpPr txBox="1"/>
          <p:nvPr/>
        </p:nvSpPr>
        <p:spPr>
          <a:xfrm>
            <a:off x="611560" y="1340768"/>
            <a:ext cx="2917209" cy="369332"/>
          </a:xfrm>
          <a:prstGeom prst="rect">
            <a:avLst/>
          </a:prstGeom>
          <a:solidFill>
            <a:schemeClr val="bg1"/>
          </a:solidFill>
          <a:ln>
            <a:solidFill>
              <a:schemeClr val="tx1"/>
            </a:solidFill>
          </a:ln>
        </p:spPr>
        <p:txBody>
          <a:bodyPr wrap="none" rtlCol="0">
            <a:spAutoFit/>
          </a:bodyPr>
          <a:lstStyle/>
          <a:p>
            <a:r>
              <a:rPr lang="fr-FR" dirty="0" smtClean="0"/>
              <a:t>Musée de technique minière</a:t>
            </a:r>
            <a:endParaRPr lang="cs-CZ" dirty="0"/>
          </a:p>
        </p:txBody>
      </p:sp>
      <p:sp>
        <p:nvSpPr>
          <p:cNvPr id="13" name="TextovéPole 12"/>
          <p:cNvSpPr txBox="1"/>
          <p:nvPr/>
        </p:nvSpPr>
        <p:spPr>
          <a:xfrm>
            <a:off x="7020272" y="1196752"/>
            <a:ext cx="1791837" cy="369332"/>
          </a:xfrm>
          <a:prstGeom prst="rect">
            <a:avLst/>
          </a:prstGeom>
          <a:solidFill>
            <a:schemeClr val="bg1"/>
          </a:solidFill>
          <a:ln>
            <a:solidFill>
              <a:schemeClr val="tx1"/>
            </a:solidFill>
          </a:ln>
        </p:spPr>
        <p:txBody>
          <a:bodyPr wrap="none" rtlCol="0">
            <a:spAutoFit/>
          </a:bodyPr>
          <a:lstStyle/>
          <a:p>
            <a:r>
              <a:rPr lang="fr-FR" dirty="0" smtClean="0"/>
              <a:t>Vénus de Landek</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Château Ostrava-Silésie</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1026" name="Picture 2" descr="Soubor:Slezskoostravský hrad 3.JPG">
            <a:hlinkClick r:id="rId2"/>
          </p:cNvPr>
          <p:cNvPicPr>
            <a:picLocks noChangeAspect="1" noChangeArrowheads="1"/>
          </p:cNvPicPr>
          <p:nvPr/>
        </p:nvPicPr>
        <p:blipFill>
          <a:blip r:embed="rId3" cstate="print"/>
          <a:srcRect/>
          <a:stretch>
            <a:fillRect/>
          </a:stretch>
        </p:blipFill>
        <p:spPr bwMode="auto">
          <a:xfrm>
            <a:off x="1907704" y="1196752"/>
            <a:ext cx="5280586" cy="3960440"/>
          </a:xfrm>
          <a:prstGeom prst="rect">
            <a:avLst/>
          </a:prstGeom>
          <a:noFill/>
        </p:spPr>
      </p:pic>
      <p:sp>
        <p:nvSpPr>
          <p:cNvPr id="10" name="TextovéPole 9"/>
          <p:cNvSpPr txBox="1"/>
          <p:nvPr/>
        </p:nvSpPr>
        <p:spPr>
          <a:xfrm>
            <a:off x="7308304" y="5013176"/>
            <a:ext cx="1180131" cy="246221"/>
          </a:xfrm>
          <a:prstGeom prst="rect">
            <a:avLst/>
          </a:prstGeom>
          <a:noFill/>
        </p:spPr>
        <p:txBody>
          <a:bodyPr wrap="none" rtlCol="0">
            <a:spAutoFit/>
          </a:bodyPr>
          <a:lstStyle/>
          <a:p>
            <a:r>
              <a:rPr lang="fr-FR" sz="1000" dirty="0" smtClean="0"/>
              <a:t>Auteur: Podzemnik</a:t>
            </a:r>
            <a:endParaRPr lang="fr-FR" sz="1000" dirty="0"/>
          </a:p>
        </p:txBody>
      </p:sp>
      <p:sp>
        <p:nvSpPr>
          <p:cNvPr id="11" name="TextovéPole 10"/>
          <p:cNvSpPr txBox="1"/>
          <p:nvPr/>
        </p:nvSpPr>
        <p:spPr>
          <a:xfrm>
            <a:off x="827584" y="5229200"/>
            <a:ext cx="7272808" cy="1200329"/>
          </a:xfrm>
          <a:prstGeom prst="rect">
            <a:avLst/>
          </a:prstGeom>
          <a:noFill/>
        </p:spPr>
        <p:txBody>
          <a:bodyPr wrap="square" rtlCol="0">
            <a:spAutoFit/>
          </a:bodyPr>
          <a:lstStyle/>
          <a:p>
            <a:pPr marL="180975" indent="-180975">
              <a:buFont typeface="Arial" pitchFamily="34" charset="0"/>
              <a:buChar char="•"/>
            </a:pPr>
            <a:r>
              <a:rPr lang="fr-FR" dirty="0" smtClean="0"/>
              <a:t>Il a été construit au XIIIe s. au confluent des rivières Lučina et Ostravice</a:t>
            </a:r>
          </a:p>
          <a:p>
            <a:pPr marL="180975" indent="-180975">
              <a:buFont typeface="Arial" pitchFamily="34" charset="0"/>
              <a:buChar char="•"/>
            </a:pPr>
            <a:r>
              <a:rPr lang="fr-FR" dirty="0" smtClean="0"/>
              <a:t>Au XVIe s., il a été rebâti dans le style de renaissance</a:t>
            </a:r>
          </a:p>
          <a:p>
            <a:pPr marL="180975" indent="-180975">
              <a:buFont typeface="Arial" pitchFamily="34" charset="0"/>
              <a:buChar char="•"/>
            </a:pPr>
            <a:r>
              <a:rPr lang="fr-FR" dirty="0" smtClean="0"/>
              <a:t>Aujourd‘hui, le musée et le lieu de nombreux évenéments culturels</a:t>
            </a:r>
            <a:r>
              <a:rPr lang="cs-CZ" dirty="0" smtClean="0"/>
              <a:t> </a:t>
            </a:r>
            <a:r>
              <a:rPr lang="fr-FR" dirty="0" smtClean="0"/>
              <a:t>(marchés, pièces de théâtre, concerts, festivals…)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title"/>
          </p:nvPr>
        </p:nvSpPr>
        <p:spPr/>
        <p:txBody>
          <a:bodyPr/>
          <a:lstStyle/>
          <a:p>
            <a:r>
              <a:rPr lang="fr-FR" smtClean="0"/>
              <a:t>Que savez-vous?</a:t>
            </a:r>
          </a:p>
        </p:txBody>
      </p:sp>
      <p:sp>
        <p:nvSpPr>
          <p:cNvPr id="60424" name="Rectangle 8"/>
          <p:cNvSpPr>
            <a:spLocks noGrp="1"/>
          </p:cNvSpPr>
          <p:nvPr>
            <p:ph type="body" idx="1"/>
          </p:nvPr>
        </p:nvSpPr>
        <p:spPr>
          <a:xfrm>
            <a:off x="428625" y="1214438"/>
            <a:ext cx="4040188" cy="317500"/>
          </a:xfrm>
          <a:solidFill>
            <a:schemeClr val="accent5">
              <a:lumMod val="60000"/>
              <a:lumOff val="40000"/>
            </a:schemeClr>
          </a:solidFill>
        </p:spPr>
        <p:txBody>
          <a:bodyPr>
            <a:normAutofit fontScale="92500" lnSpcReduction="20000"/>
          </a:bodyPr>
          <a:lstStyle/>
          <a:p>
            <a:pPr marL="722313" lvl="1" indent="-265113" algn="ctr">
              <a:defRPr/>
            </a:pPr>
            <a:r>
              <a:rPr lang="fr-FR" sz="1800" dirty="0" smtClean="0"/>
              <a:t>Questions</a:t>
            </a:r>
          </a:p>
        </p:txBody>
      </p:sp>
      <p:sp>
        <p:nvSpPr>
          <p:cNvPr id="7" name="Zástupný symbol pro obsah 6"/>
          <p:cNvSpPr>
            <a:spLocks noGrp="1"/>
          </p:cNvSpPr>
          <p:nvPr>
            <p:ph sz="half" idx="2"/>
          </p:nvPr>
        </p:nvSpPr>
        <p:spPr>
          <a:xfrm>
            <a:off x="457200" y="1643062"/>
            <a:ext cx="4040188" cy="4810273"/>
          </a:xfrm>
        </p:spPr>
        <p:txBody>
          <a:bodyPr>
            <a:normAutofit fontScale="92500"/>
          </a:bodyPr>
          <a:lstStyle/>
          <a:p>
            <a:pPr marL="265113" indent="-265113">
              <a:buFont typeface="+mj-lt"/>
              <a:buAutoNum type="arabicPeriod"/>
              <a:defRPr/>
            </a:pPr>
            <a:r>
              <a:rPr lang="fr-FR" sz="1800" dirty="0" smtClean="0"/>
              <a:t>Combien d‘habitants vivent à Ostrava?</a:t>
            </a:r>
          </a:p>
          <a:p>
            <a:pPr marL="265113" indent="-265113">
              <a:buFont typeface="+mj-lt"/>
              <a:buAutoNum type="arabicPeriod"/>
              <a:defRPr/>
            </a:pPr>
            <a:r>
              <a:rPr lang="fr-FR" sz="1800" dirty="0" smtClean="0"/>
              <a:t>Comment s‘appelle la place centrale de la ville?</a:t>
            </a:r>
          </a:p>
          <a:p>
            <a:pPr marL="265113" indent="-265113">
              <a:buFont typeface="+mj-lt"/>
              <a:buAutoNum type="arabicPeriod"/>
              <a:defRPr/>
            </a:pPr>
            <a:r>
              <a:rPr lang="fr-FR" sz="1800" dirty="0" smtClean="0"/>
              <a:t>Qu‘est-ce qui se trouve dans l‘immeuble de l‘ancienne mairie?</a:t>
            </a:r>
          </a:p>
          <a:p>
            <a:pPr marL="265113" indent="-265113">
              <a:buFont typeface="+mj-lt"/>
              <a:buAutoNum type="arabicPeriod"/>
              <a:defRPr/>
            </a:pPr>
            <a:r>
              <a:rPr lang="fr-FR" sz="1800" dirty="0" smtClean="0"/>
              <a:t>Comment est le blason d‘Ostrava?</a:t>
            </a:r>
          </a:p>
          <a:p>
            <a:pPr marL="265113" indent="-265113">
              <a:buFont typeface="+mj-lt"/>
              <a:buAutoNum type="arabicPeriod"/>
              <a:defRPr/>
            </a:pPr>
            <a:r>
              <a:rPr lang="fr-FR" sz="1800" dirty="0" smtClean="0"/>
              <a:t>Nommez les 3 théâtres d‘Ostrava</a:t>
            </a:r>
          </a:p>
          <a:p>
            <a:pPr marL="265113" indent="-265113">
              <a:buFont typeface="+mj-lt"/>
              <a:buAutoNum type="arabicPeriod"/>
              <a:defRPr/>
            </a:pPr>
            <a:r>
              <a:rPr lang="fr-FR" sz="1800" dirty="0" smtClean="0"/>
              <a:t>Où sont organisés des expositions, des conférences, des salons, des congrès?</a:t>
            </a:r>
          </a:p>
          <a:p>
            <a:pPr marL="265113" indent="-265113">
              <a:buFont typeface="+mj-lt"/>
              <a:buAutoNum type="arabicPeriod"/>
              <a:defRPr/>
            </a:pPr>
            <a:r>
              <a:rPr lang="fr-FR" sz="1800" dirty="0" smtClean="0"/>
              <a:t>Quel monument est surnommé « Hradčany d’Ostrava »?</a:t>
            </a:r>
          </a:p>
          <a:p>
            <a:pPr marL="265113" indent="-265113">
              <a:buFont typeface="+mj-lt"/>
              <a:buAutoNum type="arabicPeriod"/>
              <a:defRPr/>
            </a:pPr>
            <a:r>
              <a:rPr lang="fr-FR" sz="1800" dirty="0" smtClean="0"/>
              <a:t>Les églises remarquables?</a:t>
            </a:r>
          </a:p>
          <a:p>
            <a:pPr marL="265113" indent="-265113">
              <a:buFont typeface="+mj-lt"/>
              <a:buAutoNum type="arabicPeriod"/>
              <a:defRPr/>
            </a:pPr>
            <a:r>
              <a:rPr lang="fr-FR" sz="1800" dirty="0" smtClean="0"/>
              <a:t>L‘endroit de nombreuses boîtes de nuit</a:t>
            </a:r>
            <a:r>
              <a:rPr lang="cs-CZ" sz="1800" dirty="0" smtClean="0"/>
              <a:t>?</a:t>
            </a:r>
            <a:endParaRPr lang="fr-FR" sz="1800" dirty="0" smtClean="0"/>
          </a:p>
          <a:p>
            <a:pPr marL="265113" indent="-265113">
              <a:buFont typeface="+mj-lt"/>
              <a:buAutoNum type="arabicPeriod"/>
              <a:defRPr/>
            </a:pPr>
            <a:r>
              <a:rPr lang="fr-FR" sz="1800" dirty="0" smtClean="0"/>
              <a:t> Où se trouve le Musée de technique minière</a:t>
            </a:r>
            <a:r>
              <a:rPr lang="cs-CZ" sz="1800" dirty="0" smtClean="0"/>
              <a:t>? </a:t>
            </a:r>
            <a:r>
              <a:rPr lang="fr-FR" sz="1800" dirty="0" smtClean="0"/>
              <a:t>Quelle est la trouvaille locale?</a:t>
            </a:r>
            <a:endParaRPr lang="cs-CZ" sz="1800" dirty="0" smtClean="0"/>
          </a:p>
          <a:p>
            <a:pPr marL="265113" indent="-265113">
              <a:buFont typeface="+mj-lt"/>
              <a:buAutoNum type="arabicPeriod"/>
              <a:defRPr/>
            </a:pPr>
            <a:r>
              <a:rPr lang="fr-FR" sz="1800" dirty="0" smtClean="0"/>
              <a:t> Le style du Château Ostrava-Silésie?</a:t>
            </a:r>
          </a:p>
          <a:p>
            <a:pPr marL="265113" indent="-265113">
              <a:buFont typeface="+mj-lt"/>
              <a:buAutoNum type="arabicPeriod"/>
              <a:defRPr/>
            </a:pPr>
            <a:endParaRPr lang="fr-FR" sz="1800" dirty="0" smtClean="0"/>
          </a:p>
          <a:p>
            <a:pPr marL="265113" indent="-265113">
              <a:buFont typeface="+mj-lt"/>
              <a:buAutoNum type="arabicPeriod"/>
              <a:defRPr/>
            </a:pPr>
            <a:endParaRPr lang="cs-CZ" sz="1800" dirty="0" smtClean="0"/>
          </a:p>
          <a:p>
            <a:pPr marL="265113" indent="-265113">
              <a:buFont typeface="+mj-lt"/>
              <a:buAutoNum type="arabicPeriod"/>
              <a:defRPr/>
            </a:pPr>
            <a:endParaRPr lang="cs-CZ" sz="1800" dirty="0" smtClean="0"/>
          </a:p>
        </p:txBody>
      </p:sp>
      <p:sp>
        <p:nvSpPr>
          <p:cNvPr id="8" name="Zástupný symbol pro text 7"/>
          <p:cNvSpPr>
            <a:spLocks noGrp="1"/>
          </p:cNvSpPr>
          <p:nvPr>
            <p:ph type="body" sz="quarter" idx="3"/>
          </p:nvPr>
        </p:nvSpPr>
        <p:spPr>
          <a:xfrm>
            <a:off x="4572000" y="1214438"/>
            <a:ext cx="4041775" cy="317500"/>
          </a:xfrm>
          <a:solidFill>
            <a:schemeClr val="accent6">
              <a:lumMod val="60000"/>
              <a:lumOff val="40000"/>
            </a:schemeClr>
          </a:solidFill>
        </p:spPr>
        <p:txBody>
          <a:bodyPr>
            <a:normAutofit fontScale="92500" lnSpcReduction="20000"/>
          </a:bodyPr>
          <a:lstStyle/>
          <a:p>
            <a:pPr algn="ctr">
              <a:defRPr/>
            </a:pPr>
            <a:r>
              <a:rPr lang="fr-FR" sz="1800" dirty="0" smtClean="0"/>
              <a:t>Réponses</a:t>
            </a:r>
            <a:endParaRPr lang="fr-FR" sz="1800" dirty="0"/>
          </a:p>
        </p:txBody>
      </p:sp>
      <p:sp>
        <p:nvSpPr>
          <p:cNvPr id="9" name="Zástupný symbol pro obsah 8"/>
          <p:cNvSpPr>
            <a:spLocks noGrp="1"/>
          </p:cNvSpPr>
          <p:nvPr>
            <p:ph sz="quarter" idx="4"/>
          </p:nvPr>
        </p:nvSpPr>
        <p:spPr>
          <a:xfrm>
            <a:off x="4645025" y="1643062"/>
            <a:ext cx="4141817" cy="4810273"/>
          </a:xfrm>
        </p:spPr>
        <p:txBody>
          <a:bodyPr>
            <a:normAutofit fontScale="92500" lnSpcReduction="10000"/>
          </a:bodyPr>
          <a:lstStyle/>
          <a:p>
            <a:pPr marL="265113" indent="-265113">
              <a:buFont typeface="+mj-lt"/>
              <a:buAutoNum type="arabicPeriod"/>
              <a:defRPr/>
            </a:pPr>
            <a:r>
              <a:rPr lang="fr-FR" sz="1800" dirty="0" smtClean="0"/>
              <a:t>30</a:t>
            </a:r>
            <a:r>
              <a:rPr lang="cs-CZ" sz="1800" dirty="0" smtClean="0"/>
              <a:t>3</a:t>
            </a:r>
            <a:r>
              <a:rPr lang="fr-FR" sz="1800" dirty="0" smtClean="0"/>
              <a:t> 000</a:t>
            </a:r>
          </a:p>
          <a:p>
            <a:pPr marL="265113" indent="-265113">
              <a:buFont typeface="+mj-lt"/>
              <a:buAutoNum type="arabicPeriod"/>
              <a:defRPr/>
            </a:pPr>
            <a:r>
              <a:rPr lang="fr-FR" sz="1800" dirty="0" smtClean="0"/>
              <a:t>La place Masaryk</a:t>
            </a:r>
          </a:p>
          <a:p>
            <a:pPr marL="265113" indent="-265113">
              <a:buFont typeface="+mj-lt"/>
              <a:buAutoNum type="arabicPeriod"/>
              <a:defRPr/>
            </a:pPr>
            <a:r>
              <a:rPr lang="fr-FR" sz="1800" dirty="0" smtClean="0"/>
              <a:t>Le Musée d‘Ostrava</a:t>
            </a:r>
          </a:p>
          <a:p>
            <a:pPr marL="265113" indent="-265113">
              <a:buFont typeface="+mj-lt"/>
              <a:buAutoNum type="arabicPeriod"/>
              <a:defRPr/>
            </a:pPr>
            <a:r>
              <a:rPr lang="fr-FR" sz="1800" dirty="0" smtClean="0"/>
              <a:t>le cheval blanc et la rose sur le fond bleu</a:t>
            </a:r>
          </a:p>
          <a:p>
            <a:pPr marL="268288" indent="-268288">
              <a:buFont typeface="+mj-lt"/>
              <a:buAutoNum type="arabicPeriod"/>
            </a:pPr>
            <a:r>
              <a:rPr lang="fr-FR" sz="1800" dirty="0" smtClean="0"/>
              <a:t>Théâtre Antonín Dvořák</a:t>
            </a:r>
          </a:p>
          <a:p>
            <a:pPr marL="268288" indent="0">
              <a:buNone/>
            </a:pPr>
            <a:r>
              <a:rPr lang="fr-FR" sz="1800" dirty="0" smtClean="0"/>
              <a:t>Théâtre Jiří Myron</a:t>
            </a:r>
          </a:p>
          <a:p>
            <a:pPr marL="268288" indent="0">
              <a:buNone/>
            </a:pPr>
            <a:r>
              <a:rPr lang="fr-FR" sz="1800" dirty="0" smtClean="0"/>
              <a:t>Théâtre des Marionnettes</a:t>
            </a:r>
          </a:p>
          <a:p>
            <a:pPr marL="268288" indent="-268288">
              <a:buFont typeface="+mj-lt"/>
              <a:buAutoNum type="arabicPeriod" startAt="6"/>
            </a:pPr>
            <a:r>
              <a:rPr lang="fr-FR" sz="1800" dirty="0" smtClean="0"/>
              <a:t>Parc des expositions Černá louka</a:t>
            </a:r>
          </a:p>
          <a:p>
            <a:pPr marL="268288" indent="-268288">
              <a:buFont typeface="+mj-lt"/>
              <a:buAutoNum type="arabicPeriod" startAt="6"/>
            </a:pPr>
            <a:r>
              <a:rPr lang="fr-FR" sz="1800" dirty="0" smtClean="0"/>
              <a:t>Le patrimoine industriel d’Ostrava-Dolní Vítkovice</a:t>
            </a:r>
          </a:p>
          <a:p>
            <a:pPr marL="268288" indent="-268288">
              <a:buFont typeface="+mj-lt"/>
              <a:buAutoNum type="arabicPeriod" startAt="6"/>
            </a:pPr>
            <a:r>
              <a:rPr lang="fr-FR" sz="1800" dirty="0" smtClean="0"/>
              <a:t>Cathédrale de Sauveur</a:t>
            </a:r>
          </a:p>
          <a:p>
            <a:pPr marL="268288" indent="0">
              <a:buNone/>
            </a:pPr>
            <a:r>
              <a:rPr lang="fr-FR" sz="1800" dirty="0" smtClean="0"/>
              <a:t>Église évangélique de Christe</a:t>
            </a:r>
          </a:p>
          <a:p>
            <a:pPr>
              <a:buFont typeface="+mj-lt"/>
              <a:buAutoNum type="arabicPeriod" startAt="9"/>
            </a:pPr>
            <a:r>
              <a:rPr lang="fr-FR" sz="1800" dirty="0" smtClean="0"/>
              <a:t>La rue Stodolní</a:t>
            </a:r>
          </a:p>
          <a:p>
            <a:pPr>
              <a:buFont typeface="+mj-lt"/>
              <a:buAutoNum type="arabicPeriod" startAt="9"/>
            </a:pPr>
            <a:r>
              <a:rPr lang="fr-FR" sz="1800" dirty="0" smtClean="0"/>
              <a:t>Au Landek parc à Ostrava-Petřkovice</a:t>
            </a:r>
            <a:r>
              <a:rPr lang="cs-CZ" sz="1800" dirty="0" smtClean="0"/>
              <a:t> </a:t>
            </a:r>
            <a:r>
              <a:rPr lang="fr-FR" sz="1800" dirty="0" smtClean="0"/>
              <a:t>Vénus de Landek</a:t>
            </a:r>
            <a:endParaRPr lang="cs-CZ" sz="1800" dirty="0" smtClean="0"/>
          </a:p>
          <a:p>
            <a:pPr>
              <a:buFont typeface="+mj-lt"/>
              <a:buAutoNum type="arabicPeriod" startAt="9"/>
            </a:pPr>
            <a:r>
              <a:rPr lang="fr-FR" sz="1800" dirty="0" smtClean="0"/>
              <a:t>Renaissance, XVIe s.</a:t>
            </a:r>
          </a:p>
          <a:p>
            <a:pPr marL="268288" indent="-268288">
              <a:buFont typeface="+mj-lt"/>
              <a:buAutoNum type="arabicPeriod" startAt="6"/>
            </a:pPr>
            <a:endParaRPr lang="fr-FR" sz="1800" dirty="0" smtClean="0"/>
          </a:p>
          <a:p>
            <a:pPr marL="268288" indent="-268288">
              <a:buFont typeface="+mj-lt"/>
              <a:buAutoNum type="arabicPeriod" startAt="6"/>
            </a:pPr>
            <a:endParaRPr lang="cs-CZ" sz="1800" dirty="0" smtClean="0"/>
          </a:p>
          <a:p>
            <a:pPr marL="611188">
              <a:buNone/>
            </a:pPr>
            <a:endParaRPr lang="cs-CZ" sz="1800" dirty="0" smtClean="0"/>
          </a:p>
          <a:p>
            <a:pPr marL="268288" indent="0">
              <a:buNone/>
            </a:pPr>
            <a:endParaRPr lang="fr-FR" sz="1800" dirty="0" smtClean="0"/>
          </a:p>
          <a:p>
            <a:pPr marL="265113" indent="-265113">
              <a:buFont typeface="+mj-lt"/>
              <a:buAutoNum type="arabicPeriod"/>
              <a:defRPr/>
            </a:pPr>
            <a:endParaRPr lang="fr-FR" sz="1800" dirty="0" smtClean="0"/>
          </a:p>
        </p:txBody>
      </p:sp>
      <p:sp>
        <p:nvSpPr>
          <p:cNvPr id="12" name="TextovéPole 11"/>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13"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9">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anim calcmode="lin" valueType="num">
                                      <p:cBhvr additive="base">
                                        <p:cTn id="65"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9">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6" end="6"/>
                                            </p:txEl>
                                          </p:spTgt>
                                        </p:tgtEl>
                                        <p:attrNameLst>
                                          <p:attrName>style.visibility</p:attrName>
                                        </p:attrNameLst>
                                      </p:cBhvr>
                                      <p:to>
                                        <p:strVal val="visible"/>
                                      </p:to>
                                    </p:set>
                                    <p:anim calcmode="lin" valueType="num">
                                      <p:cBhvr additive="base">
                                        <p:cTn id="69"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anim calcmode="lin" valueType="num">
                                      <p:cBhvr additive="base">
                                        <p:cTn id="75"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9">
                                            <p:txEl>
                                              <p:pRg st="7" end="7"/>
                                            </p:txEl>
                                          </p:spTgt>
                                        </p:tgtEl>
                                        <p:attrNameLst>
                                          <p:attrName>style.visibility</p:attrName>
                                        </p:attrNameLst>
                                      </p:cBhvr>
                                      <p:to>
                                        <p:strVal val="visible"/>
                                      </p:to>
                                    </p:set>
                                    <p:anim calcmode="lin" valueType="num">
                                      <p:cBhvr additive="base">
                                        <p:cTn id="81" dur="20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 calcmode="lin" valueType="num">
                                      <p:cBhvr additive="base">
                                        <p:cTn id="87"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8"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9">
                                            <p:txEl>
                                              <p:pRg st="8" end="8"/>
                                            </p:txEl>
                                          </p:spTgt>
                                        </p:tgtEl>
                                        <p:attrNameLst>
                                          <p:attrName>style.visibility</p:attrName>
                                        </p:attrNameLst>
                                      </p:cBhvr>
                                      <p:to>
                                        <p:strVal val="visible"/>
                                      </p:to>
                                    </p:set>
                                    <p:anim calcmode="lin" valueType="num">
                                      <p:cBhvr additive="base">
                                        <p:cTn id="93" dur="20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94" dur="20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
                                            <p:txEl>
                                              <p:pRg st="7" end="7"/>
                                            </p:txEl>
                                          </p:spTgt>
                                        </p:tgtEl>
                                        <p:attrNameLst>
                                          <p:attrName>style.visibility</p:attrName>
                                        </p:attrNameLst>
                                      </p:cBhvr>
                                      <p:to>
                                        <p:strVal val="visible"/>
                                      </p:to>
                                    </p:set>
                                    <p:anim calcmode="lin" valueType="num">
                                      <p:cBhvr additive="base">
                                        <p:cTn id="99"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00" dur="2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xEl>
                                              <p:pRg st="9" end="9"/>
                                            </p:txEl>
                                          </p:spTgt>
                                        </p:tgtEl>
                                        <p:attrNameLst>
                                          <p:attrName>style.visibility</p:attrName>
                                        </p:attrNameLst>
                                      </p:cBhvr>
                                      <p:to>
                                        <p:strVal val="visible"/>
                                      </p:to>
                                    </p:set>
                                    <p:anim calcmode="lin" valueType="num">
                                      <p:cBhvr additive="base">
                                        <p:cTn id="105" dur="20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106" dur="2000" fill="hold"/>
                                        <p:tgtEl>
                                          <p:spTgt spid="9">
                                            <p:txEl>
                                              <p:pRg st="9" end="9"/>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9">
                                            <p:txEl>
                                              <p:pRg st="10" end="10"/>
                                            </p:txEl>
                                          </p:spTgt>
                                        </p:tgtEl>
                                        <p:attrNameLst>
                                          <p:attrName>style.visibility</p:attrName>
                                        </p:attrNameLst>
                                      </p:cBhvr>
                                      <p:to>
                                        <p:strVal val="visible"/>
                                      </p:to>
                                    </p:set>
                                    <p:anim calcmode="lin" valueType="num">
                                      <p:cBhvr additive="base">
                                        <p:cTn id="109" dur="20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110" dur="20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
                                            <p:txEl>
                                              <p:pRg st="8" end="8"/>
                                            </p:txEl>
                                          </p:spTgt>
                                        </p:tgtEl>
                                        <p:attrNameLst>
                                          <p:attrName>style.visibility</p:attrName>
                                        </p:attrNameLst>
                                      </p:cBhvr>
                                      <p:to>
                                        <p:strVal val="visible"/>
                                      </p:to>
                                    </p:set>
                                    <p:anim calcmode="lin" valueType="num">
                                      <p:cBhvr additive="base">
                                        <p:cTn id="115" dur="2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16" dur="2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9">
                                            <p:txEl>
                                              <p:pRg st="11" end="11"/>
                                            </p:txEl>
                                          </p:spTgt>
                                        </p:tgtEl>
                                        <p:attrNameLst>
                                          <p:attrName>style.visibility</p:attrName>
                                        </p:attrNameLst>
                                      </p:cBhvr>
                                      <p:to>
                                        <p:strVal val="visible"/>
                                      </p:to>
                                    </p:set>
                                    <p:anim calcmode="lin" valueType="num">
                                      <p:cBhvr additive="base">
                                        <p:cTn id="121" dur="20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122" dur="20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7">
                                            <p:txEl>
                                              <p:pRg st="9" end="9"/>
                                            </p:txEl>
                                          </p:spTgt>
                                        </p:tgtEl>
                                        <p:attrNameLst>
                                          <p:attrName>style.visibility</p:attrName>
                                        </p:attrNameLst>
                                      </p:cBhvr>
                                      <p:to>
                                        <p:strVal val="visible"/>
                                      </p:to>
                                    </p:set>
                                    <p:anim calcmode="lin" valueType="num">
                                      <p:cBhvr additive="base">
                                        <p:cTn id="127" dur="2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28" dur="2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7">
                                            <p:txEl>
                                              <p:pRg st="10" end="10"/>
                                            </p:txEl>
                                          </p:spTgt>
                                        </p:tgtEl>
                                        <p:attrNameLst>
                                          <p:attrName>style.visibility</p:attrName>
                                        </p:attrNameLst>
                                      </p:cBhvr>
                                      <p:to>
                                        <p:strVal val="visible"/>
                                      </p:to>
                                    </p:set>
                                    <p:anim calcmode="lin" valueType="num">
                                      <p:cBhvr additive="base">
                                        <p:cTn id="133" dur="2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34" dur="20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9">
                                            <p:txEl>
                                              <p:pRg st="12" end="12"/>
                                            </p:txEl>
                                          </p:spTgt>
                                        </p:tgtEl>
                                        <p:attrNameLst>
                                          <p:attrName>style.visibility</p:attrName>
                                        </p:attrNameLst>
                                      </p:cBhvr>
                                      <p:to>
                                        <p:strVal val="visible"/>
                                      </p:to>
                                    </p:set>
                                    <p:anim calcmode="lin" valueType="num">
                                      <p:cBhvr additive="base">
                                        <p:cTn id="139" dur="20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140" dur="20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9">
                                            <p:txEl>
                                              <p:pRg st="13" end="13"/>
                                            </p:txEl>
                                          </p:spTgt>
                                        </p:tgtEl>
                                        <p:attrNameLst>
                                          <p:attrName>style.visibility</p:attrName>
                                        </p:attrNameLst>
                                      </p:cBhvr>
                                      <p:to>
                                        <p:strVal val="visible"/>
                                      </p:to>
                                    </p:set>
                                    <p:anim calcmode="lin" valueType="num">
                                      <p:cBhvr additive="base">
                                        <p:cTn id="145" dur="20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146" dur="20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5" name="TextovéPole 4"/>
          <p:cNvSpPr txBox="1"/>
          <p:nvPr/>
        </p:nvSpPr>
        <p:spPr>
          <a:xfrm>
            <a:off x="251520" y="404664"/>
            <a:ext cx="8496944" cy="3416320"/>
          </a:xfrm>
          <a:prstGeom prst="rect">
            <a:avLst/>
          </a:prstGeom>
          <a:noFill/>
        </p:spPr>
        <p:txBody>
          <a:bodyPr wrap="square" rtlCol="0">
            <a:spAutoFit/>
          </a:bodyPr>
          <a:lstStyle/>
          <a:p>
            <a:r>
              <a:rPr lang="fr-FR" dirty="0" smtClean="0"/>
              <a:t>Sitographie:</a:t>
            </a:r>
          </a:p>
          <a:p>
            <a:r>
              <a:rPr lang="fr-FR" dirty="0" smtClean="0">
                <a:hlinkClick r:id="rId2"/>
              </a:rPr>
              <a:t>http://cs.wikipedia.org/wiki/Soubor:Ova_Anselm_(Urx)_01.jpg</a:t>
            </a:r>
            <a:endParaRPr lang="cs-CZ" dirty="0" smtClean="0"/>
          </a:p>
          <a:p>
            <a:r>
              <a:rPr lang="fr-FR" dirty="0" smtClean="0">
                <a:hlinkClick r:id="rId3"/>
              </a:rPr>
              <a:t>http://fr.wikipedia.org/wiki/V%C3%A9nus_de_Petrkovice</a:t>
            </a:r>
            <a:endParaRPr lang="cs-CZ" dirty="0" smtClean="0"/>
          </a:p>
          <a:p>
            <a:r>
              <a:rPr lang="fr-FR" dirty="0" smtClean="0">
                <a:hlinkClick r:id="rId4"/>
              </a:rPr>
              <a:t>http://cilac.com/index.php?option=com_content&amp;view=article&amp;id=902:moravie-silesie--le-patrimoine-industriel-dostrava-dolni-vitkovice-souvre-au-public&amp;catid=68:actualite&amp;Itemid=100151</a:t>
            </a:r>
            <a:endParaRPr lang="fr-FR" dirty="0" smtClean="0"/>
          </a:p>
          <a:p>
            <a:endParaRPr lang="fr-FR" dirty="0" smtClean="0"/>
          </a:p>
          <a:p>
            <a:r>
              <a:rPr lang="fr-FR" dirty="0" smtClean="0"/>
              <a:t>Photos, images:</a:t>
            </a:r>
          </a:p>
          <a:p>
            <a:r>
              <a:rPr lang="fr-FR" dirty="0" smtClean="0">
                <a:hlinkClick r:id="rId5"/>
              </a:rPr>
              <a:t>http://fr.wikipedia.org/wiki/Fichier:Flag_of_Ostrava.svg</a:t>
            </a:r>
            <a:endParaRPr lang="cs-CZ" dirty="0" smtClean="0"/>
          </a:p>
          <a:p>
            <a:r>
              <a:rPr lang="fr-FR" dirty="0" smtClean="0">
                <a:hlinkClick r:id="rId6"/>
              </a:rPr>
              <a:t>http://cs.wikipedia.org/wiki/Soubor:Slezskoostravsk%C3%BD_hrad_3.JPG</a:t>
            </a:r>
            <a:endParaRPr lang="cs-CZ" dirty="0" smtClean="0"/>
          </a:p>
          <a:p>
            <a:r>
              <a:rPr lang="cs-CZ" dirty="0" smtClean="0">
                <a:hlinkClick r:id="rId7"/>
              </a:rPr>
              <a:t>http://fr.</a:t>
            </a:r>
            <a:r>
              <a:rPr lang="cs-CZ" dirty="0" err="1" smtClean="0">
                <a:hlinkClick r:id="rId7"/>
              </a:rPr>
              <a:t>wikipedia.org</a:t>
            </a:r>
            <a:r>
              <a:rPr lang="cs-CZ" dirty="0" smtClean="0">
                <a:hlinkClick r:id="rId7"/>
              </a:rPr>
              <a:t>/</a:t>
            </a:r>
            <a:r>
              <a:rPr lang="cs-CZ" dirty="0" err="1" smtClean="0">
                <a:hlinkClick r:id="rId7"/>
              </a:rPr>
              <a:t>wiki</a:t>
            </a:r>
            <a:r>
              <a:rPr lang="cs-CZ" dirty="0" smtClean="0">
                <a:hlinkClick r:id="rId7"/>
              </a:rPr>
              <a:t>/</a:t>
            </a:r>
            <a:r>
              <a:rPr lang="cs-CZ" dirty="0" err="1" smtClean="0">
                <a:hlinkClick r:id="rId7"/>
              </a:rPr>
              <a:t>Fichier</a:t>
            </a:r>
            <a:r>
              <a:rPr lang="cs-CZ" dirty="0" smtClean="0">
                <a:hlinkClick r:id="rId7"/>
              </a:rPr>
              <a:t>:</a:t>
            </a:r>
            <a:r>
              <a:rPr lang="cs-CZ" dirty="0" err="1" smtClean="0">
                <a:hlinkClick r:id="rId7"/>
              </a:rPr>
              <a:t>Pet</a:t>
            </a:r>
            <a:r>
              <a:rPr lang="cs-CZ" dirty="0" smtClean="0">
                <a:hlinkClick r:id="rId7"/>
              </a:rPr>
              <a:t>%C5%99kovick%C3%A1_</a:t>
            </a:r>
            <a:r>
              <a:rPr lang="cs-CZ" dirty="0" err="1" smtClean="0">
                <a:hlinkClick r:id="rId7"/>
              </a:rPr>
              <a:t>venu</a:t>
            </a:r>
            <a:r>
              <a:rPr lang="cs-CZ" dirty="0" smtClean="0">
                <a:hlinkClick r:id="rId7"/>
              </a:rPr>
              <a:t>%C5%A1e.jpg</a:t>
            </a:r>
            <a:endParaRPr lang="cs-CZ" dirty="0" smtClean="0"/>
          </a:p>
          <a:p>
            <a:endParaRPr lang="cs-CZ" dirty="0"/>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404664"/>
            <a:ext cx="7772400" cy="1470025"/>
          </a:xfrm>
        </p:spPr>
        <p:txBody>
          <a:bodyPr/>
          <a:lstStyle/>
          <a:p>
            <a:r>
              <a:rPr lang="cs-CZ" dirty="0" smtClean="0"/>
              <a:t>Ostrava</a:t>
            </a:r>
            <a:endParaRPr lang="fr-FR" dirty="0"/>
          </a:p>
        </p:txBody>
      </p:sp>
      <p:sp>
        <p:nvSpPr>
          <p:cNvPr id="3" name="Podnadpis 2"/>
          <p:cNvSpPr>
            <a:spLocks noGrp="1"/>
          </p:cNvSpPr>
          <p:nvPr>
            <p:ph type="subTitle" idx="1"/>
          </p:nvPr>
        </p:nvSpPr>
        <p:spPr>
          <a:xfrm>
            <a:off x="971600" y="1412776"/>
            <a:ext cx="7416824" cy="1752600"/>
          </a:xfrm>
        </p:spPr>
        <p:txBody>
          <a:bodyPr/>
          <a:lstStyle/>
          <a:p>
            <a:r>
              <a:rPr lang="fr-FR" dirty="0" smtClean="0"/>
              <a:t>Chef-lieu régional de Moravie-Silésie</a:t>
            </a:r>
            <a:endParaRPr lang="fr-FR" dirty="0"/>
          </a:p>
        </p:txBody>
      </p:sp>
      <p:sp>
        <p:nvSpPr>
          <p:cNvPr id="4"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5"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13314" name="Picture 2" descr="Fichier:Flag of Ostrava.svg">
            <a:hlinkClick r:id="rId2"/>
          </p:cNvPr>
          <p:cNvPicPr>
            <a:picLocks noChangeAspect="1" noChangeArrowheads="1"/>
          </p:cNvPicPr>
          <p:nvPr/>
        </p:nvPicPr>
        <p:blipFill>
          <a:blip r:embed="rId3" cstate="print"/>
          <a:srcRect/>
          <a:stretch>
            <a:fillRect/>
          </a:stretch>
        </p:blipFill>
        <p:spPr bwMode="auto">
          <a:xfrm>
            <a:off x="1907704" y="2348880"/>
            <a:ext cx="5440703" cy="36452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Ostrava, le chef-lieu de la région</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40073.JPG"/>
          <p:cNvPicPr>
            <a:picLocks noChangeAspect="1"/>
          </p:cNvPicPr>
          <p:nvPr/>
        </p:nvPicPr>
        <p:blipFill>
          <a:blip r:embed="rId2" cstate="print"/>
          <a:stretch>
            <a:fillRect/>
          </a:stretch>
        </p:blipFill>
        <p:spPr>
          <a:xfrm>
            <a:off x="500034" y="1214422"/>
            <a:ext cx="5072098" cy="3804074"/>
          </a:xfrm>
          <a:prstGeom prst="rect">
            <a:avLst/>
          </a:prstGeom>
        </p:spPr>
      </p:pic>
      <p:pic>
        <p:nvPicPr>
          <p:cNvPr id="9" name="Obrázek 8" descr="P1140078.JPG"/>
          <p:cNvPicPr>
            <a:picLocks noChangeAspect="1"/>
          </p:cNvPicPr>
          <p:nvPr/>
        </p:nvPicPr>
        <p:blipFill>
          <a:blip r:embed="rId3" cstate="print"/>
          <a:stretch>
            <a:fillRect/>
          </a:stretch>
        </p:blipFill>
        <p:spPr>
          <a:xfrm rot="16200000">
            <a:off x="5310195" y="1690677"/>
            <a:ext cx="3810027" cy="2857520"/>
          </a:xfrm>
          <a:prstGeom prst="rect">
            <a:avLst/>
          </a:prstGeom>
        </p:spPr>
      </p:pic>
      <p:sp>
        <p:nvSpPr>
          <p:cNvPr id="10" name="TextovéPole 9"/>
          <p:cNvSpPr txBox="1"/>
          <p:nvPr/>
        </p:nvSpPr>
        <p:spPr>
          <a:xfrm>
            <a:off x="395536" y="5517232"/>
            <a:ext cx="8534182" cy="923330"/>
          </a:xfrm>
          <a:prstGeom prst="rect">
            <a:avLst/>
          </a:prstGeom>
          <a:noFill/>
        </p:spPr>
        <p:txBody>
          <a:bodyPr wrap="square" rtlCol="0">
            <a:spAutoFit/>
          </a:bodyPr>
          <a:lstStyle/>
          <a:p>
            <a:pPr marL="176213" indent="-176213">
              <a:buFont typeface="Arial" pitchFamily="34" charset="0"/>
              <a:buChar char="•"/>
            </a:pPr>
            <a:r>
              <a:rPr lang="fr-FR" dirty="0" smtClean="0"/>
              <a:t>Le centre industriel, commercial et administratif</a:t>
            </a:r>
          </a:p>
          <a:p>
            <a:pPr marL="176213" indent="-176213">
              <a:buFont typeface="Arial" pitchFamily="34" charset="0"/>
              <a:buChar char="•"/>
            </a:pPr>
            <a:r>
              <a:rPr lang="fr-FR" dirty="0" smtClean="0"/>
              <a:t>La 3e ville de la république par sa surface,  par son nombre d‘habitants (303 000) et par son importance économique</a:t>
            </a:r>
            <a:endParaRPr lang="fr-FR" dirty="0"/>
          </a:p>
        </p:txBody>
      </p:sp>
      <p:sp>
        <p:nvSpPr>
          <p:cNvPr id="12" name="TextovéPole 11"/>
          <p:cNvSpPr txBox="1"/>
          <p:nvPr/>
        </p:nvSpPr>
        <p:spPr>
          <a:xfrm>
            <a:off x="785786" y="5000636"/>
            <a:ext cx="4212628" cy="369332"/>
          </a:xfrm>
          <a:prstGeom prst="rect">
            <a:avLst/>
          </a:prstGeom>
          <a:solidFill>
            <a:schemeClr val="bg1"/>
          </a:solidFill>
          <a:ln>
            <a:solidFill>
              <a:schemeClr val="tx1"/>
            </a:solidFill>
          </a:ln>
        </p:spPr>
        <p:txBody>
          <a:bodyPr wrap="none" rtlCol="0">
            <a:spAutoFit/>
          </a:bodyPr>
          <a:lstStyle/>
          <a:p>
            <a:r>
              <a:rPr lang="fr-FR" dirty="0" smtClean="0"/>
              <a:t>Place Masaryk avec la </a:t>
            </a:r>
            <a:r>
              <a:rPr lang="cs-CZ" dirty="0" smtClean="0"/>
              <a:t>C</a:t>
            </a:r>
            <a:r>
              <a:rPr lang="fr-FR" dirty="0" smtClean="0"/>
              <a:t>olonne de la Vierge</a:t>
            </a:r>
            <a:endParaRPr lang="fr-FR" dirty="0"/>
          </a:p>
        </p:txBody>
      </p:sp>
      <p:sp>
        <p:nvSpPr>
          <p:cNvPr id="13" name="TextovéPole 12"/>
          <p:cNvSpPr txBox="1"/>
          <p:nvPr/>
        </p:nvSpPr>
        <p:spPr>
          <a:xfrm>
            <a:off x="5786446" y="5000636"/>
            <a:ext cx="2857520" cy="646331"/>
          </a:xfrm>
          <a:prstGeom prst="rect">
            <a:avLst/>
          </a:prstGeom>
          <a:solidFill>
            <a:schemeClr val="bg1"/>
          </a:solidFill>
          <a:ln>
            <a:solidFill>
              <a:schemeClr val="tx1"/>
            </a:solidFill>
          </a:ln>
        </p:spPr>
        <p:txBody>
          <a:bodyPr wrap="square" rtlCol="0">
            <a:spAutoFit/>
          </a:bodyPr>
          <a:lstStyle/>
          <a:p>
            <a:r>
              <a:rPr lang="fr-FR" dirty="0" smtClean="0"/>
              <a:t>Musée d‘Ostrava,</a:t>
            </a:r>
            <a:endParaRPr lang="cs-CZ" dirty="0" smtClean="0"/>
          </a:p>
          <a:p>
            <a:r>
              <a:rPr lang="cs-CZ" dirty="0" smtClean="0"/>
              <a:t>l</a:t>
            </a:r>
            <a:r>
              <a:rPr lang="fr-FR" dirty="0" smtClean="0"/>
              <a:t>‘ancienne Mairie d‘Ostrava</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Ostrava, siège de municipalité</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40098.JPG"/>
          <p:cNvPicPr>
            <a:picLocks noChangeAspect="1"/>
          </p:cNvPicPr>
          <p:nvPr/>
        </p:nvPicPr>
        <p:blipFill>
          <a:blip r:embed="rId2" cstate="print"/>
          <a:stretch>
            <a:fillRect/>
          </a:stretch>
        </p:blipFill>
        <p:spPr>
          <a:xfrm rot="16200000">
            <a:off x="-273878" y="1940709"/>
            <a:ext cx="5048285" cy="3786214"/>
          </a:xfrm>
          <a:prstGeom prst="rect">
            <a:avLst/>
          </a:prstGeom>
        </p:spPr>
      </p:pic>
      <p:pic>
        <p:nvPicPr>
          <p:cNvPr id="9" name="Obrázek 8" descr="P1140102.JPG"/>
          <p:cNvPicPr>
            <a:picLocks noChangeAspect="1"/>
          </p:cNvPicPr>
          <p:nvPr/>
        </p:nvPicPr>
        <p:blipFill>
          <a:blip r:embed="rId3" cstate="print"/>
          <a:stretch>
            <a:fillRect/>
          </a:stretch>
        </p:blipFill>
        <p:spPr>
          <a:xfrm>
            <a:off x="4357686" y="1357297"/>
            <a:ext cx="4357686" cy="3268265"/>
          </a:xfrm>
          <a:prstGeom prst="rect">
            <a:avLst/>
          </a:prstGeom>
        </p:spPr>
      </p:pic>
      <p:sp>
        <p:nvSpPr>
          <p:cNvPr id="10" name="TextovéPole 9"/>
          <p:cNvSpPr txBox="1"/>
          <p:nvPr/>
        </p:nvSpPr>
        <p:spPr>
          <a:xfrm>
            <a:off x="4286249" y="5143512"/>
            <a:ext cx="4500594" cy="923330"/>
          </a:xfrm>
          <a:prstGeom prst="rect">
            <a:avLst/>
          </a:prstGeom>
          <a:noFill/>
        </p:spPr>
        <p:txBody>
          <a:bodyPr wrap="square" rtlCol="0">
            <a:spAutoFit/>
          </a:bodyPr>
          <a:lstStyle/>
          <a:p>
            <a:r>
              <a:rPr lang="fr-FR" dirty="0" smtClean="0"/>
              <a:t>Le </a:t>
            </a:r>
            <a:r>
              <a:rPr lang="fr-FR" i="1" dirty="0" smtClean="0"/>
              <a:t>Nouvel Hôtel de ville d‘Ostrava </a:t>
            </a:r>
            <a:r>
              <a:rPr lang="fr-FR" dirty="0" smtClean="0"/>
              <a:t>avec le  blason  d‘Ostrava sur le drapeau – le cheval blanc et la rose sur le fond bleu</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Théâtres d‘Ostrava</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40067.JPG"/>
          <p:cNvPicPr>
            <a:picLocks noChangeAspect="1"/>
          </p:cNvPicPr>
          <p:nvPr/>
        </p:nvPicPr>
        <p:blipFill>
          <a:blip r:embed="rId2" cstate="print"/>
          <a:stretch>
            <a:fillRect/>
          </a:stretch>
        </p:blipFill>
        <p:spPr>
          <a:xfrm>
            <a:off x="404783" y="1428736"/>
            <a:ext cx="4953035" cy="3714776"/>
          </a:xfrm>
          <a:prstGeom prst="rect">
            <a:avLst/>
          </a:prstGeom>
        </p:spPr>
      </p:pic>
      <p:pic>
        <p:nvPicPr>
          <p:cNvPr id="10" name="Obrázek 9" descr="P1140087.JPG"/>
          <p:cNvPicPr>
            <a:picLocks noChangeAspect="1"/>
          </p:cNvPicPr>
          <p:nvPr/>
        </p:nvPicPr>
        <p:blipFill>
          <a:blip r:embed="rId3" cstate="print"/>
          <a:stretch>
            <a:fillRect/>
          </a:stretch>
        </p:blipFill>
        <p:spPr>
          <a:xfrm>
            <a:off x="5500694" y="1428735"/>
            <a:ext cx="3214677" cy="2411009"/>
          </a:xfrm>
          <a:prstGeom prst="rect">
            <a:avLst/>
          </a:prstGeom>
        </p:spPr>
      </p:pic>
      <p:pic>
        <p:nvPicPr>
          <p:cNvPr id="11" name="Obrázek 10" descr="P1140072.JPG"/>
          <p:cNvPicPr>
            <a:picLocks noChangeAspect="1"/>
          </p:cNvPicPr>
          <p:nvPr/>
        </p:nvPicPr>
        <p:blipFill>
          <a:blip r:embed="rId4" cstate="print"/>
          <a:stretch>
            <a:fillRect/>
          </a:stretch>
        </p:blipFill>
        <p:spPr>
          <a:xfrm>
            <a:off x="5500694" y="3946925"/>
            <a:ext cx="3214710" cy="2411033"/>
          </a:xfrm>
          <a:prstGeom prst="rect">
            <a:avLst/>
          </a:prstGeom>
        </p:spPr>
      </p:pic>
      <p:sp>
        <p:nvSpPr>
          <p:cNvPr id="12" name="TextovéPole 11"/>
          <p:cNvSpPr txBox="1"/>
          <p:nvPr/>
        </p:nvSpPr>
        <p:spPr>
          <a:xfrm>
            <a:off x="1000100" y="5357826"/>
            <a:ext cx="3095143" cy="923330"/>
          </a:xfrm>
          <a:prstGeom prst="rect">
            <a:avLst/>
          </a:prstGeom>
          <a:noFill/>
        </p:spPr>
        <p:txBody>
          <a:bodyPr wrap="none" rtlCol="0">
            <a:spAutoFit/>
          </a:bodyPr>
          <a:lstStyle/>
          <a:p>
            <a:pPr marL="176213" indent="-176213">
              <a:buFont typeface="Arial" pitchFamily="34" charset="0"/>
              <a:buChar char="•"/>
            </a:pPr>
            <a:r>
              <a:rPr lang="fr-FR" dirty="0" smtClean="0"/>
              <a:t>Théâtre Antonín Dvořák (1)</a:t>
            </a:r>
          </a:p>
          <a:p>
            <a:pPr marL="176213" indent="-176213">
              <a:buFont typeface="Arial" pitchFamily="34" charset="0"/>
              <a:buChar char="•"/>
            </a:pPr>
            <a:r>
              <a:rPr lang="fr-FR" dirty="0" smtClean="0"/>
              <a:t>Théâtre Jiří Myron (2)</a:t>
            </a:r>
          </a:p>
          <a:p>
            <a:pPr marL="176213" indent="-176213">
              <a:buFont typeface="Arial" pitchFamily="34" charset="0"/>
              <a:buChar char="•"/>
            </a:pPr>
            <a:r>
              <a:rPr lang="fr-FR" dirty="0" smtClean="0"/>
              <a:t>Théâtre des Marionnettes (3)</a:t>
            </a:r>
            <a:endParaRPr lang="fr-FR" dirty="0"/>
          </a:p>
        </p:txBody>
      </p:sp>
      <p:sp>
        <p:nvSpPr>
          <p:cNvPr id="13" name="TextovéPole 12"/>
          <p:cNvSpPr txBox="1"/>
          <p:nvPr/>
        </p:nvSpPr>
        <p:spPr>
          <a:xfrm>
            <a:off x="5000628" y="4714884"/>
            <a:ext cx="301686" cy="369332"/>
          </a:xfrm>
          <a:prstGeom prst="rect">
            <a:avLst/>
          </a:prstGeom>
          <a:solidFill>
            <a:schemeClr val="bg1"/>
          </a:solidFill>
          <a:ln>
            <a:solidFill>
              <a:schemeClr val="tx1"/>
            </a:solidFill>
          </a:ln>
        </p:spPr>
        <p:txBody>
          <a:bodyPr wrap="none" rtlCol="0">
            <a:spAutoFit/>
          </a:bodyPr>
          <a:lstStyle/>
          <a:p>
            <a:r>
              <a:rPr lang="cs-CZ" dirty="0" smtClean="0"/>
              <a:t>1</a:t>
            </a:r>
            <a:endParaRPr lang="cs-CZ" dirty="0"/>
          </a:p>
        </p:txBody>
      </p:sp>
      <p:sp>
        <p:nvSpPr>
          <p:cNvPr id="14" name="TextovéPole 13"/>
          <p:cNvSpPr txBox="1"/>
          <p:nvPr/>
        </p:nvSpPr>
        <p:spPr>
          <a:xfrm>
            <a:off x="8358214" y="3429000"/>
            <a:ext cx="301686" cy="369332"/>
          </a:xfrm>
          <a:prstGeom prst="rect">
            <a:avLst/>
          </a:prstGeom>
          <a:solidFill>
            <a:schemeClr val="bg1"/>
          </a:solidFill>
          <a:ln>
            <a:solidFill>
              <a:schemeClr val="tx1"/>
            </a:solidFill>
          </a:ln>
        </p:spPr>
        <p:txBody>
          <a:bodyPr wrap="none" rtlCol="0">
            <a:spAutoFit/>
          </a:bodyPr>
          <a:lstStyle/>
          <a:p>
            <a:r>
              <a:rPr lang="cs-CZ" dirty="0" smtClean="0"/>
              <a:t>2</a:t>
            </a:r>
            <a:endParaRPr lang="cs-CZ" dirty="0"/>
          </a:p>
        </p:txBody>
      </p:sp>
      <p:sp>
        <p:nvSpPr>
          <p:cNvPr id="15" name="TextovéPole 14"/>
          <p:cNvSpPr txBox="1"/>
          <p:nvPr/>
        </p:nvSpPr>
        <p:spPr>
          <a:xfrm>
            <a:off x="8358214" y="5929330"/>
            <a:ext cx="301686" cy="369332"/>
          </a:xfrm>
          <a:prstGeom prst="rect">
            <a:avLst/>
          </a:prstGeom>
          <a:solidFill>
            <a:schemeClr val="bg1"/>
          </a:solidFill>
          <a:ln>
            <a:solidFill>
              <a:schemeClr val="tx1"/>
            </a:solidFill>
          </a:ln>
        </p:spPr>
        <p:txBody>
          <a:bodyPr wrap="none" rtlCol="0">
            <a:spAutoFit/>
          </a:bodyPr>
          <a:lstStyle/>
          <a:p>
            <a:r>
              <a:rPr lang="cs-CZ" dirty="0" smtClean="0"/>
              <a:t>3</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Ostrava, centre commercial</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40063.JPG"/>
          <p:cNvPicPr>
            <a:picLocks noChangeAspect="1"/>
          </p:cNvPicPr>
          <p:nvPr/>
        </p:nvPicPr>
        <p:blipFill>
          <a:blip r:embed="rId2" cstate="print"/>
          <a:stretch>
            <a:fillRect/>
          </a:stretch>
        </p:blipFill>
        <p:spPr>
          <a:xfrm>
            <a:off x="5643571" y="1285861"/>
            <a:ext cx="3000396" cy="2250297"/>
          </a:xfrm>
          <a:prstGeom prst="rect">
            <a:avLst/>
          </a:prstGeom>
        </p:spPr>
      </p:pic>
      <p:pic>
        <p:nvPicPr>
          <p:cNvPr id="10" name="Obrázek 9" descr="P1140062.JPG"/>
          <p:cNvPicPr>
            <a:picLocks noChangeAspect="1"/>
          </p:cNvPicPr>
          <p:nvPr/>
        </p:nvPicPr>
        <p:blipFill>
          <a:blip r:embed="rId3" cstate="print"/>
          <a:stretch>
            <a:fillRect/>
          </a:stretch>
        </p:blipFill>
        <p:spPr>
          <a:xfrm>
            <a:off x="5643570" y="4143380"/>
            <a:ext cx="3000396" cy="2250297"/>
          </a:xfrm>
          <a:prstGeom prst="rect">
            <a:avLst/>
          </a:prstGeom>
        </p:spPr>
      </p:pic>
      <p:pic>
        <p:nvPicPr>
          <p:cNvPr id="11" name="Obrázek 10" descr="P1140070.JPG"/>
          <p:cNvPicPr>
            <a:picLocks noChangeAspect="1"/>
          </p:cNvPicPr>
          <p:nvPr/>
        </p:nvPicPr>
        <p:blipFill>
          <a:blip r:embed="rId4" cstate="print"/>
          <a:stretch>
            <a:fillRect/>
          </a:stretch>
        </p:blipFill>
        <p:spPr>
          <a:xfrm>
            <a:off x="428596" y="1500174"/>
            <a:ext cx="4786314" cy="3589736"/>
          </a:xfrm>
          <a:prstGeom prst="rect">
            <a:avLst/>
          </a:prstGeom>
        </p:spPr>
      </p:pic>
      <p:sp>
        <p:nvSpPr>
          <p:cNvPr id="9" name="TextovéPole 8"/>
          <p:cNvSpPr txBox="1"/>
          <p:nvPr/>
        </p:nvSpPr>
        <p:spPr>
          <a:xfrm>
            <a:off x="428596" y="5072074"/>
            <a:ext cx="4786346" cy="923330"/>
          </a:xfrm>
          <a:prstGeom prst="rect">
            <a:avLst/>
          </a:prstGeom>
          <a:solidFill>
            <a:schemeClr val="bg1"/>
          </a:solidFill>
          <a:ln>
            <a:solidFill>
              <a:schemeClr val="tx1"/>
            </a:solidFill>
          </a:ln>
        </p:spPr>
        <p:txBody>
          <a:bodyPr wrap="square" rtlCol="0">
            <a:spAutoFit/>
          </a:bodyPr>
          <a:lstStyle/>
          <a:p>
            <a:r>
              <a:rPr lang="fr-FR" i="1" dirty="0" smtClean="0"/>
              <a:t>Parc des expositions Černá louka</a:t>
            </a:r>
            <a:r>
              <a:rPr lang="fr-FR" dirty="0" smtClean="0"/>
              <a:t>,</a:t>
            </a:r>
            <a:endParaRPr lang="cs-CZ" dirty="0" smtClean="0"/>
          </a:p>
          <a:p>
            <a:r>
              <a:rPr lang="fr-FR" dirty="0" smtClean="0"/>
              <a:t>des expositions, des conférences, des salons ou des congrès y sont organisés</a:t>
            </a:r>
            <a:endParaRPr lang="fr-FR" dirty="0"/>
          </a:p>
        </p:txBody>
      </p:sp>
      <p:sp>
        <p:nvSpPr>
          <p:cNvPr id="12" name="TextovéPole 11"/>
          <p:cNvSpPr txBox="1"/>
          <p:nvPr/>
        </p:nvSpPr>
        <p:spPr>
          <a:xfrm>
            <a:off x="5643570" y="3500438"/>
            <a:ext cx="3000396" cy="646331"/>
          </a:xfrm>
          <a:prstGeom prst="rect">
            <a:avLst/>
          </a:prstGeom>
          <a:solidFill>
            <a:schemeClr val="bg1"/>
          </a:solidFill>
          <a:ln>
            <a:solidFill>
              <a:schemeClr val="tx1"/>
            </a:solidFill>
          </a:ln>
        </p:spPr>
        <p:txBody>
          <a:bodyPr wrap="square" rtlCol="0">
            <a:spAutoFit/>
          </a:bodyPr>
          <a:lstStyle/>
          <a:p>
            <a:r>
              <a:rPr lang="fr-FR" i="1" dirty="0" smtClean="0"/>
              <a:t>Forum – Nová Karolina</a:t>
            </a:r>
            <a:r>
              <a:rPr lang="fr-FR" dirty="0" smtClean="0"/>
              <a:t>,</a:t>
            </a:r>
          </a:p>
          <a:p>
            <a:r>
              <a:rPr lang="fr-FR" dirty="0" smtClean="0"/>
              <a:t>le nouveau centre commercial</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P1140059.JPG"/>
          <p:cNvPicPr>
            <a:picLocks noChangeAspect="1"/>
          </p:cNvPicPr>
          <p:nvPr/>
        </p:nvPicPr>
        <p:blipFill>
          <a:blip r:embed="rId2" cstate="print"/>
          <a:stretch>
            <a:fillRect/>
          </a:stretch>
        </p:blipFill>
        <p:spPr>
          <a:xfrm>
            <a:off x="1714480" y="357166"/>
            <a:ext cx="5715040" cy="4286281"/>
          </a:xfrm>
          <a:prstGeom prst="rect">
            <a:avLst/>
          </a:prstGeom>
        </p:spPr>
      </p:pic>
      <p:sp>
        <p:nvSpPr>
          <p:cNvPr id="6" name="Nadpis 5"/>
          <p:cNvSpPr>
            <a:spLocks noGrp="1"/>
          </p:cNvSpPr>
          <p:nvPr>
            <p:ph type="title"/>
          </p:nvPr>
        </p:nvSpPr>
        <p:spPr>
          <a:xfrm>
            <a:off x="457200" y="274638"/>
            <a:ext cx="8229600" cy="1725602"/>
          </a:xfrm>
        </p:spPr>
        <p:txBody>
          <a:bodyPr>
            <a:normAutofit/>
          </a:bodyPr>
          <a:lstStyle/>
          <a:p>
            <a:r>
              <a:rPr lang="fr-FR" dirty="0" smtClean="0"/>
              <a:t>Le patrimoine industriel</a:t>
            </a:r>
            <a:r>
              <a:rPr lang="cs-CZ" dirty="0" smtClean="0"/>
              <a:t> </a:t>
            </a:r>
            <a:r>
              <a:rPr lang="fr-FR" dirty="0" smtClean="0"/>
              <a:t>d’Ostrava-Dolní Vítkovice</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9" name="TextovéPole 8"/>
          <p:cNvSpPr txBox="1"/>
          <p:nvPr/>
        </p:nvSpPr>
        <p:spPr>
          <a:xfrm>
            <a:off x="285720" y="4714884"/>
            <a:ext cx="8572560" cy="1754326"/>
          </a:xfrm>
          <a:prstGeom prst="rect">
            <a:avLst/>
          </a:prstGeom>
          <a:noFill/>
        </p:spPr>
        <p:txBody>
          <a:bodyPr wrap="square" rtlCol="0">
            <a:spAutoFit/>
          </a:bodyPr>
          <a:lstStyle/>
          <a:p>
            <a:pPr marL="180975" indent="-180975">
              <a:buFont typeface="Arial" pitchFamily="34" charset="0"/>
              <a:buChar char="•"/>
            </a:pPr>
            <a:r>
              <a:rPr lang="fr-FR" dirty="0" smtClean="0"/>
              <a:t>En 2008, il a reçu le label du </a:t>
            </a:r>
            <a:r>
              <a:rPr lang="fr-FR" i="1" dirty="0" smtClean="0"/>
              <a:t>Patrimoine culturel européen</a:t>
            </a:r>
            <a:r>
              <a:rPr lang="fr-FR" dirty="0" smtClean="0"/>
              <a:t>.</a:t>
            </a:r>
          </a:p>
          <a:p>
            <a:pPr marL="180975" indent="-180975">
              <a:buFont typeface="Arial" pitchFamily="34" charset="0"/>
              <a:buChar char="•"/>
            </a:pPr>
            <a:r>
              <a:rPr lang="fr-FR" dirty="0" smtClean="0"/>
              <a:t>C‘est un complexe qui est fait d’acier et de fer. Les tours des anciens hauts fourneaux qui se dressent à l’horizon lui ont valu le surnom de « Hradčany d’Ostrava ». L’idée de départ était de préserver le site dans le même état avant que les ouvriers ne l’aient quitté. Transformé en un nouvel espace multifonctionnel, l‘aire devrait accueillir de nombreux évenements culturels (Colours of Ostrava…)</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Églises d‘Ostrava</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40084.JPG"/>
          <p:cNvPicPr>
            <a:picLocks noChangeAspect="1"/>
          </p:cNvPicPr>
          <p:nvPr/>
        </p:nvPicPr>
        <p:blipFill>
          <a:blip r:embed="rId2" cstate="print"/>
          <a:stretch>
            <a:fillRect/>
          </a:stretch>
        </p:blipFill>
        <p:spPr>
          <a:xfrm rot="16200000">
            <a:off x="446456" y="1982381"/>
            <a:ext cx="4429156" cy="3321867"/>
          </a:xfrm>
          <a:prstGeom prst="rect">
            <a:avLst/>
          </a:prstGeom>
        </p:spPr>
      </p:pic>
      <p:pic>
        <p:nvPicPr>
          <p:cNvPr id="9" name="Obrázek 8" descr="P1140096.JPG"/>
          <p:cNvPicPr>
            <a:picLocks noChangeAspect="1"/>
          </p:cNvPicPr>
          <p:nvPr/>
        </p:nvPicPr>
        <p:blipFill>
          <a:blip r:embed="rId3" cstate="print"/>
          <a:stretch>
            <a:fillRect/>
          </a:stretch>
        </p:blipFill>
        <p:spPr>
          <a:xfrm rot="16200000">
            <a:off x="4229695" y="1985356"/>
            <a:ext cx="4452968" cy="3339726"/>
          </a:xfrm>
          <a:prstGeom prst="rect">
            <a:avLst/>
          </a:prstGeom>
        </p:spPr>
      </p:pic>
      <p:sp>
        <p:nvSpPr>
          <p:cNvPr id="10" name="TextovéPole 9"/>
          <p:cNvSpPr txBox="1"/>
          <p:nvPr/>
        </p:nvSpPr>
        <p:spPr>
          <a:xfrm>
            <a:off x="1500166" y="5857892"/>
            <a:ext cx="2307555" cy="369332"/>
          </a:xfrm>
          <a:prstGeom prst="rect">
            <a:avLst/>
          </a:prstGeom>
          <a:solidFill>
            <a:schemeClr val="bg1"/>
          </a:solidFill>
          <a:ln>
            <a:solidFill>
              <a:schemeClr val="tx1"/>
            </a:solidFill>
          </a:ln>
        </p:spPr>
        <p:txBody>
          <a:bodyPr wrap="none" rtlCol="0">
            <a:spAutoFit/>
          </a:bodyPr>
          <a:lstStyle/>
          <a:p>
            <a:r>
              <a:rPr lang="fr-FR" dirty="0" smtClean="0"/>
              <a:t>Cathédrale de Sauveur</a:t>
            </a:r>
            <a:endParaRPr lang="fr-FR" dirty="0"/>
          </a:p>
        </p:txBody>
      </p:sp>
      <p:sp>
        <p:nvSpPr>
          <p:cNvPr id="11" name="TextovéPole 10"/>
          <p:cNvSpPr txBox="1"/>
          <p:nvPr/>
        </p:nvSpPr>
        <p:spPr>
          <a:xfrm>
            <a:off x="5000628" y="5857892"/>
            <a:ext cx="2903039" cy="369332"/>
          </a:xfrm>
          <a:prstGeom prst="rect">
            <a:avLst/>
          </a:prstGeom>
          <a:solidFill>
            <a:schemeClr val="bg1"/>
          </a:solidFill>
          <a:ln>
            <a:solidFill>
              <a:schemeClr val="tx1"/>
            </a:solidFill>
          </a:ln>
        </p:spPr>
        <p:txBody>
          <a:bodyPr wrap="none" rtlCol="0">
            <a:spAutoFit/>
          </a:bodyPr>
          <a:lstStyle/>
          <a:p>
            <a:r>
              <a:rPr lang="fr-FR" dirty="0" smtClean="0"/>
              <a:t>Église évangélique de Christe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Fameuse rue Stodolní</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VY_32_INOVACE_2.1.FJ4.06/</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40090.JPG"/>
          <p:cNvPicPr>
            <a:picLocks noChangeAspect="1"/>
          </p:cNvPicPr>
          <p:nvPr/>
        </p:nvPicPr>
        <p:blipFill>
          <a:blip r:embed="rId2" cstate="print"/>
          <a:stretch>
            <a:fillRect/>
          </a:stretch>
        </p:blipFill>
        <p:spPr>
          <a:xfrm rot="16200000">
            <a:off x="-250064" y="1988335"/>
            <a:ext cx="4857785" cy="3643339"/>
          </a:xfrm>
          <a:prstGeom prst="rect">
            <a:avLst/>
          </a:prstGeom>
        </p:spPr>
      </p:pic>
      <p:pic>
        <p:nvPicPr>
          <p:cNvPr id="9" name="Obrázek 8" descr="P1140093.JPG"/>
          <p:cNvPicPr>
            <a:picLocks noChangeAspect="1"/>
          </p:cNvPicPr>
          <p:nvPr/>
        </p:nvPicPr>
        <p:blipFill>
          <a:blip r:embed="rId3" cstate="print"/>
          <a:stretch>
            <a:fillRect/>
          </a:stretch>
        </p:blipFill>
        <p:spPr>
          <a:xfrm>
            <a:off x="4143372" y="1214422"/>
            <a:ext cx="4572031" cy="3429024"/>
          </a:xfrm>
          <a:prstGeom prst="rect">
            <a:avLst/>
          </a:prstGeom>
        </p:spPr>
      </p:pic>
      <p:sp>
        <p:nvSpPr>
          <p:cNvPr id="10" name="TextovéPole 9"/>
          <p:cNvSpPr txBox="1"/>
          <p:nvPr/>
        </p:nvSpPr>
        <p:spPr>
          <a:xfrm>
            <a:off x="4143372" y="5214950"/>
            <a:ext cx="4491597" cy="923330"/>
          </a:xfrm>
          <a:prstGeom prst="rect">
            <a:avLst/>
          </a:prstGeom>
          <a:noFill/>
        </p:spPr>
        <p:txBody>
          <a:bodyPr wrap="square" rtlCol="0">
            <a:spAutoFit/>
          </a:bodyPr>
          <a:lstStyle/>
          <a:p>
            <a:pPr marL="177800" indent="-177800">
              <a:buFont typeface="Arial" pitchFamily="34" charset="0"/>
              <a:buChar char="•"/>
            </a:pPr>
            <a:r>
              <a:rPr lang="fr-FR" dirty="0" smtClean="0"/>
              <a:t>Les boîtes de nuit, le lieu des rencontres des amis et de la gaieté mousseuse dans le centre-ville</a:t>
            </a:r>
            <a:endParaRPr lang="fr-FR" dirty="0"/>
          </a:p>
        </p:txBody>
      </p:sp>
      <p:sp>
        <p:nvSpPr>
          <p:cNvPr id="11" name="TextovéPole 10"/>
          <p:cNvSpPr txBox="1"/>
          <p:nvPr/>
        </p:nvSpPr>
        <p:spPr>
          <a:xfrm>
            <a:off x="4143372" y="4572008"/>
            <a:ext cx="4572032" cy="369332"/>
          </a:xfrm>
          <a:prstGeom prst="rect">
            <a:avLst/>
          </a:prstGeom>
          <a:solidFill>
            <a:schemeClr val="bg1"/>
          </a:solidFill>
          <a:ln>
            <a:solidFill>
              <a:schemeClr val="tx1"/>
            </a:solidFill>
          </a:ln>
        </p:spPr>
        <p:txBody>
          <a:bodyPr wrap="square" rtlCol="0">
            <a:spAutoFit/>
          </a:bodyPr>
          <a:lstStyle/>
          <a:p>
            <a:r>
              <a:rPr lang="fr-FR" dirty="0" smtClean="0"/>
              <a:t>Le café français dans l‘une des rues adjacentes</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724</Words>
  <Application>Microsoft Office PowerPoint</Application>
  <PresentationFormat>Předvádění na obrazovce (4:3)</PresentationFormat>
  <Paragraphs>136</Paragraphs>
  <Slides>13</Slides>
  <Notes>2</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sady Office</vt:lpstr>
      <vt:lpstr>Prezentace aplikace PowerPoint</vt:lpstr>
      <vt:lpstr>Ostrava</vt:lpstr>
      <vt:lpstr>Ostrava, le chef-lieu de la région</vt:lpstr>
      <vt:lpstr>Ostrava, siège de municipalité</vt:lpstr>
      <vt:lpstr>Théâtres d‘Ostrava</vt:lpstr>
      <vt:lpstr>Ostrava, centre commercial</vt:lpstr>
      <vt:lpstr>Le patrimoine industriel d’Ostrava-Dolní Vítkovice</vt:lpstr>
      <vt:lpstr>Églises d‘Ostrava</vt:lpstr>
      <vt:lpstr>Fameuse rue Stodolní</vt:lpstr>
      <vt:lpstr>Landek à Ostrava-Petřkovice</vt:lpstr>
      <vt:lpstr>Château Ostrava-Silésie</vt:lpstr>
      <vt:lpstr>Que savez-vous?</vt:lpstr>
      <vt:lpstr>Prezentace aplikace PowerPoint</vt:lpstr>
    </vt:vector>
  </TitlesOfParts>
  <Company>Gymnázium Český Těšín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région</dc:title>
  <dc:creator>lisztwan</dc:creator>
  <cp:lastModifiedBy>Radek</cp:lastModifiedBy>
  <cp:revision>109</cp:revision>
  <dcterms:created xsi:type="dcterms:W3CDTF">2012-11-22T07:30:11Z</dcterms:created>
  <dcterms:modified xsi:type="dcterms:W3CDTF">2012-12-06T19:13:50Z</dcterms:modified>
</cp:coreProperties>
</file>