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3" r:id="rId2"/>
    <p:sldId id="256" r:id="rId3"/>
    <p:sldId id="266" r:id="rId4"/>
    <p:sldId id="270" r:id="rId5"/>
    <p:sldId id="258" r:id="rId6"/>
    <p:sldId id="281" r:id="rId7"/>
    <p:sldId id="282" r:id="rId8"/>
    <p:sldId id="283" r:id="rId9"/>
    <p:sldId id="275" r:id="rId10"/>
    <p:sldId id="257" r:id="rId11"/>
    <p:sldId id="294" r:id="rId12"/>
    <p:sldId id="271" r:id="rId13"/>
    <p:sldId id="269" r:id="rId14"/>
    <p:sldId id="272" r:id="rId15"/>
    <p:sldId id="273" r:id="rId16"/>
    <p:sldId id="274" r:id="rId17"/>
    <p:sldId id="267" r:id="rId18"/>
    <p:sldId id="285" r:id="rId19"/>
    <p:sldId id="295" r:id="rId20"/>
    <p:sldId id="296" r:id="rId21"/>
    <p:sldId id="276" r:id="rId22"/>
    <p:sldId id="265"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50902-192E-49CE-A8E1-7BB0CCE4E958}" type="datetimeFigureOut">
              <a:rPr lang="cs-CZ" smtClean="0"/>
              <a:pPr/>
              <a:t>28.11.2012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A22FE-D721-48A3-9389-31146266A4A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ástupný symbol pro obrázek snímku 1"/>
          <p:cNvSpPr>
            <a:spLocks noGrp="1" noRot="1" noChangeAspect="1"/>
          </p:cNvSpPr>
          <p:nvPr>
            <p:ph type="sldImg"/>
          </p:nvPr>
        </p:nvSpPr>
        <p:spPr bwMode="auto">
          <a:noFill/>
          <a:ln>
            <a:solidFill>
              <a:srgbClr val="000000"/>
            </a:solidFill>
            <a:miter lim="800000"/>
            <a:headEnd/>
            <a:tailEnd/>
          </a:ln>
        </p:spPr>
      </p:sp>
      <p:sp>
        <p:nvSpPr>
          <p:cNvPr id="1536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5363" name="Zástupný symbol pro záhlaví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smtClean="0">
                <a:cs typeface="Arial" charset="0"/>
              </a:rPr>
              <a:t>VY_32_INOVACE_2.1.FJr.01/Št</a:t>
            </a:r>
          </a:p>
        </p:txBody>
      </p:sp>
      <p:sp>
        <p:nvSpPr>
          <p:cNvPr id="15364" name="Zástupný symbol pro zápatí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cs-CZ" smtClean="0">
                <a:cs typeface="Arial" charset="0"/>
              </a:rPr>
              <a:t>CZ.1.07/1.5.00/34.0501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67A22FE-D721-48A3-9389-31146266A4A2}" type="slidenum">
              <a:rPr lang="cs-CZ" smtClean="0"/>
              <a:pPr/>
              <a:t>19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147A663-015F-420C-99CF-BC543E316508}" type="datetimeFigureOut">
              <a:rPr lang="cs-CZ" smtClean="0"/>
              <a:pPr/>
              <a:t>28.11.2012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363BBF-2F89-459B-808D-27BAFA1823B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7A663-015F-420C-99CF-BC543E316508}" type="datetimeFigureOut">
              <a:rPr lang="cs-CZ" smtClean="0"/>
              <a:pPr/>
              <a:t>28.11.2012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63BBF-2F89-459B-808D-27BAFA1823B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upload.wikimedia.org/wikipedia/commons/7/7c/Vala%C5%A1sk%C3%A9_muzeum_v_p%C5%99%C3%ADrod%C4%9B,_Bill%C5%AFv_m%C4%9B%C5%A1%C5%A5ansk%C3%BD_d%C5%AFm.JPG" TargetMode="External"/><Relationship Id="rId1" Type="http://schemas.openxmlformats.org/officeDocument/2006/relationships/slideLayout" Target="../slideLayouts/slideLayout6.xml"/><Relationship Id="rId6" Type="http://schemas.openxmlformats.org/officeDocument/2006/relationships/hyperlink" Target="//upload.wikimedia.org/wikipedia/commons/b/b0/Skanzen_Vala%C5%A1sk%C3%A1_d%C4%9Bdina_-_usedlosti_z_Nov%C3%A9ho_Hrozenkova.jpg" TargetMode="External"/><Relationship Id="rId5" Type="http://schemas.openxmlformats.org/officeDocument/2006/relationships/image" Target="../media/image8.jpeg"/><Relationship Id="rId4" Type="http://schemas.openxmlformats.org/officeDocument/2006/relationships/hyperlink" Target="//upload.wikimedia.org/wikipedia/commons/0/0e/Vala%C5%A1sk%C3%A9_muzeum_v_p%C5%99%C3%ADrod%C4%9B,_Ml%C3%BDnsk%C3%A1_dolina,_pila,_kolo_0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1/1e/Pustevny,_Libu%C5%A1%C3%ADn_(vlevo)_a_Mam%C4%9Bnka.JP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c/c1/Radegast_god.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upload.wikimedia.org/wikipedia/commons/7/78/%C5%A0tramberk_(CZE)_-_general_view_of_the_town.jpg" TargetMode="Externa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upload.wikimedia.org/wikipedia/commons/8/86/%C5%A0trambersk%C3%A9_u%C5%A1i.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commons/a/a1/Sipka_Cave_Stramberk_CZ_01.JP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6/63/Hukv09.JP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upload.wikimedia.org/wikipedia/commons/3/3c/T11_cabrio_red.JPG" TargetMode="Externa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upload.wikimedia.org/wikipedia/commons/b/b5/Tatra_43.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cs.wikipedia.org/wiki/%C5%A0ipka_(jeskyn%C4%9B)" TargetMode="External"/><Relationship Id="rId13" Type="http://schemas.openxmlformats.org/officeDocument/2006/relationships/hyperlink" Target="http://fr.wikipedia.org/wiki/Tatra_(entreprise)" TargetMode="External"/><Relationship Id="rId3" Type="http://schemas.openxmlformats.org/officeDocument/2006/relationships/hyperlink" Target="http://fr.wikipedia.org/wiki/Porte_de_Moravie" TargetMode="External"/><Relationship Id="rId7" Type="http://schemas.openxmlformats.org/officeDocument/2006/relationships/hyperlink" Target="http://cs.wikipedia.org/wiki/%C5%A0tramberk" TargetMode="External"/><Relationship Id="rId12" Type="http://schemas.openxmlformats.org/officeDocument/2006/relationships/hyperlink" Target="http://www.vmp.cz/cs/navstevnici-prohlidka-muzea/prohlidka-muzea/drevene-mestecko/jazykove-verze-dm/francouzsky.html" TargetMode="External"/><Relationship Id="rId2" Type="http://schemas.openxmlformats.org/officeDocument/2006/relationships/hyperlink" Target="http://fr.wikipedia.org/wiki/Hrub%C3%BD_Jesen%C3%ADk" TargetMode="External"/><Relationship Id="rId1" Type="http://schemas.openxmlformats.org/officeDocument/2006/relationships/slideLayout" Target="../slideLayouts/slideLayout7.xml"/><Relationship Id="rId6" Type="http://schemas.openxmlformats.org/officeDocument/2006/relationships/hyperlink" Target="http://cs.wikipedia.org/wiki/Pustevny" TargetMode="External"/><Relationship Id="rId11" Type="http://schemas.openxmlformats.org/officeDocument/2006/relationships/hyperlink" Target="http://www.vmp.cz/cs/navstevnici-prohlidka-muzea/prohlidka-muzea/mlynska-dolina/jazykove-verze-md/francouzsky-md.html" TargetMode="External"/><Relationship Id="rId5" Type="http://schemas.openxmlformats.org/officeDocument/2006/relationships/hyperlink" Target="http://www.aots.com/Beskides-moravo-silesiennes.html" TargetMode="External"/><Relationship Id="rId10" Type="http://schemas.openxmlformats.org/officeDocument/2006/relationships/hyperlink" Target="http://fr.wikipedia.org/wiki/Radegast_(dieu)" TargetMode="External"/><Relationship Id="rId4" Type="http://schemas.openxmlformats.org/officeDocument/2006/relationships/hyperlink" Target="http://fr.wikipedia.org/wiki/Lys%C3%A1_hora" TargetMode="External"/><Relationship Id="rId9" Type="http://schemas.openxmlformats.org/officeDocument/2006/relationships/hyperlink" Target="http://nature.hyperlink.cz/Beskydy/Mionsi.htm" TargetMode="External"/><Relationship Id="rId14" Type="http://schemas.openxmlformats.org/officeDocument/2006/relationships/hyperlink" Target="http://cilac.com/index.php?option=com_content&amp;view=article&amp;id=902:moravie-silesie--le-patrimoine-industriel-dostrava-dolni-vitkovice-souvre-au-public&amp;catid=68:actualite&amp;Itemid=10015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cs.wikipedia.org/wiki/Soubor:Vala%C5%A1sk%C3%A9_muzeum_v_p%C5%99%C3%ADrod%C4%9B,_Ml%C3%BDnsk%C3%A1_dolina,_pila,_kolo_01.jpg" TargetMode="External"/><Relationship Id="rId3" Type="http://schemas.openxmlformats.org/officeDocument/2006/relationships/hyperlink" Target="http://cs.wikipedia.org/wiki/Soubor:Pustevny,_Libu%C5%A1%C3%ADn_(vlevo)_a_Mam%C4%9Bnka.JPG" TargetMode="External"/><Relationship Id="rId7" Type="http://schemas.openxmlformats.org/officeDocument/2006/relationships/hyperlink" Target="http://cs.wikipedia.org/wiki/Soubor:Hukv09.JPG" TargetMode="External"/><Relationship Id="rId2" Type="http://schemas.openxmlformats.org/officeDocument/2006/relationships/hyperlink" Target="http://cs.wikipedia.org/wiki/Soubor:Vala%C5%A1sk%C3%A9_muzeum_v_p%C5%99%C3%ADrod%C4%9B,_Bill%C5%AFv_m%C4%9B%C5%A1%C5%A5ansk%C3%BD_d%C5%AFm.JPG" TargetMode="External"/><Relationship Id="rId1" Type="http://schemas.openxmlformats.org/officeDocument/2006/relationships/slideLayout" Target="../slideLayouts/slideLayout7.xml"/><Relationship Id="rId6" Type="http://schemas.openxmlformats.org/officeDocument/2006/relationships/hyperlink" Target="http://cs.wikipedia.org/wiki/Soubor:Sipka_Cave_Stramberk_CZ_01.JPG" TargetMode="External"/><Relationship Id="rId11" Type="http://schemas.openxmlformats.org/officeDocument/2006/relationships/hyperlink" Target="http://fr.wikipedia.org/wiki/Fichier:Tatra_43.JPG" TargetMode="External"/><Relationship Id="rId5" Type="http://schemas.openxmlformats.org/officeDocument/2006/relationships/hyperlink" Target="http://cs.wikipedia.org/wiki/Soubor:%C5%A0trambersk%C3%A9_u%C5%A1i.JPG" TargetMode="External"/><Relationship Id="rId10" Type="http://schemas.openxmlformats.org/officeDocument/2006/relationships/hyperlink" Target="http://fr.wikipedia.org/wiki/Fichier:T11_cabrio_red.JPG" TargetMode="External"/><Relationship Id="rId4" Type="http://schemas.openxmlformats.org/officeDocument/2006/relationships/hyperlink" Target="http://cs.wikipedia.org/wiki/Soubor:%C5%A0tramberk_(CZE)_-_general_view_of_the_town.jpg" TargetMode="External"/><Relationship Id="rId9" Type="http://schemas.openxmlformats.org/officeDocument/2006/relationships/hyperlink" Target="http://cs.wikipedia.org/wiki/Soubor:Skanzen_Vala%C5%A1sk%C3%A1_d%C4%9Bdina_-_usedlosti_z_Nov%C3%A9ho_Hrozenkova.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4294967295"/>
          </p:nvPr>
        </p:nvSpPr>
        <p:spPr>
          <a:xfrm>
            <a:off x="1000100" y="2285992"/>
            <a:ext cx="7143800" cy="3500462"/>
          </a:xfrm>
        </p:spPr>
        <p:txBody>
          <a:bodyPr>
            <a:noAutofit/>
          </a:bodyPr>
          <a:lstStyle/>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Autor materiálu:	Andrea Šteflová</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Datum vytvoření:	listopad 2012</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Vzdělávací oblast:	jazyk a jazyková komunikace</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Vyučovací předmět:	seminář z francouzského jazyka</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Ročník:	4., oktáva</a:t>
            </a: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Téma:	Moravskoslezský region</a:t>
            </a:r>
            <a:endParaRPr lang="fr-FR" sz="1800" dirty="0" smtClean="0">
              <a:latin typeface="Arial" charset="0"/>
              <a:cs typeface="Arial" charset="0"/>
            </a:endParaRP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Druh materiálu:	prezentace, pracovní list </a:t>
            </a:r>
          </a:p>
          <a:p>
            <a:pPr marL="2159000" indent="-2159000" defTabSz="1062038">
              <a:lnSpc>
                <a:spcPct val="90000"/>
              </a:lnSpc>
              <a:buNone/>
              <a:tabLst>
                <a:tab pos="2152650" algn="l"/>
              </a:tabLst>
            </a:pPr>
            <a:r>
              <a:rPr lang="cs-CZ" sz="1800" dirty="0" smtClean="0">
                <a:latin typeface="Arial" charset="0"/>
                <a:cs typeface="Arial" charset="0"/>
              </a:rPr>
              <a:t>Klíčová slova:	Jeseníky, Beskydy, Lysá hora, </a:t>
            </a:r>
            <a:r>
              <a:rPr lang="cs-CZ" sz="1800" dirty="0" err="1" smtClean="0">
                <a:latin typeface="Arial" charset="0"/>
                <a:cs typeface="Arial" charset="0"/>
              </a:rPr>
              <a:t>Mionši</a:t>
            </a:r>
            <a:r>
              <a:rPr lang="cs-CZ" sz="1800" dirty="0" smtClean="0">
                <a:latin typeface="Arial" charset="0"/>
                <a:cs typeface="Arial" charset="0"/>
              </a:rPr>
              <a:t>, Rožnov pod Radhoštěm, Valašské muzeum, </a:t>
            </a:r>
            <a:r>
              <a:rPr lang="cs-CZ" sz="1800" dirty="0" err="1" smtClean="0">
                <a:latin typeface="Arial" charset="0"/>
                <a:cs typeface="Arial" charset="0"/>
              </a:rPr>
              <a:t>Pustevny</a:t>
            </a:r>
            <a:r>
              <a:rPr lang="cs-CZ" sz="1800" dirty="0" smtClean="0">
                <a:latin typeface="Arial" charset="0"/>
                <a:cs typeface="Arial" charset="0"/>
              </a:rPr>
              <a:t>, Radhošť, Štramberk, Šipka</a:t>
            </a:r>
            <a:r>
              <a:rPr lang="cs-CZ" sz="1800" smtClean="0">
                <a:latin typeface="Arial" charset="0"/>
                <a:cs typeface="Arial" charset="0"/>
              </a:rPr>
              <a:t>, Hukvaldy, </a:t>
            </a:r>
            <a:r>
              <a:rPr lang="cs-CZ" sz="1800" dirty="0" err="1" smtClean="0">
                <a:latin typeface="Arial" charset="0"/>
                <a:cs typeface="Arial" charset="0"/>
              </a:rPr>
              <a:t>Landek</a:t>
            </a:r>
            <a:r>
              <a:rPr lang="cs-CZ" sz="1800" dirty="0" smtClean="0">
                <a:latin typeface="Arial" charset="0"/>
                <a:cs typeface="Arial" charset="0"/>
              </a:rPr>
              <a:t>, Tatra Kopřivnice, </a:t>
            </a:r>
            <a:r>
              <a:rPr lang="cs-CZ" sz="1800" dirty="0" err="1" smtClean="0">
                <a:latin typeface="Arial" charset="0"/>
                <a:cs typeface="Arial" charset="0"/>
              </a:rPr>
              <a:t>Kunín</a:t>
            </a:r>
            <a:endParaRPr lang="cs-CZ" sz="1800" dirty="0" smtClean="0">
              <a:latin typeface="Arial" charset="0"/>
              <a:cs typeface="Times New Roman" pitchFamily="18" charset="0"/>
            </a:endParaRPr>
          </a:p>
          <a:p>
            <a:pPr marL="2159000" indent="-2159000" defTabSz="1062038" eaLnBrk="1" hangingPunct="1">
              <a:lnSpc>
                <a:spcPct val="90000"/>
              </a:lnSpc>
              <a:buFont typeface="Arial" charset="0"/>
              <a:buNone/>
              <a:tabLst>
                <a:tab pos="2152650" algn="l"/>
              </a:tabLst>
            </a:pPr>
            <a:r>
              <a:rPr lang="cs-CZ" sz="1800" dirty="0" smtClean="0">
                <a:latin typeface="Arial" charset="0"/>
                <a:cs typeface="Arial" charset="0"/>
              </a:rPr>
              <a:t>Anotace:	výklad učiva, samostatná práce</a:t>
            </a:r>
          </a:p>
        </p:txBody>
      </p:sp>
      <p:pic>
        <p:nvPicPr>
          <p:cNvPr id="14339" name="Obrázek 4"/>
          <p:cNvPicPr>
            <a:picLocks noChangeAspect="1" noChangeArrowheads="1"/>
          </p:cNvPicPr>
          <p:nvPr/>
        </p:nvPicPr>
        <p:blipFill>
          <a:blip r:embed="rId3" cstate="print"/>
          <a:srcRect/>
          <a:stretch>
            <a:fillRect/>
          </a:stretch>
        </p:blipFill>
        <p:spPr bwMode="auto">
          <a:xfrm>
            <a:off x="1714480" y="571480"/>
            <a:ext cx="5715000" cy="1397000"/>
          </a:xfrm>
          <a:prstGeom prst="rect">
            <a:avLst/>
          </a:prstGeom>
          <a:noFill/>
          <a:ln w="9525">
            <a:noFill/>
            <a:miter lim="800000"/>
            <a:headEnd/>
            <a:tailEnd/>
          </a:ln>
        </p:spPr>
      </p:pic>
      <p:sp>
        <p:nvSpPr>
          <p:cNvPr id="6"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Rožnov pod Radhoštěm </a:t>
            </a:r>
            <a:r>
              <a:rPr lang="fr-FR" sz="1800" dirty="0" smtClean="0"/>
              <a:t>la région de Zlín</a:t>
            </a:r>
            <a:endParaRPr lang="fr-FR" dirty="0"/>
          </a:p>
        </p:txBody>
      </p:sp>
      <p:sp>
        <p:nvSpPr>
          <p:cNvPr id="10" name="TextovéPole 9"/>
          <p:cNvSpPr txBox="1"/>
          <p:nvPr/>
        </p:nvSpPr>
        <p:spPr>
          <a:xfrm>
            <a:off x="395536" y="1340768"/>
            <a:ext cx="8064896" cy="4801314"/>
          </a:xfrm>
          <a:prstGeom prst="rect">
            <a:avLst/>
          </a:prstGeom>
          <a:noFill/>
        </p:spPr>
        <p:txBody>
          <a:bodyPr wrap="square" rtlCol="0">
            <a:spAutoFit/>
          </a:bodyPr>
          <a:lstStyle/>
          <a:p>
            <a:pPr marL="180975" indent="-180975">
              <a:buFont typeface="Arial" pitchFamily="34" charset="0"/>
              <a:buChar char="•"/>
            </a:pPr>
            <a:r>
              <a:rPr lang="fr-FR" dirty="0" smtClean="0"/>
              <a:t>Les coutumes des Valaques et leur style de vie ont donné un caractère spécifique à la région des Beskides.</a:t>
            </a:r>
            <a:endParaRPr lang="cs-CZ" dirty="0" smtClean="0"/>
          </a:p>
          <a:p>
            <a:pPr marL="180975" indent="-180975"/>
            <a:endParaRPr lang="fr-FR" dirty="0" smtClean="0"/>
          </a:p>
          <a:p>
            <a:pPr marL="180975" indent="-180975">
              <a:buFont typeface="Arial" pitchFamily="34" charset="0"/>
              <a:buChar char="•"/>
            </a:pPr>
            <a:r>
              <a:rPr lang="fr-FR" dirty="0" smtClean="0"/>
              <a:t>Le </a:t>
            </a:r>
            <a:r>
              <a:rPr lang="fr-FR" b="1" dirty="0" smtClean="0"/>
              <a:t>Musée valaque en plein air </a:t>
            </a:r>
            <a:r>
              <a:rPr lang="fr-FR" dirty="0" smtClean="0"/>
              <a:t>de Rožnov pod Radhoštěm compte 4 expositions:</a:t>
            </a:r>
          </a:p>
          <a:p>
            <a:pPr marL="447675" indent="-266700">
              <a:buFont typeface="+mj-lt"/>
              <a:buAutoNum type="arabicPeriod"/>
            </a:pPr>
            <a:r>
              <a:rPr lang="fr-FR" i="1" dirty="0" smtClean="0"/>
              <a:t>la Bourgade de Bois - </a:t>
            </a:r>
            <a:r>
              <a:rPr lang="fr-FR" dirty="0" smtClean="0"/>
              <a:t>présente une petite ville campagnarde de la période du </a:t>
            </a:r>
            <a:r>
              <a:rPr lang="cs-CZ" dirty="0" smtClean="0"/>
              <a:t>XIX</a:t>
            </a:r>
            <a:r>
              <a:rPr lang="fr-FR" baseline="30000" dirty="0" smtClean="0"/>
              <a:t>e </a:t>
            </a:r>
            <a:r>
              <a:rPr lang="fr-FR" dirty="0" smtClean="0"/>
              <a:t>s. et du début du </a:t>
            </a:r>
            <a:r>
              <a:rPr lang="cs-CZ" dirty="0" smtClean="0"/>
              <a:t>XX</a:t>
            </a:r>
            <a:r>
              <a:rPr lang="fr-FR" baseline="30000" dirty="0" smtClean="0"/>
              <a:t>e</a:t>
            </a:r>
            <a:r>
              <a:rPr lang="fr-FR" dirty="0" smtClean="0"/>
              <a:t> s. Son atmosphère est créée par les bâtiments originaux qui y ont été transportés de même que par les copies des bâtiments équipés d'expositions montrant le niveau de vie et l'artisanat de l'époque, les institutions administratives ou religieuses </a:t>
            </a:r>
            <a:endParaRPr lang="fr-FR" i="1" dirty="0" smtClean="0"/>
          </a:p>
          <a:p>
            <a:pPr marL="447675" indent="-266700">
              <a:buFont typeface="+mj-lt"/>
              <a:buAutoNum type="arabicPeriod"/>
            </a:pPr>
            <a:r>
              <a:rPr lang="fr-FR" i="1" dirty="0" smtClean="0"/>
              <a:t>le Val de Moulin - </a:t>
            </a:r>
            <a:r>
              <a:rPr lang="fr-FR" dirty="0" smtClean="0"/>
              <a:t>présente les bâtiments vivants avec leurs équipements en marche pour permettre d'observer le feutrage du drap, la mouture du blé, la coupe des planches, le pressage de l'huile, la fabrication des outils en fer </a:t>
            </a:r>
            <a:endParaRPr lang="fr-FR" i="1" dirty="0" smtClean="0"/>
          </a:p>
          <a:p>
            <a:pPr marL="447675" indent="-266700">
              <a:buFont typeface="+mj-lt"/>
              <a:buAutoNum type="arabicPeriod"/>
            </a:pPr>
            <a:r>
              <a:rPr lang="fr-FR" i="1" dirty="0" smtClean="0"/>
              <a:t>le Village valaque - </a:t>
            </a:r>
            <a:r>
              <a:rPr lang="fr-FR" dirty="0" smtClean="0"/>
              <a:t>Les bâtiments agricoles, le moulin à vent, l'atelier de forge, les puits, le clocher et les jardins sont situés dans le terrain qui par son relief, chemins et regroupement d'arbres rappelle de nombreux villages de la Valachie.</a:t>
            </a:r>
            <a:endParaRPr lang="fr-FR" i="1" dirty="0" smtClean="0"/>
          </a:p>
          <a:p>
            <a:pPr marL="447675" indent="-266700">
              <a:buFont typeface="+mj-lt"/>
              <a:buAutoNum type="arabicPeriod"/>
            </a:pPr>
            <a:r>
              <a:rPr lang="fr-FR" i="1" dirty="0" smtClean="0"/>
              <a:t>l‘aire de Pustevny</a:t>
            </a:r>
          </a:p>
        </p:txBody>
      </p:sp>
      <p:sp>
        <p:nvSpPr>
          <p:cNvPr id="14"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15"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Musée valaque en plein air</a:t>
            </a:r>
            <a:endParaRPr lang="fr-FR" dirty="0"/>
          </a:p>
        </p:txBody>
      </p:sp>
      <p:pic>
        <p:nvPicPr>
          <p:cNvPr id="10246" name="Picture 6" descr="Soubor:Valašské muzeum v přírodě, Billův měšťanský dům.JPG">
            <a:hlinkClick r:id="rId2"/>
          </p:cNvPr>
          <p:cNvPicPr>
            <a:picLocks noChangeAspect="1" noChangeArrowheads="1"/>
          </p:cNvPicPr>
          <p:nvPr/>
        </p:nvPicPr>
        <p:blipFill>
          <a:blip r:embed="rId3" cstate="print"/>
          <a:srcRect/>
          <a:stretch>
            <a:fillRect/>
          </a:stretch>
        </p:blipFill>
        <p:spPr bwMode="auto">
          <a:xfrm>
            <a:off x="2643174" y="1214422"/>
            <a:ext cx="3214710" cy="2411033"/>
          </a:xfrm>
          <a:prstGeom prst="rect">
            <a:avLst/>
          </a:prstGeom>
          <a:noFill/>
        </p:spPr>
      </p:pic>
      <p:sp>
        <p:nvSpPr>
          <p:cNvPr id="12" name="TextovéPole 11"/>
          <p:cNvSpPr txBox="1"/>
          <p:nvPr/>
        </p:nvSpPr>
        <p:spPr>
          <a:xfrm>
            <a:off x="2643174" y="3357562"/>
            <a:ext cx="1180131" cy="246221"/>
          </a:xfrm>
          <a:prstGeom prst="rect">
            <a:avLst/>
          </a:prstGeom>
          <a:noFill/>
          <a:ln>
            <a:noFill/>
          </a:ln>
        </p:spPr>
        <p:txBody>
          <a:bodyPr wrap="none" rtlCol="0">
            <a:spAutoFit/>
          </a:bodyPr>
          <a:lstStyle/>
          <a:p>
            <a:r>
              <a:rPr lang="fr-FR" sz="1000" dirty="0" smtClean="0"/>
              <a:t>Auteur: Podzemnik</a:t>
            </a:r>
            <a:endParaRPr lang="fr-FR" sz="1000" dirty="0"/>
          </a:p>
        </p:txBody>
      </p:sp>
      <p:sp>
        <p:nvSpPr>
          <p:cNvPr id="14"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15"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1026" name="Picture 2" descr="Soubor:Valašské muzeum v přírodě, Mlýnská dolina, pila, kolo 01.jpg">
            <a:hlinkClick r:id="rId4"/>
          </p:cNvPr>
          <p:cNvPicPr>
            <a:picLocks noChangeAspect="1" noChangeArrowheads="1"/>
          </p:cNvPicPr>
          <p:nvPr/>
        </p:nvPicPr>
        <p:blipFill>
          <a:blip r:embed="rId5" cstate="print"/>
          <a:srcRect/>
          <a:stretch>
            <a:fillRect/>
          </a:stretch>
        </p:blipFill>
        <p:spPr bwMode="auto">
          <a:xfrm>
            <a:off x="642910" y="3857628"/>
            <a:ext cx="3071834" cy="2303876"/>
          </a:xfrm>
          <a:prstGeom prst="rect">
            <a:avLst/>
          </a:prstGeom>
          <a:noFill/>
        </p:spPr>
      </p:pic>
      <p:sp>
        <p:nvSpPr>
          <p:cNvPr id="11" name="TextovéPole 10"/>
          <p:cNvSpPr txBox="1"/>
          <p:nvPr/>
        </p:nvSpPr>
        <p:spPr>
          <a:xfrm>
            <a:off x="642910" y="6143644"/>
            <a:ext cx="1391728" cy="246221"/>
          </a:xfrm>
          <a:prstGeom prst="rect">
            <a:avLst/>
          </a:prstGeom>
          <a:noFill/>
          <a:ln>
            <a:noFill/>
          </a:ln>
        </p:spPr>
        <p:txBody>
          <a:bodyPr wrap="none" rtlCol="0">
            <a:spAutoFit/>
          </a:bodyPr>
          <a:lstStyle/>
          <a:p>
            <a:r>
              <a:rPr lang="fr-FR" sz="1000" dirty="0" smtClean="0"/>
              <a:t>Auteur: Daniel Baránek</a:t>
            </a:r>
            <a:endParaRPr lang="fr-FR" sz="1000" dirty="0"/>
          </a:p>
        </p:txBody>
      </p:sp>
      <p:sp>
        <p:nvSpPr>
          <p:cNvPr id="13" name="TextovéPole 12"/>
          <p:cNvSpPr txBox="1"/>
          <p:nvPr/>
        </p:nvSpPr>
        <p:spPr>
          <a:xfrm>
            <a:off x="3000364" y="4071942"/>
            <a:ext cx="1470211" cy="369332"/>
          </a:xfrm>
          <a:prstGeom prst="rect">
            <a:avLst/>
          </a:prstGeom>
          <a:solidFill>
            <a:schemeClr val="bg1"/>
          </a:solidFill>
          <a:ln>
            <a:solidFill>
              <a:schemeClr val="tx1"/>
            </a:solidFill>
          </a:ln>
        </p:spPr>
        <p:txBody>
          <a:bodyPr wrap="none" rtlCol="0">
            <a:spAutoFit/>
          </a:bodyPr>
          <a:lstStyle/>
          <a:p>
            <a:r>
              <a:rPr lang="cs-CZ" i="1" dirty="0" smtClean="0"/>
              <a:t>V</a:t>
            </a:r>
            <a:r>
              <a:rPr lang="fr-FR" i="1" dirty="0" smtClean="0"/>
              <a:t>al de Moulin</a:t>
            </a:r>
            <a:endParaRPr lang="fr-FR" dirty="0"/>
          </a:p>
        </p:txBody>
      </p:sp>
      <p:pic>
        <p:nvPicPr>
          <p:cNvPr id="1028" name="Picture 4" descr="Soubor:Skanzen Valašská dědina - usedlosti z Nového Hrozenkova.jpg">
            <a:hlinkClick r:id="rId6"/>
          </p:cNvPr>
          <p:cNvPicPr>
            <a:picLocks noChangeAspect="1" noChangeArrowheads="1"/>
          </p:cNvPicPr>
          <p:nvPr/>
        </p:nvPicPr>
        <p:blipFill>
          <a:blip r:embed="rId7" cstate="print"/>
          <a:srcRect/>
          <a:stretch>
            <a:fillRect/>
          </a:stretch>
        </p:blipFill>
        <p:spPr bwMode="auto">
          <a:xfrm>
            <a:off x="4643438" y="3857628"/>
            <a:ext cx="3430164" cy="2285347"/>
          </a:xfrm>
          <a:prstGeom prst="rect">
            <a:avLst/>
          </a:prstGeom>
          <a:noFill/>
        </p:spPr>
      </p:pic>
      <p:sp>
        <p:nvSpPr>
          <p:cNvPr id="16" name="TextovéPole 15"/>
          <p:cNvSpPr txBox="1"/>
          <p:nvPr/>
        </p:nvSpPr>
        <p:spPr>
          <a:xfrm>
            <a:off x="7143768" y="6143644"/>
            <a:ext cx="949299" cy="246221"/>
          </a:xfrm>
          <a:prstGeom prst="rect">
            <a:avLst/>
          </a:prstGeom>
          <a:noFill/>
        </p:spPr>
        <p:txBody>
          <a:bodyPr wrap="none" rtlCol="0">
            <a:spAutoFit/>
          </a:bodyPr>
          <a:lstStyle/>
          <a:p>
            <a:r>
              <a:rPr lang="cs-CZ" sz="1000" dirty="0" smtClean="0"/>
              <a:t>A</a:t>
            </a:r>
            <a:r>
              <a:rPr lang="fr-FR" sz="1000" dirty="0" smtClean="0"/>
              <a:t>uteur: Prazak</a:t>
            </a:r>
            <a:endParaRPr lang="fr-FR" sz="1000" dirty="0"/>
          </a:p>
        </p:txBody>
      </p:sp>
      <p:sp>
        <p:nvSpPr>
          <p:cNvPr id="17" name="TextovéPole 16"/>
          <p:cNvSpPr txBox="1"/>
          <p:nvPr/>
        </p:nvSpPr>
        <p:spPr>
          <a:xfrm>
            <a:off x="6715140" y="3643314"/>
            <a:ext cx="1616148" cy="369332"/>
          </a:xfrm>
          <a:prstGeom prst="rect">
            <a:avLst/>
          </a:prstGeom>
          <a:solidFill>
            <a:schemeClr val="bg1"/>
          </a:solidFill>
          <a:ln>
            <a:solidFill>
              <a:schemeClr val="tx1"/>
            </a:solidFill>
          </a:ln>
        </p:spPr>
        <p:txBody>
          <a:bodyPr wrap="none" rtlCol="0">
            <a:spAutoFit/>
          </a:bodyPr>
          <a:lstStyle/>
          <a:p>
            <a:r>
              <a:rPr lang="fr-FR" i="1" dirty="0" smtClean="0"/>
              <a:t>Village valaque</a:t>
            </a:r>
            <a:endParaRPr lang="fr-FR" dirty="0"/>
          </a:p>
        </p:txBody>
      </p:sp>
      <p:sp>
        <p:nvSpPr>
          <p:cNvPr id="18" name="TextovéPole 17"/>
          <p:cNvSpPr txBox="1"/>
          <p:nvPr/>
        </p:nvSpPr>
        <p:spPr>
          <a:xfrm>
            <a:off x="5214942" y="1357298"/>
            <a:ext cx="1813317" cy="369332"/>
          </a:xfrm>
          <a:prstGeom prst="rect">
            <a:avLst/>
          </a:prstGeom>
          <a:solidFill>
            <a:schemeClr val="bg1"/>
          </a:solidFill>
          <a:ln>
            <a:solidFill>
              <a:schemeClr val="tx1"/>
            </a:solidFill>
          </a:ln>
        </p:spPr>
        <p:txBody>
          <a:bodyPr wrap="none" rtlCol="0">
            <a:spAutoFit/>
          </a:bodyPr>
          <a:lstStyle/>
          <a:p>
            <a:r>
              <a:rPr lang="fr-FR" i="1" dirty="0" smtClean="0"/>
              <a:t>Bourgade de Bois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ubor:Pustevny, Libušín (vlevo) a Maměnka.JPG">
            <a:hlinkClick r:id="rId2"/>
          </p:cNvPr>
          <p:cNvPicPr>
            <a:picLocks noChangeAspect="1" noChangeArrowheads="1"/>
          </p:cNvPicPr>
          <p:nvPr/>
        </p:nvPicPr>
        <p:blipFill>
          <a:blip r:embed="rId3" cstate="print"/>
          <a:srcRect/>
          <a:stretch>
            <a:fillRect/>
          </a:stretch>
        </p:blipFill>
        <p:spPr bwMode="auto">
          <a:xfrm>
            <a:off x="2051720" y="404664"/>
            <a:ext cx="4896544" cy="3672407"/>
          </a:xfrm>
          <a:prstGeom prst="rect">
            <a:avLst/>
          </a:prstGeom>
          <a:noFill/>
        </p:spPr>
      </p:pic>
      <p:sp>
        <p:nvSpPr>
          <p:cNvPr id="6" name="Nadpis 5"/>
          <p:cNvSpPr>
            <a:spLocks noGrp="1"/>
          </p:cNvSpPr>
          <p:nvPr>
            <p:ph type="title"/>
          </p:nvPr>
        </p:nvSpPr>
        <p:spPr/>
        <p:txBody>
          <a:bodyPr/>
          <a:lstStyle/>
          <a:p>
            <a:r>
              <a:rPr lang="fr-FR" dirty="0" smtClean="0"/>
              <a:t>Pustevny 1018 m</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5" name="TextovéPole 4"/>
          <p:cNvSpPr txBox="1"/>
          <p:nvPr/>
        </p:nvSpPr>
        <p:spPr>
          <a:xfrm>
            <a:off x="467544" y="4149080"/>
            <a:ext cx="8215370" cy="2308324"/>
          </a:xfrm>
          <a:prstGeom prst="rect">
            <a:avLst/>
          </a:prstGeom>
          <a:noFill/>
        </p:spPr>
        <p:txBody>
          <a:bodyPr wrap="square" rtlCol="0">
            <a:spAutoFit/>
          </a:bodyPr>
          <a:lstStyle/>
          <a:p>
            <a:pPr marL="176213" indent="-176213">
              <a:buFont typeface="Arial" pitchFamily="34" charset="0"/>
              <a:buChar char="•"/>
            </a:pPr>
            <a:r>
              <a:rPr lang="fr-FR" dirty="0" smtClean="0"/>
              <a:t>L'aire de Pustevny doit son nom aux ermites y habitant jusqu‘à 1874.</a:t>
            </a:r>
            <a:endParaRPr lang="cs-CZ" dirty="0" smtClean="0"/>
          </a:p>
          <a:p>
            <a:pPr marL="176213" indent="-176213">
              <a:buFont typeface="Arial" pitchFamily="34" charset="0"/>
              <a:buChar char="•"/>
            </a:pPr>
            <a:r>
              <a:rPr lang="fr-FR" dirty="0" smtClean="0"/>
              <a:t>On y trouve un skansen (écomusée) des maisonnettes en bois typiques qui ont été construites à la fin du XIXe s. d‘après le projet de l‘architecte Dušan Jurkovič.</a:t>
            </a:r>
            <a:endParaRPr lang="cs-CZ" dirty="0" smtClean="0"/>
          </a:p>
          <a:p>
            <a:pPr marL="176213" indent="-176213">
              <a:buFont typeface="Arial" pitchFamily="34" charset="0"/>
              <a:buChar char="•"/>
            </a:pPr>
            <a:r>
              <a:rPr lang="fr-FR" dirty="0" smtClean="0"/>
              <a:t>Les randonneurs aiment faire l’ascension du chaînon de Radhošť avec Pustevny.</a:t>
            </a:r>
            <a:endParaRPr lang="cs-CZ" dirty="0" smtClean="0"/>
          </a:p>
          <a:p>
            <a:pPr marL="176213" indent="-176213">
              <a:buFont typeface="Arial" pitchFamily="34" charset="0"/>
              <a:buChar char="•"/>
            </a:pPr>
            <a:r>
              <a:rPr lang="fr-FR" dirty="0" smtClean="0"/>
              <a:t>L'aire de Pustevny est un carrefour des chemins touristiques – c'est le point de départ des randonnées ou des promenades à travers le sommet de montagne vers Radhošť. C'est aussi le départ du sentier éducatif Radegast.</a:t>
            </a:r>
            <a:endParaRPr lang="cs-CZ" dirty="0" smtClean="0"/>
          </a:p>
          <a:p>
            <a:pPr marL="176213" indent="-176213">
              <a:buFont typeface="Arial" pitchFamily="34" charset="0"/>
              <a:buChar char="•"/>
            </a:pPr>
            <a:r>
              <a:rPr lang="fr-FR" dirty="0" smtClean="0"/>
              <a:t>Pustevny désignent également une petite station de ski avec un télésiège.</a:t>
            </a:r>
            <a:endParaRPr lang="cs-CZ"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Radhošť</a:t>
            </a:r>
            <a:endParaRPr lang="cs-CZ"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5" name="TextovéPole 4"/>
          <p:cNvSpPr txBox="1"/>
          <p:nvPr/>
        </p:nvSpPr>
        <p:spPr>
          <a:xfrm>
            <a:off x="4860032" y="1196752"/>
            <a:ext cx="3888432" cy="3416320"/>
          </a:xfrm>
          <a:prstGeom prst="rect">
            <a:avLst/>
          </a:prstGeom>
          <a:noFill/>
        </p:spPr>
        <p:txBody>
          <a:bodyPr wrap="square" rtlCol="0">
            <a:spAutoFit/>
          </a:bodyPr>
          <a:lstStyle/>
          <a:p>
            <a:r>
              <a:rPr lang="fr-FR" dirty="0" smtClean="0"/>
              <a:t>Selon la légende de la mythologie slave, le dieu païen </a:t>
            </a:r>
            <a:r>
              <a:rPr lang="fr-FR" i="1" dirty="0" smtClean="0"/>
              <a:t>Radegast</a:t>
            </a:r>
            <a:r>
              <a:rPr lang="fr-FR" dirty="0" smtClean="0"/>
              <a:t> est le dieu de la récolte, de la fertilité, des troupeaux et de l‘hospitalité, selon d'autres sources, c'est le dieu de la guerre, des feux du ciel du soir, du soleil, de la bière et des lumières des étoiles. Il y a été vénéré à l’aube de notre histoire. Les gens y venaient pour lui sacrifier du bétail, du gibier ou une partie de leur récolte. Son influence a été effacée par l’arrivée des évang</a:t>
            </a:r>
            <a:r>
              <a:rPr lang="cs-CZ" dirty="0" smtClean="0"/>
              <a:t>é</a:t>
            </a:r>
            <a:r>
              <a:rPr lang="fr-FR" dirty="0" smtClean="0"/>
              <a:t>lisateurs Cyrille et Méthode.</a:t>
            </a:r>
            <a:endParaRPr lang="fr-FR" dirty="0"/>
          </a:p>
        </p:txBody>
      </p:sp>
      <p:pic>
        <p:nvPicPr>
          <p:cNvPr id="7174" name="Picture 6" descr="Soubor:Radegast god.jpg">
            <a:hlinkClick r:id="rId2"/>
          </p:cNvPr>
          <p:cNvPicPr>
            <a:picLocks noChangeAspect="1" noChangeArrowheads="1"/>
          </p:cNvPicPr>
          <p:nvPr/>
        </p:nvPicPr>
        <p:blipFill>
          <a:blip r:embed="rId3" cstate="print"/>
          <a:srcRect/>
          <a:stretch>
            <a:fillRect/>
          </a:stretch>
        </p:blipFill>
        <p:spPr bwMode="auto">
          <a:xfrm>
            <a:off x="714348" y="1214422"/>
            <a:ext cx="3857652" cy="5143537"/>
          </a:xfrm>
          <a:prstGeom prst="rect">
            <a:avLst/>
          </a:prstGeom>
          <a:noFill/>
        </p:spPr>
      </p:pic>
      <p:sp>
        <p:nvSpPr>
          <p:cNvPr id="11" name="TextovéPole 10"/>
          <p:cNvSpPr txBox="1"/>
          <p:nvPr/>
        </p:nvSpPr>
        <p:spPr>
          <a:xfrm>
            <a:off x="3995936" y="5013176"/>
            <a:ext cx="3744416" cy="923330"/>
          </a:xfrm>
          <a:prstGeom prst="rect">
            <a:avLst/>
          </a:prstGeom>
          <a:solidFill>
            <a:schemeClr val="bg1"/>
          </a:solidFill>
          <a:ln>
            <a:solidFill>
              <a:schemeClr val="tx1"/>
            </a:solidFill>
          </a:ln>
        </p:spPr>
        <p:txBody>
          <a:bodyPr wrap="square" rtlCol="0">
            <a:spAutoFit/>
          </a:bodyPr>
          <a:lstStyle/>
          <a:p>
            <a:r>
              <a:rPr lang="fr-FR" dirty="0" smtClean="0"/>
              <a:t>La statue de Radegast en granit, avec la tête de taureau, la corne d'abondance  et un canard</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Štramberk</a:t>
            </a:r>
            <a:endParaRPr lang="cs-CZ"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5" name="TextovéPole 4"/>
          <p:cNvSpPr txBox="1"/>
          <p:nvPr/>
        </p:nvSpPr>
        <p:spPr>
          <a:xfrm>
            <a:off x="500034" y="4643446"/>
            <a:ext cx="8072494" cy="1477328"/>
          </a:xfrm>
          <a:prstGeom prst="rect">
            <a:avLst/>
          </a:prstGeom>
          <a:noFill/>
        </p:spPr>
        <p:txBody>
          <a:bodyPr wrap="square" rtlCol="0">
            <a:spAutoFit/>
          </a:bodyPr>
          <a:lstStyle/>
          <a:p>
            <a:pPr marL="176213" indent="-176213">
              <a:buFont typeface="Arial" pitchFamily="34" charset="0"/>
              <a:buChar char="•"/>
            </a:pPr>
            <a:r>
              <a:rPr lang="fr-FR" dirty="0" smtClean="0"/>
              <a:t>C‘est la réserve urbaine classée dont la dominante est le </a:t>
            </a:r>
            <a:r>
              <a:rPr lang="fr-FR" i="1" dirty="0" smtClean="0"/>
              <a:t>château Štramberk </a:t>
            </a:r>
            <a:r>
              <a:rPr lang="fr-FR" dirty="0" smtClean="0"/>
              <a:t>avec la tour haute de 40 m nommée </a:t>
            </a:r>
            <a:r>
              <a:rPr lang="fr-FR" i="1" dirty="0" smtClean="0"/>
              <a:t>Trúba</a:t>
            </a:r>
            <a:r>
              <a:rPr lang="fr-FR" dirty="0" smtClean="0"/>
              <a:t> qui sert de belvédère.</a:t>
            </a:r>
          </a:p>
          <a:p>
            <a:pPr marL="176213" indent="-176213">
              <a:buFont typeface="Arial" pitchFamily="34" charset="0"/>
              <a:buChar char="•"/>
            </a:pPr>
            <a:r>
              <a:rPr lang="fr-FR" dirty="0" smtClean="0"/>
              <a:t>Sur la place de ville, les touristes peuvent visiter le </a:t>
            </a:r>
            <a:r>
              <a:rPr lang="fr-FR" i="1" dirty="0" smtClean="0"/>
              <a:t>Musée de Štramberk </a:t>
            </a:r>
            <a:r>
              <a:rPr lang="fr-FR" dirty="0" smtClean="0"/>
              <a:t>et le </a:t>
            </a:r>
            <a:r>
              <a:rPr lang="fr-FR" i="1" dirty="0" smtClean="0"/>
              <a:t>Musée de Zdeněk Burian</a:t>
            </a:r>
            <a:r>
              <a:rPr lang="fr-FR" dirty="0" smtClean="0"/>
              <a:t>, déssinateur tchèque des animaux préhistoriques.</a:t>
            </a:r>
            <a:endParaRPr lang="cs-CZ" dirty="0" smtClean="0"/>
          </a:p>
          <a:p>
            <a:pPr marL="176213" indent="-176213">
              <a:buFont typeface="Arial" pitchFamily="34" charset="0"/>
              <a:buChar char="•"/>
            </a:pPr>
            <a:r>
              <a:rPr lang="fr-FR" dirty="0" smtClean="0"/>
              <a:t>Spécialité c</a:t>
            </a:r>
            <a:r>
              <a:rPr lang="cs-CZ" dirty="0" smtClean="0"/>
              <a:t>u</a:t>
            </a:r>
            <a:r>
              <a:rPr lang="fr-FR" dirty="0" smtClean="0"/>
              <a:t>linaire:</a:t>
            </a:r>
            <a:r>
              <a:rPr lang="cs-CZ" dirty="0" smtClean="0"/>
              <a:t> </a:t>
            </a:r>
            <a:r>
              <a:rPr lang="fr-FR" dirty="0" smtClean="0"/>
              <a:t>les </a:t>
            </a:r>
            <a:r>
              <a:rPr lang="cs-CZ" i="1" dirty="0" smtClean="0"/>
              <a:t>O</a:t>
            </a:r>
            <a:r>
              <a:rPr lang="fr-FR" i="1" dirty="0" smtClean="0"/>
              <a:t>reilles de Štramberk</a:t>
            </a:r>
          </a:p>
        </p:txBody>
      </p:sp>
      <p:pic>
        <p:nvPicPr>
          <p:cNvPr id="4098" name="Picture 2" descr="Soubor:Štramberk (CZE) - general view of the town.jpg">
            <a:hlinkClick r:id="rId2"/>
          </p:cNvPr>
          <p:cNvPicPr>
            <a:picLocks noChangeAspect="1" noChangeArrowheads="1"/>
          </p:cNvPicPr>
          <p:nvPr/>
        </p:nvPicPr>
        <p:blipFill>
          <a:blip r:embed="rId3" cstate="print"/>
          <a:srcRect/>
          <a:stretch>
            <a:fillRect/>
          </a:stretch>
        </p:blipFill>
        <p:spPr bwMode="auto">
          <a:xfrm>
            <a:off x="357157" y="1285860"/>
            <a:ext cx="4191029" cy="3143272"/>
          </a:xfrm>
          <a:prstGeom prst="rect">
            <a:avLst/>
          </a:prstGeom>
          <a:noFill/>
        </p:spPr>
      </p:pic>
      <p:sp>
        <p:nvSpPr>
          <p:cNvPr id="9" name="TextovéPole 8"/>
          <p:cNvSpPr txBox="1"/>
          <p:nvPr/>
        </p:nvSpPr>
        <p:spPr>
          <a:xfrm>
            <a:off x="357158" y="1285860"/>
            <a:ext cx="1274708" cy="246221"/>
          </a:xfrm>
          <a:prstGeom prst="rect">
            <a:avLst/>
          </a:prstGeom>
          <a:noFill/>
        </p:spPr>
        <p:txBody>
          <a:bodyPr wrap="none" rtlCol="0">
            <a:spAutoFit/>
          </a:bodyPr>
          <a:lstStyle/>
          <a:p>
            <a:r>
              <a:rPr lang="fr-FR" sz="1000" dirty="0" smtClean="0"/>
              <a:t>Auteur: David Paloch</a:t>
            </a:r>
            <a:endParaRPr lang="fr-FR" sz="1000" dirty="0"/>
          </a:p>
        </p:txBody>
      </p:sp>
      <p:pic>
        <p:nvPicPr>
          <p:cNvPr id="4100" name="Picture 4" descr="Soubor:Štramberské uši.JPG">
            <a:hlinkClick r:id="rId4"/>
          </p:cNvPr>
          <p:cNvPicPr>
            <a:picLocks noChangeAspect="1" noChangeArrowheads="1"/>
          </p:cNvPicPr>
          <p:nvPr/>
        </p:nvPicPr>
        <p:blipFill>
          <a:blip r:embed="rId5" cstate="print"/>
          <a:srcRect/>
          <a:stretch>
            <a:fillRect/>
          </a:stretch>
        </p:blipFill>
        <p:spPr bwMode="auto">
          <a:xfrm>
            <a:off x="4595812" y="1285859"/>
            <a:ext cx="4191030" cy="3143273"/>
          </a:xfrm>
          <a:prstGeom prst="rect">
            <a:avLst/>
          </a:prstGeom>
          <a:noFill/>
        </p:spPr>
      </p:pic>
      <p:sp>
        <p:nvSpPr>
          <p:cNvPr id="10" name="TextovéPole 9"/>
          <p:cNvSpPr txBox="1"/>
          <p:nvPr/>
        </p:nvSpPr>
        <p:spPr>
          <a:xfrm>
            <a:off x="7786710" y="1285860"/>
            <a:ext cx="963725" cy="246221"/>
          </a:xfrm>
          <a:prstGeom prst="rect">
            <a:avLst/>
          </a:prstGeom>
          <a:noFill/>
        </p:spPr>
        <p:txBody>
          <a:bodyPr wrap="none" rtlCol="0">
            <a:spAutoFit/>
          </a:bodyPr>
          <a:lstStyle/>
          <a:p>
            <a:r>
              <a:rPr lang="fr-FR" sz="1000" dirty="0" smtClean="0"/>
              <a:t>Auteur: Manka</a:t>
            </a:r>
            <a:endParaRPr lang="fr-FR" sz="1000" dirty="0"/>
          </a:p>
        </p:txBody>
      </p:sp>
      <p:sp>
        <p:nvSpPr>
          <p:cNvPr id="11" name="TextovéPole 10"/>
          <p:cNvSpPr txBox="1"/>
          <p:nvPr/>
        </p:nvSpPr>
        <p:spPr>
          <a:xfrm>
            <a:off x="4643438" y="4000504"/>
            <a:ext cx="2214578" cy="369332"/>
          </a:xfrm>
          <a:prstGeom prst="rect">
            <a:avLst/>
          </a:prstGeom>
          <a:solidFill>
            <a:schemeClr val="bg1"/>
          </a:solidFill>
          <a:ln>
            <a:solidFill>
              <a:schemeClr val="tx1"/>
            </a:solidFill>
          </a:ln>
        </p:spPr>
        <p:txBody>
          <a:bodyPr wrap="square" rtlCol="0">
            <a:spAutoFit/>
          </a:bodyPr>
          <a:lstStyle/>
          <a:p>
            <a:r>
              <a:rPr lang="fr-FR" dirty="0" smtClean="0"/>
              <a:t>Oreilles de Štramberk</a:t>
            </a:r>
            <a:endParaRPr lang="fr-FR" dirty="0"/>
          </a:p>
        </p:txBody>
      </p:sp>
      <p:sp>
        <p:nvSpPr>
          <p:cNvPr id="12" name="TextovéPole 11"/>
          <p:cNvSpPr txBox="1"/>
          <p:nvPr/>
        </p:nvSpPr>
        <p:spPr>
          <a:xfrm>
            <a:off x="3643306" y="1428736"/>
            <a:ext cx="716991" cy="369332"/>
          </a:xfrm>
          <a:prstGeom prst="rect">
            <a:avLst/>
          </a:prstGeom>
          <a:solidFill>
            <a:schemeClr val="bg1"/>
          </a:solidFill>
          <a:ln>
            <a:solidFill>
              <a:schemeClr val="tx1"/>
            </a:solidFill>
          </a:ln>
        </p:spPr>
        <p:txBody>
          <a:bodyPr wrap="none" rtlCol="0">
            <a:spAutoFit/>
          </a:bodyPr>
          <a:lstStyle/>
          <a:p>
            <a:r>
              <a:rPr lang="cs-CZ" dirty="0" smtClean="0"/>
              <a:t>Trúba</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Grotte karstique Šipka</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5" name="TextovéPole 4"/>
          <p:cNvSpPr txBox="1"/>
          <p:nvPr/>
        </p:nvSpPr>
        <p:spPr>
          <a:xfrm>
            <a:off x="4857752" y="2071678"/>
            <a:ext cx="3531812" cy="3139321"/>
          </a:xfrm>
          <a:prstGeom prst="rect">
            <a:avLst/>
          </a:prstGeom>
          <a:noFill/>
        </p:spPr>
        <p:txBody>
          <a:bodyPr wrap="square" rtlCol="0">
            <a:spAutoFit/>
          </a:bodyPr>
          <a:lstStyle/>
          <a:p>
            <a:pPr marL="176213" indent="-176213">
              <a:buFont typeface="Arial" pitchFamily="34" charset="0"/>
              <a:buChar char="•"/>
            </a:pPr>
            <a:r>
              <a:rPr lang="fr-FR" dirty="0" smtClean="0"/>
              <a:t>La grotte </a:t>
            </a:r>
            <a:r>
              <a:rPr lang="fr-FR" i="1" dirty="0" smtClean="0"/>
              <a:t>Šipka</a:t>
            </a:r>
            <a:r>
              <a:rPr lang="fr-FR" dirty="0" smtClean="0"/>
              <a:t> fait partie du karst de Štramberk</a:t>
            </a:r>
            <a:r>
              <a:rPr lang="cs-CZ" dirty="0" smtClean="0"/>
              <a:t>.</a:t>
            </a:r>
            <a:endParaRPr lang="fr-FR" dirty="0" smtClean="0"/>
          </a:p>
          <a:p>
            <a:pPr marL="176213" indent="-176213">
              <a:buFont typeface="Arial" pitchFamily="34" charset="0"/>
              <a:buChar char="•"/>
            </a:pPr>
            <a:r>
              <a:rPr lang="fr-FR" dirty="0" smtClean="0"/>
              <a:t>En 1880, le professeur du lycée </a:t>
            </a:r>
            <a:r>
              <a:rPr lang="fr-FR" i="1" dirty="0" smtClean="0"/>
              <a:t>Karel Maška </a:t>
            </a:r>
            <a:r>
              <a:rPr lang="fr-FR" dirty="0" smtClean="0"/>
              <a:t>y a découvert le fragment de la mâchoire inférieure de l‘enfant n</a:t>
            </a:r>
            <a:r>
              <a:rPr lang="cs-CZ" dirty="0" smtClean="0"/>
              <a:t>é</a:t>
            </a:r>
            <a:r>
              <a:rPr lang="fr-FR" dirty="0" smtClean="0"/>
              <a:t>andertalien qui est décédé à ses 8-10 ans. Cette découverte l‘a rendu célèbre et a prouvé la présence des chasseurs préhistoriques à Šipka.</a:t>
            </a:r>
          </a:p>
        </p:txBody>
      </p:sp>
      <p:pic>
        <p:nvPicPr>
          <p:cNvPr id="3074" name="Picture 2" descr="Soubor:Sipka Cave Stramberk CZ 01.JPG">
            <a:hlinkClick r:id="rId2"/>
          </p:cNvPr>
          <p:cNvPicPr>
            <a:picLocks noChangeAspect="1" noChangeArrowheads="1"/>
          </p:cNvPicPr>
          <p:nvPr/>
        </p:nvPicPr>
        <p:blipFill>
          <a:blip r:embed="rId3" cstate="print"/>
          <a:srcRect/>
          <a:stretch>
            <a:fillRect/>
          </a:stretch>
        </p:blipFill>
        <p:spPr bwMode="auto">
          <a:xfrm>
            <a:off x="857224" y="1214422"/>
            <a:ext cx="3857652" cy="51435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ubor:Hukv09.JPG">
            <a:hlinkClick r:id="rId2"/>
          </p:cNvPr>
          <p:cNvPicPr>
            <a:picLocks noChangeAspect="1" noChangeArrowheads="1"/>
          </p:cNvPicPr>
          <p:nvPr/>
        </p:nvPicPr>
        <p:blipFill>
          <a:blip r:embed="rId3" cstate="print"/>
          <a:srcRect/>
          <a:stretch>
            <a:fillRect/>
          </a:stretch>
        </p:blipFill>
        <p:spPr bwMode="auto">
          <a:xfrm>
            <a:off x="1714480" y="357166"/>
            <a:ext cx="5357850" cy="4018387"/>
          </a:xfrm>
          <a:prstGeom prst="rect">
            <a:avLst/>
          </a:prstGeom>
          <a:noFill/>
        </p:spPr>
      </p:pic>
      <p:sp>
        <p:nvSpPr>
          <p:cNvPr id="6" name="Nadpis 5"/>
          <p:cNvSpPr>
            <a:spLocks noGrp="1"/>
          </p:cNvSpPr>
          <p:nvPr>
            <p:ph type="title"/>
          </p:nvPr>
        </p:nvSpPr>
        <p:spPr/>
        <p:txBody>
          <a:bodyPr/>
          <a:lstStyle/>
          <a:p>
            <a:r>
              <a:rPr lang="cs-CZ" dirty="0" smtClean="0"/>
              <a:t>Hukvaldy</a:t>
            </a:r>
            <a:endParaRPr lang="cs-CZ"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9" name="TextovéPole 8"/>
          <p:cNvSpPr txBox="1"/>
          <p:nvPr/>
        </p:nvSpPr>
        <p:spPr>
          <a:xfrm>
            <a:off x="285720" y="4429132"/>
            <a:ext cx="8358246" cy="2031325"/>
          </a:xfrm>
          <a:prstGeom prst="rect">
            <a:avLst/>
          </a:prstGeom>
          <a:noFill/>
        </p:spPr>
        <p:txBody>
          <a:bodyPr wrap="square" rtlCol="0">
            <a:spAutoFit/>
          </a:bodyPr>
          <a:lstStyle/>
          <a:p>
            <a:pPr marL="176213" indent="-176213">
              <a:buFont typeface="Arial" pitchFamily="34" charset="0"/>
              <a:buChar char="•"/>
            </a:pPr>
            <a:r>
              <a:rPr lang="fr-FR" dirty="0" smtClean="0"/>
              <a:t>La ruine du château du XIIIe s. est l‘un des plus grands châteaux en Moravie. Elle se trouve au milieu de la réserve de chasse des daims et des mouflons et domine la ville de Hukvaldy.</a:t>
            </a:r>
          </a:p>
          <a:p>
            <a:pPr marL="176213" indent="-176213">
              <a:buFont typeface="Arial" pitchFamily="34" charset="0"/>
              <a:buChar char="•"/>
            </a:pPr>
            <a:r>
              <a:rPr lang="fr-FR" dirty="0" smtClean="0"/>
              <a:t>La ville de Hukvaldy – le lieu de naissance du compositeur Leoš Janá</a:t>
            </a:r>
            <a:r>
              <a:rPr lang="cs-CZ" dirty="0" smtClean="0"/>
              <a:t>č</a:t>
            </a:r>
            <a:r>
              <a:rPr lang="fr-FR" dirty="0" smtClean="0"/>
              <a:t>ek, l‘auteur de la fameuse opéra </a:t>
            </a:r>
            <a:r>
              <a:rPr lang="cs-CZ" dirty="0" smtClean="0"/>
              <a:t>les </a:t>
            </a:r>
            <a:r>
              <a:rPr lang="fr-FR" i="1" dirty="0" smtClean="0"/>
              <a:t>Aventure</a:t>
            </a:r>
            <a:r>
              <a:rPr lang="cs-CZ" i="1" dirty="0" smtClean="0"/>
              <a:t>s</a:t>
            </a:r>
            <a:r>
              <a:rPr lang="fr-FR" i="1" dirty="0" smtClean="0"/>
              <a:t> de la Renarde Bystrouška (La Petite renarde rusée)</a:t>
            </a:r>
          </a:p>
          <a:p>
            <a:pPr marL="176213" indent="-176213">
              <a:buFont typeface="Arial" pitchFamily="34" charset="0"/>
              <a:buChar char="•"/>
            </a:pPr>
            <a:r>
              <a:rPr lang="fr-FR" dirty="0" smtClean="0"/>
              <a:t>Chaque année en été, le </a:t>
            </a:r>
            <a:r>
              <a:rPr lang="fr-FR" i="1" dirty="0" smtClean="0"/>
              <a:t>Festival international de Musique Hukvaldy </a:t>
            </a:r>
            <a:r>
              <a:rPr lang="cs-CZ" i="1" dirty="0" smtClean="0"/>
              <a:t>de Janáček </a:t>
            </a:r>
            <a:r>
              <a:rPr lang="fr-FR" dirty="0" smtClean="0"/>
              <a:t>a lieu dans l‘aire du château. La plupart des concerts sont joués en pl</a:t>
            </a:r>
            <a:r>
              <a:rPr lang="cs-CZ" dirty="0" smtClean="0"/>
              <a:t>e</a:t>
            </a:r>
            <a:r>
              <a:rPr lang="fr-FR" dirty="0" smtClean="0"/>
              <a:t>in air.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Tatra Kopřivnice</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5" name="TextovéPole 4"/>
          <p:cNvSpPr txBox="1"/>
          <p:nvPr/>
        </p:nvSpPr>
        <p:spPr>
          <a:xfrm>
            <a:off x="285720" y="4929198"/>
            <a:ext cx="8501122" cy="1200329"/>
          </a:xfrm>
          <a:prstGeom prst="rect">
            <a:avLst/>
          </a:prstGeom>
          <a:noFill/>
        </p:spPr>
        <p:txBody>
          <a:bodyPr wrap="square" rtlCol="0">
            <a:spAutoFit/>
          </a:bodyPr>
          <a:lstStyle/>
          <a:p>
            <a:pPr marL="177800" indent="-177800">
              <a:buFont typeface="Arial" pitchFamily="34" charset="0"/>
              <a:buChar char="•"/>
            </a:pPr>
            <a:r>
              <a:rPr lang="fr-FR" b="1" dirty="0" smtClean="0"/>
              <a:t>Tatra</a:t>
            </a:r>
            <a:r>
              <a:rPr lang="fr-FR" dirty="0" smtClean="0"/>
              <a:t> est une entreprise tchèque fabriquant des camions depuis 1898, et qui a exercé l’activité de constructeur automobile entre 1897 et 1998. La marque a également produit des avions et des bus.</a:t>
            </a:r>
          </a:p>
          <a:p>
            <a:pPr marL="177800" indent="-177800">
              <a:buFont typeface="Arial" pitchFamily="34" charset="0"/>
              <a:buChar char="•"/>
            </a:pPr>
            <a:r>
              <a:rPr lang="fr-FR" dirty="0" smtClean="0"/>
              <a:t>Dans le </a:t>
            </a:r>
            <a:r>
              <a:rPr lang="fr-FR" i="1" dirty="0" smtClean="0"/>
              <a:t>Musée technique Tatra</a:t>
            </a:r>
            <a:r>
              <a:rPr lang="fr-FR" dirty="0" smtClean="0"/>
              <a:t>, nous pouvons admirer les voitures à travers des siècles</a:t>
            </a:r>
            <a:r>
              <a:rPr lang="cs-CZ" dirty="0" smtClean="0"/>
              <a:t>.</a:t>
            </a:r>
            <a:endParaRPr lang="fr-FR" dirty="0"/>
          </a:p>
        </p:txBody>
      </p:sp>
      <p:pic>
        <p:nvPicPr>
          <p:cNvPr id="16386" name="Picture 2" descr="Fichier:T11 cabrio red.JPG">
            <a:hlinkClick r:id="rId2"/>
          </p:cNvPr>
          <p:cNvPicPr>
            <a:picLocks noChangeAspect="1" noChangeArrowheads="1"/>
          </p:cNvPicPr>
          <p:nvPr/>
        </p:nvPicPr>
        <p:blipFill>
          <a:blip r:embed="rId3" cstate="print"/>
          <a:srcRect/>
          <a:stretch>
            <a:fillRect/>
          </a:stretch>
        </p:blipFill>
        <p:spPr bwMode="auto">
          <a:xfrm>
            <a:off x="428597" y="1500174"/>
            <a:ext cx="4095778" cy="3071834"/>
          </a:xfrm>
          <a:prstGeom prst="rect">
            <a:avLst/>
          </a:prstGeom>
          <a:noFill/>
        </p:spPr>
      </p:pic>
      <p:sp>
        <p:nvSpPr>
          <p:cNvPr id="9" name="TextovéPole 8"/>
          <p:cNvSpPr txBox="1"/>
          <p:nvPr/>
        </p:nvSpPr>
        <p:spPr>
          <a:xfrm>
            <a:off x="428596" y="4572008"/>
            <a:ext cx="1055097" cy="246221"/>
          </a:xfrm>
          <a:prstGeom prst="rect">
            <a:avLst/>
          </a:prstGeom>
          <a:noFill/>
        </p:spPr>
        <p:txBody>
          <a:bodyPr wrap="none" rtlCol="0">
            <a:spAutoFit/>
          </a:bodyPr>
          <a:lstStyle/>
          <a:p>
            <a:r>
              <a:rPr lang="fr-FR" sz="1000" dirty="0" smtClean="0"/>
              <a:t>Auteur: Dr. Killer</a:t>
            </a:r>
            <a:endParaRPr lang="fr-FR" sz="1000" dirty="0"/>
          </a:p>
        </p:txBody>
      </p:sp>
      <p:pic>
        <p:nvPicPr>
          <p:cNvPr id="16390" name="Picture 6" descr="Fichier:Tatra 43.JPG">
            <a:hlinkClick r:id="rId4"/>
          </p:cNvPr>
          <p:cNvPicPr>
            <a:picLocks noChangeAspect="1" noChangeArrowheads="1"/>
          </p:cNvPicPr>
          <p:nvPr/>
        </p:nvPicPr>
        <p:blipFill>
          <a:blip r:embed="rId5" cstate="print"/>
          <a:srcRect/>
          <a:stretch>
            <a:fillRect/>
          </a:stretch>
        </p:blipFill>
        <p:spPr bwMode="auto">
          <a:xfrm>
            <a:off x="4595813" y="1500174"/>
            <a:ext cx="4095778" cy="3071834"/>
          </a:xfrm>
          <a:prstGeom prst="rect">
            <a:avLst/>
          </a:prstGeom>
          <a:noFill/>
        </p:spPr>
      </p:pic>
      <p:sp>
        <p:nvSpPr>
          <p:cNvPr id="11" name="TextovéPole 10"/>
          <p:cNvSpPr txBox="1"/>
          <p:nvPr/>
        </p:nvSpPr>
        <p:spPr>
          <a:xfrm>
            <a:off x="7643834" y="4572008"/>
            <a:ext cx="1056700" cy="246221"/>
          </a:xfrm>
          <a:prstGeom prst="rect">
            <a:avLst/>
          </a:prstGeom>
          <a:noFill/>
        </p:spPr>
        <p:txBody>
          <a:bodyPr wrap="none" rtlCol="0">
            <a:spAutoFit/>
          </a:bodyPr>
          <a:lstStyle/>
          <a:p>
            <a:r>
              <a:rPr lang="fr-FR" sz="1000" dirty="0" smtClean="0"/>
              <a:t>Auteur: Gwafton</a:t>
            </a:r>
            <a:endParaRPr lang="fr-FR"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Kunín</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 name="Obrázek 4" descr="P1120566.JPG"/>
          <p:cNvPicPr>
            <a:picLocks noChangeAspect="1"/>
          </p:cNvPicPr>
          <p:nvPr/>
        </p:nvPicPr>
        <p:blipFill>
          <a:blip r:embed="rId2" cstate="print"/>
          <a:stretch>
            <a:fillRect/>
          </a:stretch>
        </p:blipFill>
        <p:spPr>
          <a:xfrm>
            <a:off x="428596" y="1214421"/>
            <a:ext cx="5000660" cy="3750495"/>
          </a:xfrm>
          <a:prstGeom prst="rect">
            <a:avLst/>
          </a:prstGeom>
        </p:spPr>
      </p:pic>
      <p:pic>
        <p:nvPicPr>
          <p:cNvPr id="9" name="Obrázek 8" descr="P1120525.JPG"/>
          <p:cNvPicPr>
            <a:picLocks noChangeAspect="1"/>
          </p:cNvPicPr>
          <p:nvPr/>
        </p:nvPicPr>
        <p:blipFill>
          <a:blip r:embed="rId3" cstate="print"/>
          <a:stretch>
            <a:fillRect/>
          </a:stretch>
        </p:blipFill>
        <p:spPr>
          <a:xfrm>
            <a:off x="5572100" y="1214422"/>
            <a:ext cx="3143271" cy="2357454"/>
          </a:xfrm>
          <a:prstGeom prst="rect">
            <a:avLst/>
          </a:prstGeom>
        </p:spPr>
      </p:pic>
      <p:pic>
        <p:nvPicPr>
          <p:cNvPr id="10" name="Obrázek 9" descr="P1060273.JPG"/>
          <p:cNvPicPr>
            <a:picLocks noChangeAspect="1"/>
          </p:cNvPicPr>
          <p:nvPr/>
        </p:nvPicPr>
        <p:blipFill>
          <a:blip r:embed="rId4" cstate="print"/>
          <a:stretch>
            <a:fillRect/>
          </a:stretch>
        </p:blipFill>
        <p:spPr>
          <a:xfrm>
            <a:off x="5572132" y="3714752"/>
            <a:ext cx="3143272" cy="2357454"/>
          </a:xfrm>
          <a:prstGeom prst="rect">
            <a:avLst/>
          </a:prstGeom>
        </p:spPr>
      </p:pic>
      <p:sp>
        <p:nvSpPr>
          <p:cNvPr id="11" name="TextovéPole 10"/>
          <p:cNvSpPr txBox="1"/>
          <p:nvPr/>
        </p:nvSpPr>
        <p:spPr>
          <a:xfrm>
            <a:off x="357158" y="5072074"/>
            <a:ext cx="5143536" cy="1200329"/>
          </a:xfrm>
          <a:prstGeom prst="rect">
            <a:avLst/>
          </a:prstGeom>
          <a:noFill/>
        </p:spPr>
        <p:txBody>
          <a:bodyPr wrap="square" rtlCol="0">
            <a:spAutoFit/>
          </a:bodyPr>
          <a:lstStyle/>
          <a:p>
            <a:r>
              <a:rPr lang="fr-FR" dirty="0" smtClean="0"/>
              <a:t>Le </a:t>
            </a:r>
            <a:r>
              <a:rPr lang="fr-FR" i="1" dirty="0" smtClean="0"/>
              <a:t>Château de Kunín</a:t>
            </a:r>
            <a:r>
              <a:rPr lang="fr-FR" dirty="0" smtClean="0"/>
              <a:t>, la perle baroque de la Moravie, a été construit entre 1726 et 1734 par les comtes Harach comme la petite résidence campagnarde consacrée au repos des membres de la famille.</a:t>
            </a:r>
            <a:endParaRPr lang="fr-FR" dirty="0"/>
          </a:p>
        </p:txBody>
      </p:sp>
      <p:sp>
        <p:nvSpPr>
          <p:cNvPr id="12" name="TextovéPole 11"/>
          <p:cNvSpPr txBox="1"/>
          <p:nvPr/>
        </p:nvSpPr>
        <p:spPr>
          <a:xfrm>
            <a:off x="6929454" y="3429000"/>
            <a:ext cx="1795171" cy="369332"/>
          </a:xfrm>
          <a:prstGeom prst="rect">
            <a:avLst/>
          </a:prstGeom>
          <a:solidFill>
            <a:schemeClr val="bg1"/>
          </a:solidFill>
          <a:ln>
            <a:solidFill>
              <a:schemeClr val="tx1"/>
            </a:solidFill>
          </a:ln>
        </p:spPr>
        <p:txBody>
          <a:bodyPr wrap="none" rtlCol="0">
            <a:spAutoFit/>
          </a:bodyPr>
          <a:lstStyle/>
          <a:p>
            <a:r>
              <a:rPr lang="fr-FR" dirty="0" smtClean="0"/>
              <a:t>Fêtes châtelaines</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p:cNvSpPr>
          <p:nvPr>
            <p:ph type="title"/>
          </p:nvPr>
        </p:nvSpPr>
        <p:spPr/>
        <p:txBody>
          <a:bodyPr/>
          <a:lstStyle/>
          <a:p>
            <a:r>
              <a:rPr lang="fr-FR" smtClean="0"/>
              <a:t>Que savez-vous?</a:t>
            </a:r>
          </a:p>
        </p:txBody>
      </p:sp>
      <p:sp>
        <p:nvSpPr>
          <p:cNvPr id="60424" name="Rectangle 8"/>
          <p:cNvSpPr>
            <a:spLocks noGrp="1"/>
          </p:cNvSpPr>
          <p:nvPr>
            <p:ph type="body" idx="1"/>
          </p:nvPr>
        </p:nvSpPr>
        <p:spPr>
          <a:xfrm>
            <a:off x="428625" y="1214438"/>
            <a:ext cx="4040188" cy="317500"/>
          </a:xfrm>
          <a:solidFill>
            <a:schemeClr val="accent5">
              <a:lumMod val="60000"/>
              <a:lumOff val="40000"/>
            </a:schemeClr>
          </a:solidFill>
        </p:spPr>
        <p:txBody>
          <a:bodyPr>
            <a:normAutofit fontScale="92500" lnSpcReduction="20000"/>
          </a:bodyPr>
          <a:lstStyle/>
          <a:p>
            <a:pPr marL="722313" lvl="1" indent="-265113" algn="ctr">
              <a:defRPr/>
            </a:pPr>
            <a:r>
              <a:rPr lang="fr-FR" sz="1800" dirty="0" smtClean="0"/>
              <a:t>Questions</a:t>
            </a:r>
          </a:p>
        </p:txBody>
      </p:sp>
      <p:sp>
        <p:nvSpPr>
          <p:cNvPr id="7" name="Zástupný symbol pro obsah 6"/>
          <p:cNvSpPr>
            <a:spLocks noGrp="1"/>
          </p:cNvSpPr>
          <p:nvPr>
            <p:ph sz="half" idx="2"/>
          </p:nvPr>
        </p:nvSpPr>
        <p:spPr>
          <a:xfrm>
            <a:off x="457200" y="1643063"/>
            <a:ext cx="4040188" cy="4483100"/>
          </a:xfrm>
        </p:spPr>
        <p:txBody>
          <a:bodyPr/>
          <a:lstStyle/>
          <a:p>
            <a:pPr marL="265113" indent="-265113">
              <a:buFont typeface="+mj-lt"/>
              <a:buAutoNum type="arabicPeriod"/>
              <a:defRPr/>
            </a:pPr>
            <a:r>
              <a:rPr lang="fr-FR" sz="1800" dirty="0" smtClean="0"/>
              <a:t>Nomez 6 districts de la région</a:t>
            </a:r>
          </a:p>
          <a:p>
            <a:pPr marL="265113" indent="-265113">
              <a:buFont typeface="+mj-lt"/>
              <a:buAutoNum type="arabicPeriod"/>
              <a:defRPr/>
            </a:pPr>
            <a:r>
              <a:rPr lang="fr-FR" sz="1800" dirty="0" smtClean="0"/>
              <a:t>Quels sont les massifs montagneux  remarquables et leurs sommets les plus hauts?</a:t>
            </a:r>
          </a:p>
          <a:p>
            <a:pPr marL="265113" indent="-265113">
              <a:buFont typeface="+mj-lt"/>
              <a:buAutoNum type="arabicPeriod"/>
              <a:defRPr/>
            </a:pPr>
            <a:r>
              <a:rPr lang="fr-FR" sz="1800" dirty="0" smtClean="0"/>
              <a:t>Comment s‘appelle la forêt vierge dans les Beskides moravo-silésiennes?</a:t>
            </a:r>
          </a:p>
          <a:p>
            <a:pPr marL="265113" indent="-265113">
              <a:buFont typeface="+mj-lt"/>
              <a:buAutoNum type="arabicPeriod"/>
              <a:defRPr/>
            </a:pPr>
            <a:r>
              <a:rPr lang="fr-FR" sz="1800" dirty="0" smtClean="0"/>
              <a:t>Quels sont les 4 expositions du Musée valaque en plein air?</a:t>
            </a:r>
          </a:p>
          <a:p>
            <a:pPr marL="265113" indent="-265113">
              <a:buFont typeface="+mj-lt"/>
              <a:buAutoNum type="arabicPeriod" startAt="5"/>
              <a:defRPr/>
            </a:pPr>
            <a:r>
              <a:rPr lang="fr-FR" sz="1800" dirty="0" smtClean="0"/>
              <a:t>Comment s‘appelle l‘architecte qui a dressé les projets </a:t>
            </a:r>
            <a:r>
              <a:rPr lang="fr-FR" sz="1800" smtClean="0"/>
              <a:t>des </a:t>
            </a:r>
            <a:r>
              <a:rPr lang="fr-FR" sz="1800" smtClean="0"/>
              <a:t>maisonnettes </a:t>
            </a:r>
            <a:r>
              <a:rPr lang="fr-FR" sz="1800" dirty="0" smtClean="0"/>
              <a:t>à Pustevny?</a:t>
            </a:r>
          </a:p>
          <a:p>
            <a:pPr marL="265113" indent="-265113">
              <a:buFont typeface="+mj-lt"/>
              <a:buAutoNum type="arabicPeriod" startAt="5"/>
              <a:defRPr/>
            </a:pPr>
            <a:r>
              <a:rPr lang="fr-FR" sz="1800" dirty="0" smtClean="0"/>
              <a:t>Qui était Radegast?</a:t>
            </a:r>
          </a:p>
          <a:p>
            <a:pPr marL="265113" indent="-265113">
              <a:buFont typeface="+mj-lt"/>
              <a:buAutoNum type="arabicPeriod" startAt="5"/>
              <a:defRPr/>
            </a:pPr>
            <a:r>
              <a:rPr lang="fr-FR" sz="1800" dirty="0" smtClean="0"/>
              <a:t>Comment est sa statue?</a:t>
            </a:r>
          </a:p>
        </p:txBody>
      </p:sp>
      <p:sp>
        <p:nvSpPr>
          <p:cNvPr id="8" name="Zástupný symbol pro text 7"/>
          <p:cNvSpPr>
            <a:spLocks noGrp="1"/>
          </p:cNvSpPr>
          <p:nvPr>
            <p:ph type="body" sz="quarter" idx="3"/>
          </p:nvPr>
        </p:nvSpPr>
        <p:spPr>
          <a:xfrm>
            <a:off x="4572000" y="1214438"/>
            <a:ext cx="4041775" cy="317500"/>
          </a:xfrm>
          <a:solidFill>
            <a:schemeClr val="accent6">
              <a:lumMod val="60000"/>
              <a:lumOff val="40000"/>
            </a:schemeClr>
          </a:solidFill>
        </p:spPr>
        <p:txBody>
          <a:bodyPr>
            <a:normAutofit fontScale="92500" lnSpcReduction="20000"/>
          </a:bodyPr>
          <a:lstStyle/>
          <a:p>
            <a:pPr algn="ctr">
              <a:defRPr/>
            </a:pPr>
            <a:r>
              <a:rPr lang="fr-FR" sz="1800" dirty="0" smtClean="0"/>
              <a:t>Réponses</a:t>
            </a:r>
            <a:endParaRPr lang="fr-FR" sz="1800" dirty="0"/>
          </a:p>
        </p:txBody>
      </p:sp>
      <p:sp>
        <p:nvSpPr>
          <p:cNvPr id="9" name="Zástupný symbol pro obsah 8"/>
          <p:cNvSpPr>
            <a:spLocks noGrp="1"/>
          </p:cNvSpPr>
          <p:nvPr>
            <p:ph sz="quarter" idx="4"/>
          </p:nvPr>
        </p:nvSpPr>
        <p:spPr>
          <a:xfrm>
            <a:off x="4645025" y="1643063"/>
            <a:ext cx="4141817" cy="4500582"/>
          </a:xfrm>
        </p:spPr>
        <p:txBody>
          <a:bodyPr>
            <a:normAutofit lnSpcReduction="10000"/>
          </a:bodyPr>
          <a:lstStyle/>
          <a:p>
            <a:pPr marL="265113" indent="-265113">
              <a:buFont typeface="+mj-lt"/>
              <a:buAutoNum type="arabicPeriod"/>
              <a:defRPr/>
            </a:pPr>
            <a:r>
              <a:rPr lang="fr-FR" sz="1800" dirty="0" smtClean="0"/>
              <a:t>Ostravsko, Silésie de Těšín, Beskides, Silésie d‘Opava, Jeseník, Poodří-Moravské Kravařsko</a:t>
            </a:r>
            <a:endParaRPr lang="fr-FR" sz="1800" dirty="0" smtClean="0">
              <a:solidFill>
                <a:srgbClr val="FF0000"/>
              </a:solidFill>
            </a:endParaRPr>
          </a:p>
          <a:p>
            <a:pPr marL="265113" indent="-265113">
              <a:buFont typeface="+mj-lt"/>
              <a:buAutoNum type="arabicPeriod"/>
              <a:defRPr/>
            </a:pPr>
            <a:r>
              <a:rPr lang="fr-FR" sz="1800" dirty="0" smtClean="0"/>
              <a:t>Hrubý Jeseník/Praděd</a:t>
            </a:r>
          </a:p>
          <a:p>
            <a:pPr marL="265113" indent="7938">
              <a:buNone/>
              <a:defRPr/>
            </a:pPr>
            <a:r>
              <a:rPr lang="fr-FR" sz="1800" dirty="0" smtClean="0"/>
              <a:t>Beskides/Lysá hora</a:t>
            </a:r>
          </a:p>
          <a:p>
            <a:pPr>
              <a:buFont typeface="+mj-lt"/>
              <a:buAutoNum type="arabicPeriod" startAt="3"/>
              <a:defRPr/>
            </a:pPr>
            <a:r>
              <a:rPr lang="fr-FR" sz="1800" dirty="0" smtClean="0"/>
              <a:t>Mionši</a:t>
            </a:r>
          </a:p>
          <a:p>
            <a:pPr marL="265113" indent="-265113">
              <a:buFont typeface="+mj-lt"/>
              <a:buAutoNum type="arabicPeriod" startAt="3"/>
              <a:defRPr/>
            </a:pPr>
            <a:r>
              <a:rPr lang="fr-FR" sz="1800" dirty="0" smtClean="0"/>
              <a:t>la Bourgade de Bois, le Val de Moulin, le Village valaque, l‘aire de Pustevny</a:t>
            </a:r>
          </a:p>
          <a:p>
            <a:pPr marL="265113" indent="-265113">
              <a:buFont typeface="+mj-lt"/>
              <a:buAutoNum type="arabicPeriod" startAt="3"/>
              <a:defRPr/>
            </a:pPr>
            <a:r>
              <a:rPr lang="fr-FR" sz="1800" dirty="0" smtClean="0"/>
              <a:t>Dušan Jurkovič</a:t>
            </a:r>
          </a:p>
          <a:p>
            <a:pPr marL="265113" indent="-265113">
              <a:buFont typeface="+mj-lt"/>
              <a:buAutoNum type="arabicPeriod" startAt="3"/>
              <a:defRPr/>
            </a:pPr>
            <a:r>
              <a:rPr lang="fr-FR" sz="1800" dirty="0" smtClean="0"/>
              <a:t>le dieu païen de la récolte, de la fertilité, des troupeaux, de l‘hospitalité, de la guerre, des feux du ciel du soir, du soleil, de la bière, des lumières des étoiles</a:t>
            </a:r>
          </a:p>
          <a:p>
            <a:pPr marL="265113" indent="-265113">
              <a:buFont typeface="+mj-lt"/>
              <a:buAutoNum type="arabicPeriod" startAt="3"/>
              <a:defRPr/>
            </a:pPr>
            <a:r>
              <a:rPr lang="fr-FR" sz="1800" dirty="0" smtClean="0"/>
              <a:t>en granit, avec la tête de taureau, la corne d'abondance  et un canard</a:t>
            </a:r>
          </a:p>
        </p:txBody>
      </p:sp>
      <p:sp>
        <p:nvSpPr>
          <p:cNvPr id="12" name="TextovéPole 11"/>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13"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additive="base">
                                        <p:cTn id="47"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 calcmode="lin" valueType="num">
                                      <p:cBhvr additive="base">
                                        <p:cTn id="53"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 calcmode="lin" valueType="num">
                                      <p:cBhvr additive="base">
                                        <p:cTn id="59"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5" end="5"/>
                                            </p:txEl>
                                          </p:spTgt>
                                        </p:tgtEl>
                                        <p:attrNameLst>
                                          <p:attrName>style.visibility</p:attrName>
                                        </p:attrNameLst>
                                      </p:cBhvr>
                                      <p:to>
                                        <p:strVal val="visible"/>
                                      </p:to>
                                    </p:set>
                                    <p:anim calcmode="lin" valueType="num">
                                      <p:cBhvr additive="base">
                                        <p:cTn id="65"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 calcmode="lin" valueType="num">
                                      <p:cBhvr additive="base">
                                        <p:cTn id="71"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 calcmode="lin" valueType="num">
                                      <p:cBhvr additive="base">
                                        <p:cTn id="77"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78" dur="2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anim calcmode="lin" valueType="num">
                                      <p:cBhvr additive="base">
                                        <p:cTn id="83"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4"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9">
                                            <p:txEl>
                                              <p:pRg st="7" end="7"/>
                                            </p:txEl>
                                          </p:spTgt>
                                        </p:tgtEl>
                                        <p:attrNameLst>
                                          <p:attrName>style.visibility</p:attrName>
                                        </p:attrNameLst>
                                      </p:cBhvr>
                                      <p:to>
                                        <p:strVal val="visible"/>
                                      </p:to>
                                    </p:set>
                                    <p:anim calcmode="lin" valueType="num">
                                      <p:cBhvr additive="base">
                                        <p:cTn id="89" dur="20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90" dur="20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fr-FR" dirty="0" smtClean="0"/>
              <a:t>Notre région</a:t>
            </a:r>
            <a:endParaRPr lang="fr-FR" dirty="0"/>
          </a:p>
        </p:txBody>
      </p:sp>
      <p:sp>
        <p:nvSpPr>
          <p:cNvPr id="3" name="Podnadpis 2"/>
          <p:cNvSpPr>
            <a:spLocks noGrp="1"/>
          </p:cNvSpPr>
          <p:nvPr>
            <p:ph type="subTitle" idx="1"/>
          </p:nvPr>
        </p:nvSpPr>
        <p:spPr/>
        <p:txBody>
          <a:bodyPr/>
          <a:lstStyle/>
          <a:p>
            <a:r>
              <a:rPr lang="fr-FR" dirty="0" smtClean="0"/>
              <a:t>Région de Moravie-Silésie</a:t>
            </a:r>
            <a:endParaRPr lang="fr-FR" dirty="0"/>
          </a:p>
        </p:txBody>
      </p:sp>
      <p:sp>
        <p:nvSpPr>
          <p:cNvPr id="4"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5"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p:cNvSpPr>
          <p:nvPr>
            <p:ph type="title"/>
          </p:nvPr>
        </p:nvSpPr>
        <p:spPr/>
        <p:txBody>
          <a:bodyPr/>
          <a:lstStyle/>
          <a:p>
            <a:r>
              <a:rPr lang="fr-FR" dirty="0" smtClean="0"/>
              <a:t>Que savez-vous?</a:t>
            </a:r>
          </a:p>
        </p:txBody>
      </p:sp>
      <p:sp>
        <p:nvSpPr>
          <p:cNvPr id="60424" name="Rectangle 8"/>
          <p:cNvSpPr>
            <a:spLocks noGrp="1"/>
          </p:cNvSpPr>
          <p:nvPr>
            <p:ph type="body" idx="1"/>
          </p:nvPr>
        </p:nvSpPr>
        <p:spPr>
          <a:xfrm>
            <a:off x="428625" y="1214438"/>
            <a:ext cx="4040188" cy="317500"/>
          </a:xfrm>
          <a:solidFill>
            <a:schemeClr val="accent5">
              <a:lumMod val="60000"/>
              <a:lumOff val="40000"/>
            </a:schemeClr>
          </a:solidFill>
        </p:spPr>
        <p:txBody>
          <a:bodyPr>
            <a:normAutofit fontScale="92500" lnSpcReduction="20000"/>
          </a:bodyPr>
          <a:lstStyle/>
          <a:p>
            <a:pPr marL="722313" lvl="1" indent="-265113" algn="ctr">
              <a:defRPr/>
            </a:pPr>
            <a:r>
              <a:rPr lang="fr-FR" sz="1800" dirty="0" smtClean="0"/>
              <a:t>Questions</a:t>
            </a:r>
          </a:p>
        </p:txBody>
      </p:sp>
      <p:sp>
        <p:nvSpPr>
          <p:cNvPr id="7" name="Zástupný symbol pro obsah 6"/>
          <p:cNvSpPr>
            <a:spLocks noGrp="1"/>
          </p:cNvSpPr>
          <p:nvPr>
            <p:ph sz="half" idx="2"/>
          </p:nvPr>
        </p:nvSpPr>
        <p:spPr>
          <a:xfrm>
            <a:off x="468313" y="1628775"/>
            <a:ext cx="4040187" cy="4483100"/>
          </a:xfrm>
        </p:spPr>
        <p:txBody>
          <a:bodyPr/>
          <a:lstStyle/>
          <a:p>
            <a:pPr marL="265113" indent="-265113">
              <a:spcBef>
                <a:spcPts val="600"/>
              </a:spcBef>
              <a:buFont typeface="Calibri" pitchFamily="34" charset="0"/>
              <a:buAutoNum type="arabicPeriod" startAt="8"/>
            </a:pPr>
            <a:r>
              <a:rPr lang="fr-FR" sz="1800" dirty="0" smtClean="0"/>
              <a:t>Quelle est la spécialité culinaire de Štramberk? </a:t>
            </a:r>
          </a:p>
          <a:p>
            <a:pPr marL="265113" indent="-265113">
              <a:spcBef>
                <a:spcPts val="600"/>
              </a:spcBef>
              <a:buFont typeface="Calibri" pitchFamily="34" charset="0"/>
              <a:buAutoNum type="arabicPeriod" startAt="8"/>
            </a:pPr>
            <a:r>
              <a:rPr lang="fr-FR" sz="1800" dirty="0" smtClean="0"/>
              <a:t>Où a été découvert le fragment de la mâchoire inférieure de l‘enfant néandertalien?</a:t>
            </a:r>
          </a:p>
          <a:p>
            <a:pPr marL="265113" indent="-265113">
              <a:spcBef>
                <a:spcPts val="600"/>
              </a:spcBef>
              <a:buFont typeface="Calibri" pitchFamily="34" charset="0"/>
              <a:buAutoNum type="arabicPeriod" startAt="8"/>
            </a:pPr>
            <a:r>
              <a:rPr lang="fr-FR" sz="1800" dirty="0" smtClean="0"/>
              <a:t> Où a lieu le Festival international de Musique de Janáček?</a:t>
            </a:r>
          </a:p>
          <a:p>
            <a:pPr marL="265113" indent="-265113">
              <a:spcBef>
                <a:spcPts val="600"/>
              </a:spcBef>
              <a:buFont typeface="Calibri" pitchFamily="34" charset="0"/>
              <a:buAutoNum type="arabicPeriod" startAt="8"/>
            </a:pPr>
            <a:r>
              <a:rPr lang="fr-FR" sz="1800" dirty="0" smtClean="0"/>
              <a:t>Dans quelle ville on trouve le Musée technique Tatra?</a:t>
            </a:r>
          </a:p>
          <a:p>
            <a:pPr marL="265113" indent="-265113">
              <a:spcBef>
                <a:spcPts val="600"/>
              </a:spcBef>
              <a:buFont typeface="Calibri" pitchFamily="34" charset="0"/>
              <a:buAutoNum type="arabicPeriod" startAt="8"/>
            </a:pPr>
            <a:r>
              <a:rPr lang="fr-FR" sz="1800" dirty="0" smtClean="0"/>
              <a:t>Quel château est surnommé la perle baroque de la Moravie?</a:t>
            </a:r>
          </a:p>
        </p:txBody>
      </p:sp>
      <p:sp>
        <p:nvSpPr>
          <p:cNvPr id="8" name="Zástupný symbol pro text 7"/>
          <p:cNvSpPr>
            <a:spLocks noGrp="1"/>
          </p:cNvSpPr>
          <p:nvPr>
            <p:ph type="body" sz="quarter" idx="3"/>
          </p:nvPr>
        </p:nvSpPr>
        <p:spPr>
          <a:xfrm>
            <a:off x="4572000" y="1214438"/>
            <a:ext cx="4041775" cy="317500"/>
          </a:xfrm>
          <a:solidFill>
            <a:schemeClr val="accent6">
              <a:lumMod val="60000"/>
              <a:lumOff val="40000"/>
            </a:schemeClr>
          </a:solidFill>
        </p:spPr>
        <p:txBody>
          <a:bodyPr>
            <a:normAutofit fontScale="92500" lnSpcReduction="20000"/>
          </a:bodyPr>
          <a:lstStyle/>
          <a:p>
            <a:pPr algn="ctr">
              <a:defRPr/>
            </a:pPr>
            <a:r>
              <a:rPr lang="fr-FR" sz="1800" dirty="0" smtClean="0"/>
              <a:t>Réponses</a:t>
            </a:r>
            <a:endParaRPr lang="fr-FR" sz="1800" dirty="0"/>
          </a:p>
        </p:txBody>
      </p:sp>
      <p:sp>
        <p:nvSpPr>
          <p:cNvPr id="9" name="Zástupný symbol pro obsah 8"/>
          <p:cNvSpPr>
            <a:spLocks noGrp="1"/>
          </p:cNvSpPr>
          <p:nvPr>
            <p:ph sz="quarter" idx="4"/>
          </p:nvPr>
        </p:nvSpPr>
        <p:spPr>
          <a:xfrm>
            <a:off x="4643438" y="1628775"/>
            <a:ext cx="4041775" cy="4483100"/>
          </a:xfrm>
        </p:spPr>
        <p:txBody>
          <a:bodyPr/>
          <a:lstStyle/>
          <a:p>
            <a:pPr marL="265113" indent="-265113">
              <a:spcBef>
                <a:spcPts val="0"/>
              </a:spcBef>
              <a:buFont typeface="Calibri" pitchFamily="34" charset="0"/>
              <a:buAutoNum type="arabicPeriod" startAt="8"/>
            </a:pPr>
            <a:r>
              <a:rPr lang="fr-FR" sz="1800" dirty="0" smtClean="0"/>
              <a:t>Les oreilles de Štramberk</a:t>
            </a:r>
          </a:p>
          <a:p>
            <a:pPr>
              <a:spcBef>
                <a:spcPts val="600"/>
              </a:spcBef>
              <a:buFont typeface="+mj-lt"/>
              <a:buAutoNum type="arabicPeriod" startAt="9"/>
            </a:pPr>
            <a:r>
              <a:rPr lang="fr-FR" sz="1800" dirty="0" smtClean="0"/>
              <a:t>Dans la grotte karstique Šipka</a:t>
            </a:r>
          </a:p>
          <a:p>
            <a:pPr>
              <a:spcBef>
                <a:spcPts val="600"/>
              </a:spcBef>
              <a:buFont typeface="+mj-lt"/>
              <a:buAutoNum type="arabicPeriod" startAt="9"/>
            </a:pPr>
            <a:r>
              <a:rPr lang="fr-FR" sz="1800" dirty="0" smtClean="0"/>
              <a:t>À Hukvaldy</a:t>
            </a:r>
          </a:p>
          <a:p>
            <a:pPr>
              <a:spcBef>
                <a:spcPts val="600"/>
              </a:spcBef>
              <a:buFont typeface="+mj-lt"/>
              <a:buAutoNum type="arabicPeriod" startAt="9"/>
            </a:pPr>
            <a:r>
              <a:rPr lang="fr-FR" sz="1800" dirty="0" smtClean="0"/>
              <a:t>À Kopřivnice</a:t>
            </a:r>
          </a:p>
          <a:p>
            <a:pPr>
              <a:spcBef>
                <a:spcPts val="600"/>
              </a:spcBef>
              <a:buFont typeface="+mj-lt"/>
              <a:buAutoNum type="arabicPeriod" startAt="9"/>
            </a:pPr>
            <a:r>
              <a:rPr lang="fr-FR" sz="1800" dirty="0" smtClean="0"/>
              <a:t>Le château Kunín</a:t>
            </a:r>
          </a:p>
        </p:txBody>
      </p:sp>
      <p:sp>
        <p:nvSpPr>
          <p:cNvPr id="13" name="TextovéPole 12"/>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14"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5" name="TextovéPole 4"/>
          <p:cNvSpPr txBox="1"/>
          <p:nvPr/>
        </p:nvSpPr>
        <p:spPr>
          <a:xfrm>
            <a:off x="251520" y="404664"/>
            <a:ext cx="8496944" cy="5632311"/>
          </a:xfrm>
          <a:prstGeom prst="rect">
            <a:avLst/>
          </a:prstGeom>
          <a:noFill/>
        </p:spPr>
        <p:txBody>
          <a:bodyPr wrap="square" rtlCol="0">
            <a:spAutoFit/>
          </a:bodyPr>
          <a:lstStyle/>
          <a:p>
            <a:r>
              <a:rPr lang="cs-CZ" dirty="0" err="1" smtClean="0"/>
              <a:t>Sitographie</a:t>
            </a:r>
            <a:r>
              <a:rPr lang="cs-CZ" dirty="0" smtClean="0"/>
              <a:t>:</a:t>
            </a:r>
          </a:p>
          <a:p>
            <a:r>
              <a:rPr lang="cs-CZ" dirty="0" smtClean="0">
                <a:hlinkClick r:id="rId2"/>
              </a:rPr>
              <a:t>http://fr.</a:t>
            </a:r>
            <a:r>
              <a:rPr lang="cs-CZ" dirty="0" err="1" smtClean="0">
                <a:hlinkClick r:id="rId2"/>
              </a:rPr>
              <a:t>wikipedia.org</a:t>
            </a:r>
            <a:r>
              <a:rPr lang="cs-CZ" dirty="0" smtClean="0">
                <a:hlinkClick r:id="rId2"/>
              </a:rPr>
              <a:t>/</a:t>
            </a:r>
            <a:r>
              <a:rPr lang="cs-CZ" dirty="0" err="1" smtClean="0">
                <a:hlinkClick r:id="rId2"/>
              </a:rPr>
              <a:t>wiki</a:t>
            </a:r>
            <a:r>
              <a:rPr lang="cs-CZ" dirty="0" smtClean="0">
                <a:hlinkClick r:id="rId2"/>
              </a:rPr>
              <a:t>/</a:t>
            </a:r>
            <a:r>
              <a:rPr lang="cs-CZ" dirty="0" err="1" smtClean="0">
                <a:hlinkClick r:id="rId2"/>
              </a:rPr>
              <a:t>Hrub</a:t>
            </a:r>
            <a:r>
              <a:rPr lang="cs-CZ" dirty="0" smtClean="0">
                <a:hlinkClick r:id="rId2"/>
              </a:rPr>
              <a:t>%C3%BD_</a:t>
            </a:r>
            <a:r>
              <a:rPr lang="cs-CZ" dirty="0" err="1" smtClean="0">
                <a:hlinkClick r:id="rId2"/>
              </a:rPr>
              <a:t>Jesen</a:t>
            </a:r>
            <a:r>
              <a:rPr lang="cs-CZ" dirty="0" smtClean="0">
                <a:hlinkClick r:id="rId2"/>
              </a:rPr>
              <a:t>%C3%</a:t>
            </a:r>
            <a:r>
              <a:rPr lang="cs-CZ" dirty="0" err="1" smtClean="0">
                <a:hlinkClick r:id="rId2"/>
              </a:rPr>
              <a:t>ADk</a:t>
            </a:r>
            <a:endParaRPr lang="cs-CZ" dirty="0" smtClean="0"/>
          </a:p>
          <a:p>
            <a:r>
              <a:rPr lang="cs-CZ" dirty="0" smtClean="0">
                <a:hlinkClick r:id="rId3"/>
              </a:rPr>
              <a:t>http://fr.</a:t>
            </a:r>
            <a:r>
              <a:rPr lang="cs-CZ" dirty="0" err="1" smtClean="0">
                <a:hlinkClick r:id="rId3"/>
              </a:rPr>
              <a:t>wikipedia.org</a:t>
            </a:r>
            <a:r>
              <a:rPr lang="cs-CZ" dirty="0" smtClean="0">
                <a:hlinkClick r:id="rId3"/>
              </a:rPr>
              <a:t>/</a:t>
            </a:r>
            <a:r>
              <a:rPr lang="cs-CZ" dirty="0" err="1" smtClean="0">
                <a:hlinkClick r:id="rId3"/>
              </a:rPr>
              <a:t>wiki</a:t>
            </a:r>
            <a:r>
              <a:rPr lang="cs-CZ" dirty="0" smtClean="0">
                <a:hlinkClick r:id="rId3"/>
              </a:rPr>
              <a:t>/Porte_de_</a:t>
            </a:r>
            <a:r>
              <a:rPr lang="cs-CZ" dirty="0" err="1" smtClean="0">
                <a:hlinkClick r:id="rId3"/>
              </a:rPr>
              <a:t>Moravie</a:t>
            </a:r>
            <a:endParaRPr lang="cs-CZ" dirty="0" smtClean="0"/>
          </a:p>
          <a:p>
            <a:r>
              <a:rPr lang="cs-CZ" dirty="0" smtClean="0">
                <a:hlinkClick r:id="rId4"/>
              </a:rPr>
              <a:t>http://fr.</a:t>
            </a:r>
            <a:r>
              <a:rPr lang="cs-CZ" dirty="0" err="1" smtClean="0">
                <a:hlinkClick r:id="rId4"/>
              </a:rPr>
              <a:t>wikipedia.org</a:t>
            </a:r>
            <a:r>
              <a:rPr lang="cs-CZ" dirty="0" smtClean="0">
                <a:hlinkClick r:id="rId4"/>
              </a:rPr>
              <a:t>/</a:t>
            </a:r>
            <a:r>
              <a:rPr lang="cs-CZ" dirty="0" err="1" smtClean="0">
                <a:hlinkClick r:id="rId4"/>
              </a:rPr>
              <a:t>wiki</a:t>
            </a:r>
            <a:r>
              <a:rPr lang="cs-CZ" dirty="0" smtClean="0">
                <a:hlinkClick r:id="rId4"/>
              </a:rPr>
              <a:t>/</a:t>
            </a:r>
            <a:r>
              <a:rPr lang="cs-CZ" dirty="0" err="1" smtClean="0">
                <a:hlinkClick r:id="rId4"/>
              </a:rPr>
              <a:t>Lys</a:t>
            </a:r>
            <a:r>
              <a:rPr lang="cs-CZ" dirty="0" smtClean="0">
                <a:hlinkClick r:id="rId4"/>
              </a:rPr>
              <a:t>%C3%A1_hora</a:t>
            </a:r>
            <a:endParaRPr lang="cs-CZ" dirty="0" smtClean="0"/>
          </a:p>
          <a:p>
            <a:r>
              <a:rPr lang="cs-CZ" dirty="0" smtClean="0">
                <a:hlinkClick r:id="rId5"/>
              </a:rPr>
              <a:t>http://www.</a:t>
            </a:r>
            <a:r>
              <a:rPr lang="cs-CZ" dirty="0" err="1" smtClean="0">
                <a:hlinkClick r:id="rId5"/>
              </a:rPr>
              <a:t>aots.com</a:t>
            </a:r>
            <a:r>
              <a:rPr lang="cs-CZ" dirty="0" smtClean="0">
                <a:hlinkClick r:id="rId5"/>
              </a:rPr>
              <a:t>/</a:t>
            </a:r>
            <a:r>
              <a:rPr lang="cs-CZ" dirty="0" err="1" smtClean="0">
                <a:hlinkClick r:id="rId5"/>
              </a:rPr>
              <a:t>Beskides</a:t>
            </a:r>
            <a:r>
              <a:rPr lang="cs-CZ" dirty="0" smtClean="0">
                <a:hlinkClick r:id="rId5"/>
              </a:rPr>
              <a:t>-</a:t>
            </a:r>
            <a:r>
              <a:rPr lang="cs-CZ" dirty="0" err="1" smtClean="0">
                <a:hlinkClick r:id="rId5"/>
              </a:rPr>
              <a:t>moravo</a:t>
            </a:r>
            <a:r>
              <a:rPr lang="cs-CZ" dirty="0" smtClean="0">
                <a:hlinkClick r:id="rId5"/>
              </a:rPr>
              <a:t>-</a:t>
            </a:r>
            <a:r>
              <a:rPr lang="cs-CZ" dirty="0" err="1" smtClean="0">
                <a:hlinkClick r:id="rId5"/>
              </a:rPr>
              <a:t>silesiennes.html</a:t>
            </a:r>
            <a:endParaRPr lang="cs-CZ" dirty="0" smtClean="0"/>
          </a:p>
          <a:p>
            <a:r>
              <a:rPr lang="cs-CZ" dirty="0" smtClean="0">
                <a:hlinkClick r:id="rId6"/>
              </a:rPr>
              <a:t>http://cs.wikipedia.org/wiki/Pustevny</a:t>
            </a:r>
            <a:endParaRPr lang="cs-CZ" dirty="0" smtClean="0"/>
          </a:p>
          <a:p>
            <a:r>
              <a:rPr lang="cs-CZ" dirty="0" smtClean="0">
                <a:hlinkClick r:id="rId7"/>
              </a:rPr>
              <a:t>http://cs.wikipedia.org/wiki/%C5%A0tramberk</a:t>
            </a:r>
            <a:endParaRPr lang="cs-CZ" dirty="0" smtClean="0"/>
          </a:p>
          <a:p>
            <a:r>
              <a:rPr lang="cs-CZ" dirty="0" smtClean="0">
                <a:hlinkClick r:id="rId8"/>
              </a:rPr>
              <a:t>http://cs.wikipedia.org/wiki/%C5%A0ipka_(jeskyn%C4%9B)</a:t>
            </a:r>
            <a:endParaRPr lang="cs-CZ" dirty="0" smtClean="0"/>
          </a:p>
          <a:p>
            <a:r>
              <a:rPr lang="cs-CZ" dirty="0" smtClean="0">
                <a:hlinkClick r:id="rId9"/>
              </a:rPr>
              <a:t>http://nature.hyperlink.cz/Beskydy/Mionsi.htm</a:t>
            </a:r>
            <a:endParaRPr lang="cs-CZ" dirty="0" smtClean="0"/>
          </a:p>
          <a:p>
            <a:r>
              <a:rPr lang="cs-CZ" dirty="0" smtClean="0">
                <a:hlinkClick r:id="rId10"/>
              </a:rPr>
              <a:t>http://fr.</a:t>
            </a:r>
            <a:r>
              <a:rPr lang="cs-CZ" dirty="0" err="1" smtClean="0">
                <a:hlinkClick r:id="rId10"/>
              </a:rPr>
              <a:t>wikipedia.org</a:t>
            </a:r>
            <a:r>
              <a:rPr lang="cs-CZ" dirty="0" smtClean="0">
                <a:hlinkClick r:id="rId10"/>
              </a:rPr>
              <a:t>/</a:t>
            </a:r>
            <a:r>
              <a:rPr lang="cs-CZ" dirty="0" err="1" smtClean="0">
                <a:hlinkClick r:id="rId10"/>
              </a:rPr>
              <a:t>wiki</a:t>
            </a:r>
            <a:r>
              <a:rPr lang="cs-CZ" dirty="0" smtClean="0">
                <a:hlinkClick r:id="rId10"/>
              </a:rPr>
              <a:t>/Radegast_(</a:t>
            </a:r>
            <a:r>
              <a:rPr lang="cs-CZ" dirty="0" err="1" smtClean="0">
                <a:hlinkClick r:id="rId10"/>
              </a:rPr>
              <a:t>dieu</a:t>
            </a:r>
            <a:r>
              <a:rPr lang="cs-CZ" dirty="0" smtClean="0">
                <a:hlinkClick r:id="rId10"/>
              </a:rPr>
              <a:t>)</a:t>
            </a:r>
            <a:endParaRPr lang="cs-CZ" dirty="0" smtClean="0"/>
          </a:p>
          <a:p>
            <a:r>
              <a:rPr lang="cs-CZ" dirty="0" smtClean="0">
                <a:hlinkClick r:id="rId11"/>
              </a:rPr>
              <a:t>http://www.</a:t>
            </a:r>
            <a:r>
              <a:rPr lang="cs-CZ" dirty="0" err="1" smtClean="0">
                <a:hlinkClick r:id="rId11"/>
              </a:rPr>
              <a:t>vmp.cz</a:t>
            </a:r>
            <a:r>
              <a:rPr lang="cs-CZ" dirty="0" smtClean="0">
                <a:hlinkClick r:id="rId11"/>
              </a:rPr>
              <a:t>/</a:t>
            </a:r>
            <a:r>
              <a:rPr lang="cs-CZ" dirty="0" err="1" smtClean="0">
                <a:hlinkClick r:id="rId11"/>
              </a:rPr>
              <a:t>cs</a:t>
            </a:r>
            <a:r>
              <a:rPr lang="cs-CZ" dirty="0" smtClean="0">
                <a:hlinkClick r:id="rId11"/>
              </a:rPr>
              <a:t>/</a:t>
            </a:r>
            <a:r>
              <a:rPr lang="cs-CZ" dirty="0" err="1" smtClean="0">
                <a:hlinkClick r:id="rId11"/>
              </a:rPr>
              <a:t>navstevnici</a:t>
            </a:r>
            <a:r>
              <a:rPr lang="cs-CZ" dirty="0" smtClean="0">
                <a:hlinkClick r:id="rId11"/>
              </a:rPr>
              <a:t>-</a:t>
            </a:r>
            <a:r>
              <a:rPr lang="cs-CZ" dirty="0" err="1" smtClean="0">
                <a:hlinkClick r:id="rId11"/>
              </a:rPr>
              <a:t>prohlidka</a:t>
            </a:r>
            <a:r>
              <a:rPr lang="cs-CZ" dirty="0" smtClean="0">
                <a:hlinkClick r:id="rId11"/>
              </a:rPr>
              <a:t>-muzea/</a:t>
            </a:r>
            <a:r>
              <a:rPr lang="cs-CZ" dirty="0" err="1" smtClean="0">
                <a:hlinkClick r:id="rId11"/>
              </a:rPr>
              <a:t>prohlidka</a:t>
            </a:r>
            <a:r>
              <a:rPr lang="cs-CZ" dirty="0" smtClean="0">
                <a:hlinkClick r:id="rId11"/>
              </a:rPr>
              <a:t>-muzea/</a:t>
            </a:r>
            <a:r>
              <a:rPr lang="cs-CZ" dirty="0" err="1" smtClean="0">
                <a:hlinkClick r:id="rId11"/>
              </a:rPr>
              <a:t>mlynska</a:t>
            </a:r>
            <a:r>
              <a:rPr lang="cs-CZ" dirty="0" smtClean="0">
                <a:hlinkClick r:id="rId11"/>
              </a:rPr>
              <a:t>-dolina/</a:t>
            </a:r>
            <a:r>
              <a:rPr lang="cs-CZ" dirty="0" err="1" smtClean="0">
                <a:hlinkClick r:id="rId11"/>
              </a:rPr>
              <a:t>jazykove</a:t>
            </a:r>
            <a:r>
              <a:rPr lang="cs-CZ" dirty="0" smtClean="0">
                <a:hlinkClick r:id="rId11"/>
              </a:rPr>
              <a:t>-verze-</a:t>
            </a:r>
            <a:r>
              <a:rPr lang="cs-CZ" dirty="0" err="1" smtClean="0">
                <a:hlinkClick r:id="rId11"/>
              </a:rPr>
              <a:t>md</a:t>
            </a:r>
            <a:r>
              <a:rPr lang="cs-CZ" dirty="0" smtClean="0">
                <a:hlinkClick r:id="rId11"/>
              </a:rPr>
              <a:t>/francouzsky-</a:t>
            </a:r>
            <a:r>
              <a:rPr lang="cs-CZ" dirty="0" err="1" smtClean="0">
                <a:hlinkClick r:id="rId11"/>
              </a:rPr>
              <a:t>md.html</a:t>
            </a:r>
            <a:endParaRPr lang="cs-CZ" dirty="0" smtClean="0"/>
          </a:p>
          <a:p>
            <a:r>
              <a:rPr lang="cs-CZ" dirty="0" smtClean="0">
                <a:hlinkClick r:id="rId12"/>
              </a:rPr>
              <a:t>http://www.</a:t>
            </a:r>
            <a:r>
              <a:rPr lang="cs-CZ" dirty="0" err="1" smtClean="0">
                <a:hlinkClick r:id="rId12"/>
              </a:rPr>
              <a:t>vmp.cz</a:t>
            </a:r>
            <a:r>
              <a:rPr lang="cs-CZ" dirty="0" smtClean="0">
                <a:hlinkClick r:id="rId12"/>
              </a:rPr>
              <a:t>/</a:t>
            </a:r>
            <a:r>
              <a:rPr lang="cs-CZ" dirty="0" err="1" smtClean="0">
                <a:hlinkClick r:id="rId12"/>
              </a:rPr>
              <a:t>cs</a:t>
            </a:r>
            <a:r>
              <a:rPr lang="cs-CZ" dirty="0" smtClean="0">
                <a:hlinkClick r:id="rId12"/>
              </a:rPr>
              <a:t>/</a:t>
            </a:r>
            <a:r>
              <a:rPr lang="cs-CZ" dirty="0" err="1" smtClean="0">
                <a:hlinkClick r:id="rId12"/>
              </a:rPr>
              <a:t>navstevnici</a:t>
            </a:r>
            <a:r>
              <a:rPr lang="cs-CZ" dirty="0" smtClean="0">
                <a:hlinkClick r:id="rId12"/>
              </a:rPr>
              <a:t>-</a:t>
            </a:r>
            <a:r>
              <a:rPr lang="cs-CZ" dirty="0" err="1" smtClean="0">
                <a:hlinkClick r:id="rId12"/>
              </a:rPr>
              <a:t>prohlidka</a:t>
            </a:r>
            <a:r>
              <a:rPr lang="cs-CZ" dirty="0" smtClean="0">
                <a:hlinkClick r:id="rId12"/>
              </a:rPr>
              <a:t>-muzea/</a:t>
            </a:r>
            <a:r>
              <a:rPr lang="cs-CZ" dirty="0" err="1" smtClean="0">
                <a:hlinkClick r:id="rId12"/>
              </a:rPr>
              <a:t>prohlidka</a:t>
            </a:r>
            <a:r>
              <a:rPr lang="cs-CZ" dirty="0" smtClean="0">
                <a:hlinkClick r:id="rId12"/>
              </a:rPr>
              <a:t>-muzea/</a:t>
            </a:r>
            <a:r>
              <a:rPr lang="cs-CZ" dirty="0" err="1" smtClean="0">
                <a:hlinkClick r:id="rId12"/>
              </a:rPr>
              <a:t>drevene</a:t>
            </a:r>
            <a:r>
              <a:rPr lang="cs-CZ" dirty="0" smtClean="0">
                <a:hlinkClick r:id="rId12"/>
              </a:rPr>
              <a:t>-</a:t>
            </a:r>
            <a:r>
              <a:rPr lang="cs-CZ" dirty="0" err="1" smtClean="0">
                <a:hlinkClick r:id="rId12"/>
              </a:rPr>
              <a:t>mestecko</a:t>
            </a:r>
            <a:r>
              <a:rPr lang="cs-CZ" dirty="0" smtClean="0">
                <a:hlinkClick r:id="rId12"/>
              </a:rPr>
              <a:t>/</a:t>
            </a:r>
            <a:r>
              <a:rPr lang="cs-CZ" dirty="0" err="1" smtClean="0">
                <a:hlinkClick r:id="rId12"/>
              </a:rPr>
              <a:t>jazykove</a:t>
            </a:r>
            <a:r>
              <a:rPr lang="cs-CZ" dirty="0" smtClean="0">
                <a:hlinkClick r:id="rId12"/>
              </a:rPr>
              <a:t>-verze-dm/francouzsky.</a:t>
            </a:r>
            <a:r>
              <a:rPr lang="cs-CZ" dirty="0" err="1" smtClean="0">
                <a:hlinkClick r:id="rId12"/>
              </a:rPr>
              <a:t>html</a:t>
            </a:r>
            <a:endParaRPr lang="cs-CZ" dirty="0" smtClean="0"/>
          </a:p>
          <a:p>
            <a:r>
              <a:rPr lang="cs-CZ" dirty="0" smtClean="0">
                <a:hlinkClick r:id="rId13"/>
              </a:rPr>
              <a:t>http://fr.</a:t>
            </a:r>
            <a:r>
              <a:rPr lang="cs-CZ" dirty="0" err="1" smtClean="0">
                <a:hlinkClick r:id="rId13"/>
              </a:rPr>
              <a:t>wikipedia.org</a:t>
            </a:r>
            <a:r>
              <a:rPr lang="cs-CZ" dirty="0" smtClean="0">
                <a:hlinkClick r:id="rId13"/>
              </a:rPr>
              <a:t>/</a:t>
            </a:r>
            <a:r>
              <a:rPr lang="cs-CZ" dirty="0" err="1" smtClean="0">
                <a:hlinkClick r:id="rId13"/>
              </a:rPr>
              <a:t>wiki</a:t>
            </a:r>
            <a:r>
              <a:rPr lang="cs-CZ" dirty="0" smtClean="0">
                <a:hlinkClick r:id="rId13"/>
              </a:rPr>
              <a:t>/Tatra_(</a:t>
            </a:r>
            <a:r>
              <a:rPr lang="cs-CZ" dirty="0" err="1" smtClean="0">
                <a:hlinkClick r:id="rId13"/>
              </a:rPr>
              <a:t>entreprise</a:t>
            </a:r>
            <a:r>
              <a:rPr lang="cs-CZ" dirty="0" smtClean="0">
                <a:hlinkClick r:id="rId13"/>
              </a:rPr>
              <a:t>)</a:t>
            </a:r>
            <a:endParaRPr lang="cs-CZ" dirty="0" smtClean="0"/>
          </a:p>
          <a:p>
            <a:r>
              <a:rPr lang="cs-CZ" dirty="0" smtClean="0">
                <a:hlinkClick r:id="rId14"/>
              </a:rPr>
              <a:t>http://cilac.com/index.php?option=com_content&amp;view=article&amp;id=902:moravie-silesie--le-patrimoine-industriel-dostrava-dolni-vitkovice-souvre-au-public&amp;catid=68:actualite&amp;Itemid=100151</a:t>
            </a:r>
            <a:endParaRPr lang="cs-CZ" dirty="0" smtClean="0"/>
          </a:p>
          <a:p>
            <a:endParaRPr lang="cs-CZ" dirty="0" smtClean="0"/>
          </a:p>
          <a:p>
            <a:endParaRPr lang="cs-CZ" dirty="0"/>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357158" y="548680"/>
            <a:ext cx="8376281" cy="4801314"/>
          </a:xfrm>
          <a:prstGeom prst="rect">
            <a:avLst/>
          </a:prstGeom>
          <a:noFill/>
        </p:spPr>
        <p:txBody>
          <a:bodyPr wrap="square" rtlCol="0">
            <a:spAutoFit/>
          </a:bodyPr>
          <a:lstStyle/>
          <a:p>
            <a:r>
              <a:rPr lang="cs-CZ" dirty="0" err="1" smtClean="0"/>
              <a:t>Images</a:t>
            </a:r>
            <a:r>
              <a:rPr lang="cs-CZ" dirty="0" smtClean="0"/>
              <a:t>, </a:t>
            </a:r>
            <a:r>
              <a:rPr lang="cs-CZ" dirty="0" err="1" smtClean="0"/>
              <a:t>photos</a:t>
            </a:r>
            <a:r>
              <a:rPr lang="cs-CZ" dirty="0" smtClean="0"/>
              <a:t>:</a:t>
            </a:r>
          </a:p>
          <a:p>
            <a:r>
              <a:rPr lang="cs-CZ" dirty="0" smtClean="0">
                <a:hlinkClick r:id="rId2"/>
              </a:rPr>
              <a:t>http://cs.wikipedia.org/wiki/Soubor:Vala%C5%A1sk%C3%A9_muzeum_v_p%C5%99%C3%ADrod%C4%9B,_Bill%C5%AFv_m%C4%9B%C5%A1%C5%A5ansk%C3%BD_d%C5%AFm.JPG</a:t>
            </a:r>
            <a:endParaRPr lang="cs-CZ" dirty="0" smtClean="0"/>
          </a:p>
          <a:p>
            <a:r>
              <a:rPr lang="cs-CZ" dirty="0" smtClean="0">
                <a:hlinkClick r:id="rId3"/>
              </a:rPr>
              <a:t>http://cs.wikipedia.org/wiki/Soubor:Pustevny,_Libu%C5%A1%C3%ADn_(vlevo)_a_Mam%C4%9Bnka.JPG</a:t>
            </a:r>
            <a:endParaRPr lang="cs-CZ" dirty="0" smtClean="0"/>
          </a:p>
          <a:p>
            <a:r>
              <a:rPr lang="cs-CZ" dirty="0" smtClean="0">
                <a:hlinkClick r:id="rId4"/>
              </a:rPr>
              <a:t>http://cs.wikipedia.org/wiki/Soubor:%C5%A0tramberk_(CZE)_-_general_view_of_the_town.jpg</a:t>
            </a:r>
            <a:endParaRPr lang="cs-CZ" dirty="0" smtClean="0"/>
          </a:p>
          <a:p>
            <a:r>
              <a:rPr lang="cs-CZ" dirty="0" smtClean="0">
                <a:hlinkClick r:id="rId5"/>
              </a:rPr>
              <a:t>http://cs.wikipedia.org/wiki/Soubor:%C5%A0trambersk%C3%A9_u%C5%A1i.JPG</a:t>
            </a:r>
            <a:endParaRPr lang="cs-CZ" dirty="0" smtClean="0"/>
          </a:p>
          <a:p>
            <a:r>
              <a:rPr lang="cs-CZ" dirty="0" smtClean="0">
                <a:hlinkClick r:id="rId6"/>
              </a:rPr>
              <a:t>http://cs.wikipedia.org/wiki/Soubor:Sipka_Cave_Stramberk_CZ_01.JPG</a:t>
            </a:r>
            <a:endParaRPr lang="cs-CZ" dirty="0" smtClean="0"/>
          </a:p>
          <a:p>
            <a:r>
              <a:rPr lang="cs-CZ" dirty="0" smtClean="0">
                <a:hlinkClick r:id="rId7"/>
              </a:rPr>
              <a:t>http://cs.wikipedia.org/wiki/Soubor:Hukv09.JPG</a:t>
            </a:r>
            <a:endParaRPr lang="cs-CZ" dirty="0" smtClean="0"/>
          </a:p>
          <a:p>
            <a:r>
              <a:rPr lang="cs-CZ" dirty="0" smtClean="0">
                <a:hlinkClick r:id="rId8"/>
              </a:rPr>
              <a:t>http://cs.wikipedia.org/wiki/Soubor:Vala%C5%A1sk%C3%A9_muzeum_v_p%C5%99%C3%ADrod%C4%9B,_Ml%C3%BDnsk%C3%A1_dolina,_pila,_kolo_01.jpg</a:t>
            </a:r>
            <a:endParaRPr lang="cs-CZ" dirty="0" smtClean="0"/>
          </a:p>
          <a:p>
            <a:r>
              <a:rPr lang="cs-CZ" dirty="0" smtClean="0">
                <a:hlinkClick r:id="rId9"/>
              </a:rPr>
              <a:t>http://cs.wikipedia.org/wiki/Soubor:Skanzen_Vala%C5%A1sk%C3%A1_d%C4%9Bdina_-_usedlosti_z_Nov%C3%A9ho_Hrozenkova.jpg</a:t>
            </a:r>
            <a:endParaRPr lang="cs-CZ" dirty="0" smtClean="0"/>
          </a:p>
          <a:p>
            <a:r>
              <a:rPr lang="cs-CZ" dirty="0" smtClean="0">
                <a:hlinkClick r:id="rId10"/>
              </a:rPr>
              <a:t>http://fr.</a:t>
            </a:r>
            <a:r>
              <a:rPr lang="cs-CZ" dirty="0" err="1" smtClean="0">
                <a:hlinkClick r:id="rId10"/>
              </a:rPr>
              <a:t>wikipedia.org</a:t>
            </a:r>
            <a:r>
              <a:rPr lang="cs-CZ" dirty="0" smtClean="0">
                <a:hlinkClick r:id="rId10"/>
              </a:rPr>
              <a:t>/</a:t>
            </a:r>
            <a:r>
              <a:rPr lang="cs-CZ" dirty="0" err="1" smtClean="0">
                <a:hlinkClick r:id="rId10"/>
              </a:rPr>
              <a:t>wiki</a:t>
            </a:r>
            <a:r>
              <a:rPr lang="cs-CZ" dirty="0" smtClean="0">
                <a:hlinkClick r:id="rId10"/>
              </a:rPr>
              <a:t>/</a:t>
            </a:r>
            <a:r>
              <a:rPr lang="cs-CZ" dirty="0" err="1" smtClean="0">
                <a:hlinkClick r:id="rId10"/>
              </a:rPr>
              <a:t>Fichier</a:t>
            </a:r>
            <a:r>
              <a:rPr lang="cs-CZ" dirty="0" smtClean="0">
                <a:hlinkClick r:id="rId10"/>
              </a:rPr>
              <a:t>:T11_</a:t>
            </a:r>
            <a:r>
              <a:rPr lang="cs-CZ" dirty="0" err="1" smtClean="0">
                <a:hlinkClick r:id="rId10"/>
              </a:rPr>
              <a:t>cabrio</a:t>
            </a:r>
            <a:r>
              <a:rPr lang="cs-CZ" dirty="0" smtClean="0">
                <a:hlinkClick r:id="rId10"/>
              </a:rPr>
              <a:t>_</a:t>
            </a:r>
            <a:r>
              <a:rPr lang="cs-CZ" dirty="0" err="1" smtClean="0">
                <a:hlinkClick r:id="rId10"/>
              </a:rPr>
              <a:t>red.JPG</a:t>
            </a:r>
            <a:endParaRPr lang="cs-CZ" dirty="0" smtClean="0"/>
          </a:p>
          <a:p>
            <a:r>
              <a:rPr lang="cs-CZ" dirty="0" smtClean="0">
                <a:hlinkClick r:id="rId11"/>
              </a:rPr>
              <a:t>http://fr.</a:t>
            </a:r>
            <a:r>
              <a:rPr lang="cs-CZ" dirty="0" err="1" smtClean="0">
                <a:hlinkClick r:id="rId11"/>
              </a:rPr>
              <a:t>wikipedia.org</a:t>
            </a:r>
            <a:r>
              <a:rPr lang="cs-CZ" dirty="0" smtClean="0">
                <a:hlinkClick r:id="rId11"/>
              </a:rPr>
              <a:t>/</a:t>
            </a:r>
            <a:r>
              <a:rPr lang="cs-CZ" dirty="0" err="1" smtClean="0">
                <a:hlinkClick r:id="rId11"/>
              </a:rPr>
              <a:t>wiki</a:t>
            </a:r>
            <a:r>
              <a:rPr lang="cs-CZ" dirty="0" smtClean="0">
                <a:hlinkClick r:id="rId11"/>
              </a:rPr>
              <a:t>/</a:t>
            </a:r>
            <a:r>
              <a:rPr lang="cs-CZ" dirty="0" err="1" smtClean="0">
                <a:hlinkClick r:id="rId11"/>
              </a:rPr>
              <a:t>Fichier</a:t>
            </a:r>
            <a:r>
              <a:rPr lang="cs-CZ" dirty="0" smtClean="0">
                <a:hlinkClick r:id="rId11"/>
              </a:rPr>
              <a:t>:Tatra_43.JPG</a:t>
            </a:r>
            <a:endParaRPr lang="cs-CZ" dirty="0" smtClean="0"/>
          </a:p>
        </p:txBody>
      </p:sp>
      <p:sp>
        <p:nvSpPr>
          <p:cNvPr id="6"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Informations de base</a:t>
            </a:r>
            <a:endParaRPr lang="fr-FR" dirty="0"/>
          </a:p>
        </p:txBody>
      </p:sp>
      <p:sp>
        <p:nvSpPr>
          <p:cNvPr id="5" name="Zástupný symbol pro obsah 4"/>
          <p:cNvSpPr>
            <a:spLocks noGrp="1"/>
          </p:cNvSpPr>
          <p:nvPr>
            <p:ph idx="1"/>
          </p:nvPr>
        </p:nvSpPr>
        <p:spPr>
          <a:xfrm>
            <a:off x="457200" y="1600200"/>
            <a:ext cx="8329642" cy="4525963"/>
          </a:xfrm>
        </p:spPr>
        <p:txBody>
          <a:bodyPr>
            <a:normAutofit/>
          </a:bodyPr>
          <a:lstStyle/>
          <a:p>
            <a:pPr marL="180975" indent="-180975"/>
            <a:r>
              <a:rPr lang="fr-FR" sz="1800" dirty="0" smtClean="0"/>
              <a:t>Nombre d‘habitants: 1 251 883 habitants (le recensement de 2011)</a:t>
            </a:r>
          </a:p>
          <a:p>
            <a:pPr marL="180975" indent="-180975"/>
            <a:r>
              <a:rPr lang="cs-CZ" sz="1800" dirty="0" smtClean="0"/>
              <a:t>C</a:t>
            </a:r>
            <a:r>
              <a:rPr lang="fr-FR" sz="1800" dirty="0" smtClean="0"/>
              <a:t>hef-lieu: Ostrava (30</a:t>
            </a:r>
            <a:r>
              <a:rPr lang="cs-CZ" sz="1800" dirty="0" smtClean="0"/>
              <a:t>3</a:t>
            </a:r>
            <a:r>
              <a:rPr lang="fr-FR" sz="1800" dirty="0" smtClean="0"/>
              <a:t> 000 d‘habitants)</a:t>
            </a:r>
          </a:p>
          <a:p>
            <a:pPr marL="180975" indent="-180975"/>
            <a:r>
              <a:rPr lang="fr-FR" sz="1800" dirty="0" smtClean="0"/>
              <a:t>Comprend 6 districts</a:t>
            </a:r>
            <a:endParaRPr lang="cs-CZ" sz="1800" dirty="0" smtClean="0"/>
          </a:p>
          <a:p>
            <a:pPr marL="180975" indent="-180975"/>
            <a:r>
              <a:rPr lang="fr-FR" sz="1800" dirty="0" smtClean="0"/>
              <a:t>Villes importantes: Frýdek-Místek, Karviná, Český Těšín, Bruntál, Havířov, Opava…</a:t>
            </a:r>
            <a:endParaRPr lang="cs-CZ" sz="1800" dirty="0" smtClean="0"/>
          </a:p>
          <a:p>
            <a:pPr marL="180975" indent="-180975"/>
            <a:r>
              <a:rPr lang="cs-CZ" sz="1800" dirty="0" smtClean="0"/>
              <a:t>E</a:t>
            </a:r>
            <a:r>
              <a:rPr lang="fr-FR" sz="1800" dirty="0" smtClean="0"/>
              <a:t>nseignement: l‘Université d‘Ostrava, l‘Université technique et sidérurgique à Ostrava, l‘Université silésienne à Opava et à Karviná</a:t>
            </a:r>
          </a:p>
          <a:p>
            <a:pPr marL="180975" indent="-180975"/>
            <a:r>
              <a:rPr lang="cs-CZ" sz="1800" dirty="0" smtClean="0"/>
              <a:t>C</a:t>
            </a:r>
            <a:r>
              <a:rPr lang="fr-FR" sz="1800" dirty="0" smtClean="0"/>
              <a:t>limat: continental modéré; la moyenne estivale 20°C, la moyenne hivernale 0°C</a:t>
            </a:r>
            <a:endParaRPr lang="cs-CZ" sz="1800" dirty="0" smtClean="0"/>
          </a:p>
          <a:p>
            <a:pPr marL="180975" indent="-180975"/>
            <a:r>
              <a:rPr lang="cs-CZ" sz="1800" dirty="0" smtClean="0"/>
              <a:t>B</a:t>
            </a:r>
            <a:r>
              <a:rPr lang="fr-FR" sz="1800" dirty="0" smtClean="0"/>
              <a:t>arrages: Morávka, Šance</a:t>
            </a:r>
          </a:p>
          <a:p>
            <a:pPr marL="180975" indent="-180975"/>
            <a:r>
              <a:rPr lang="cs-CZ" sz="1800" dirty="0" smtClean="0"/>
              <a:t>I</a:t>
            </a:r>
            <a:r>
              <a:rPr lang="fr-FR" sz="1800" dirty="0" smtClean="0"/>
              <a:t>ndustrie: construction mécanique, sidérurgie, industrie minière, énergétique, chimique, pharmaceutique, textile, alimentaire…</a:t>
            </a:r>
            <a:endParaRPr lang="cs-CZ" sz="1800" dirty="0" smtClean="0"/>
          </a:p>
          <a:p>
            <a:pPr marL="180975" indent="-180975"/>
            <a:r>
              <a:rPr lang="fr-FR" sz="1800" dirty="0" smtClean="0"/>
              <a:t>Historiquement, la production du fer existe dans la région d’Ostrava depuis le XVIIe s</a:t>
            </a:r>
            <a:r>
              <a:rPr lang="cs-CZ" sz="1800" dirty="0" smtClean="0"/>
              <a:t>.</a:t>
            </a:r>
            <a:endParaRPr lang="fr-FR" sz="1800" dirty="0" smtClean="0"/>
          </a:p>
          <a:p>
            <a:pPr marL="180975" indent="-180975"/>
            <a:r>
              <a:rPr lang="cs-CZ" sz="1800" dirty="0" smtClean="0"/>
              <a:t>E</a:t>
            </a:r>
            <a:r>
              <a:rPr lang="fr-FR" sz="1800" dirty="0" smtClean="0"/>
              <a:t>nvironnement: menacé par les déchets industriels</a:t>
            </a:r>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Situation géographique</a:t>
            </a:r>
            <a:endParaRPr lang="fr-FR" dirty="0"/>
          </a:p>
        </p:txBody>
      </p:sp>
      <p:sp>
        <p:nvSpPr>
          <p:cNvPr id="5" name="Zástupný symbol pro obsah 4"/>
          <p:cNvSpPr>
            <a:spLocks noGrp="1"/>
          </p:cNvSpPr>
          <p:nvPr>
            <p:ph idx="1"/>
          </p:nvPr>
        </p:nvSpPr>
        <p:spPr/>
        <p:txBody>
          <a:bodyPr>
            <a:normAutofit/>
          </a:bodyPr>
          <a:lstStyle/>
          <a:p>
            <a:pPr marL="180975" indent="-180975"/>
            <a:r>
              <a:rPr lang="fr-FR" sz="1800" dirty="0" smtClean="0"/>
              <a:t>La région se trouve dans le nord-est de la République Tchèque</a:t>
            </a:r>
          </a:p>
          <a:p>
            <a:pPr marL="180975" indent="-180975"/>
            <a:r>
              <a:rPr lang="fr-FR" sz="1800" dirty="0" smtClean="0"/>
              <a:t>Dans l‘ouest: le massif montagneux de </a:t>
            </a:r>
            <a:r>
              <a:rPr lang="fr-FR" sz="1800" b="1" dirty="0" smtClean="0"/>
              <a:t>Hrubý Jeseník</a:t>
            </a:r>
            <a:r>
              <a:rPr lang="fr-FR" sz="1800" dirty="0" smtClean="0"/>
              <a:t> - le point culminant est le mont </a:t>
            </a:r>
            <a:r>
              <a:rPr lang="fr-FR" sz="1800" i="1" dirty="0" smtClean="0"/>
              <a:t>Praděd</a:t>
            </a:r>
            <a:r>
              <a:rPr lang="fr-FR" sz="1800" dirty="0" smtClean="0"/>
              <a:t> (</a:t>
            </a:r>
            <a:r>
              <a:rPr lang="cs-CZ" sz="1800" dirty="0" smtClean="0"/>
              <a:t>1 4</a:t>
            </a:r>
            <a:r>
              <a:rPr lang="fr-FR" sz="1800" dirty="0" smtClean="0"/>
              <a:t>91 mètres d'altitude)</a:t>
            </a:r>
            <a:endParaRPr lang="fr-FR" sz="1800" dirty="0" smtClean="0">
              <a:solidFill>
                <a:srgbClr val="92D050"/>
              </a:solidFill>
            </a:endParaRPr>
          </a:p>
          <a:p>
            <a:pPr marL="180975" indent="-180975"/>
            <a:r>
              <a:rPr lang="fr-FR" sz="1800" dirty="0" smtClean="0"/>
              <a:t>Dans l‘est: les </a:t>
            </a:r>
            <a:r>
              <a:rPr lang="fr-FR" sz="1800" b="1" dirty="0" smtClean="0"/>
              <a:t>Beskides</a:t>
            </a:r>
            <a:r>
              <a:rPr lang="fr-FR" sz="1800" dirty="0" smtClean="0"/>
              <a:t> – le point culminant  est le mont </a:t>
            </a:r>
            <a:r>
              <a:rPr lang="fr-FR" sz="1800" i="1" dirty="0" smtClean="0"/>
              <a:t>Lysá hora </a:t>
            </a:r>
            <a:r>
              <a:rPr lang="fr-FR" sz="1800" dirty="0" smtClean="0"/>
              <a:t>(1323 m)</a:t>
            </a:r>
            <a:endParaRPr lang="fr-FR" sz="1800" dirty="0" smtClean="0">
              <a:solidFill>
                <a:srgbClr val="92D050"/>
              </a:solidFill>
            </a:endParaRPr>
          </a:p>
          <a:p>
            <a:pPr marL="180975" indent="-180975"/>
            <a:r>
              <a:rPr lang="fr-FR" sz="1800" dirty="0" smtClean="0"/>
              <a:t>Dans le sud-ouest: </a:t>
            </a:r>
            <a:r>
              <a:rPr lang="fr-FR" sz="1800" b="1" dirty="0" smtClean="0"/>
              <a:t>Nízký Jeseník</a:t>
            </a:r>
            <a:r>
              <a:rPr lang="fr-FR" sz="1800" dirty="0" smtClean="0"/>
              <a:t>, </a:t>
            </a:r>
            <a:r>
              <a:rPr lang="fr-FR" sz="1800" b="1" dirty="0" smtClean="0"/>
              <a:t>Monts de l‘Oder </a:t>
            </a:r>
            <a:r>
              <a:rPr lang="fr-FR" sz="1800" dirty="0" smtClean="0"/>
              <a:t>(</a:t>
            </a:r>
            <a:r>
              <a:rPr lang="fr-FR" sz="1800" i="1" dirty="0" smtClean="0"/>
              <a:t>Oderské vrchy)</a:t>
            </a:r>
          </a:p>
          <a:p>
            <a:pPr marL="180975" indent="-180975"/>
            <a:r>
              <a:rPr lang="fr-FR" sz="1800" dirty="0" smtClean="0"/>
              <a:t>Les sites paysagers classés (</a:t>
            </a:r>
            <a:r>
              <a:rPr lang="fr-FR" sz="1800" i="1" dirty="0" smtClean="0"/>
              <a:t>CHKO</a:t>
            </a:r>
            <a:r>
              <a:rPr lang="fr-FR" sz="1800" dirty="0" smtClean="0"/>
              <a:t>): </a:t>
            </a:r>
            <a:r>
              <a:rPr lang="fr-FR" sz="1800" b="1" dirty="0" smtClean="0"/>
              <a:t>Beskides, Jeseníky, Poodří</a:t>
            </a:r>
          </a:p>
          <a:p>
            <a:pPr marL="180975" indent="-180975"/>
            <a:r>
              <a:rPr lang="fr-FR" sz="1800" dirty="0" smtClean="0"/>
              <a:t>Le </a:t>
            </a:r>
            <a:r>
              <a:rPr lang="fr-FR" sz="1800" b="1" dirty="0" smtClean="0"/>
              <a:t>bassin d‘Opava et d‘Ostrava</a:t>
            </a:r>
          </a:p>
          <a:p>
            <a:pPr marL="180975" indent="-180975"/>
            <a:r>
              <a:rPr lang="fr-FR" sz="1800" dirty="0" smtClean="0"/>
              <a:t>La </a:t>
            </a:r>
            <a:r>
              <a:rPr lang="fr-FR" sz="1800" b="1" dirty="0" smtClean="0"/>
              <a:t>Porte de Moravie</a:t>
            </a:r>
            <a:r>
              <a:rPr lang="fr-FR" sz="1800" dirty="0" smtClean="0"/>
              <a:t> (</a:t>
            </a:r>
            <a:r>
              <a:rPr lang="fr-FR" sz="1800" i="1" dirty="0" smtClean="0"/>
              <a:t>Moravská brána</a:t>
            </a:r>
            <a:r>
              <a:rPr lang="fr-FR" sz="1800" dirty="0" smtClean="0"/>
              <a:t>) est une ligne de partage des eaux séparant le bassin hydrographique de </a:t>
            </a:r>
            <a:r>
              <a:rPr lang="fr-FR" sz="1800" i="1" dirty="0" smtClean="0"/>
              <a:t>l’Oder</a:t>
            </a:r>
            <a:r>
              <a:rPr lang="fr-FR" sz="1800" dirty="0" smtClean="0"/>
              <a:t> de celui de la </a:t>
            </a:r>
            <a:r>
              <a:rPr lang="fr-FR" sz="1800" i="1" dirty="0" smtClean="0"/>
              <a:t>Morava</a:t>
            </a:r>
            <a:r>
              <a:rPr lang="fr-FR" sz="1800" dirty="0" smtClean="0"/>
              <a:t> et représente ainsi une partie de la ligne de partage des eaux </a:t>
            </a:r>
            <a:r>
              <a:rPr lang="fr-FR" sz="1800" i="1" dirty="0" smtClean="0"/>
              <a:t>Mer-du-Nord/Méditerranée</a:t>
            </a:r>
            <a:r>
              <a:rPr lang="fr-FR" sz="1800" dirty="0" smtClean="0"/>
              <a:t>.</a:t>
            </a:r>
          </a:p>
          <a:p>
            <a:pPr marL="180975" indent="-180975"/>
            <a:r>
              <a:rPr lang="fr-FR" sz="1800" dirty="0" smtClean="0"/>
              <a:t>Fleuve: Oder</a:t>
            </a:r>
          </a:p>
          <a:p>
            <a:pPr marL="180975" indent="-180975"/>
            <a:r>
              <a:rPr lang="fr-FR" sz="1800" dirty="0" smtClean="0"/>
              <a:t>Rivières: Opava, Ostravice, Olza</a:t>
            </a:r>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6 districts de la région</a:t>
            </a:r>
            <a:endParaRPr lang="fr-FR" dirty="0"/>
          </a:p>
        </p:txBody>
      </p:sp>
      <p:sp>
        <p:nvSpPr>
          <p:cNvPr id="5" name="Zástupný symbol pro obsah 4"/>
          <p:cNvSpPr>
            <a:spLocks noGrp="1"/>
          </p:cNvSpPr>
          <p:nvPr>
            <p:ph idx="1"/>
          </p:nvPr>
        </p:nvSpPr>
        <p:spPr/>
        <p:txBody>
          <a:bodyPr>
            <a:normAutofit/>
          </a:bodyPr>
          <a:lstStyle/>
          <a:p>
            <a:pPr>
              <a:buFont typeface="Arial" pitchFamily="34" charset="0"/>
              <a:buAutoNum type="arabicParenR"/>
            </a:pPr>
            <a:r>
              <a:rPr lang="fr-FR" sz="1800" b="1" dirty="0" smtClean="0"/>
              <a:t>Ostravsko</a:t>
            </a:r>
            <a:r>
              <a:rPr lang="fr-FR" sz="1800" dirty="0" smtClean="0"/>
              <a:t> – la région de sidérurgie et de bassins houillers, la partie basse de Vítkovice, la rue Stodolní, la Tour du Nouvel Hôtel de ville d‘Ostrava, Landek – le musée de technique minière, le château silésien d‘Ostrava, l‘aéroport Mošnov, ZOO d‘Ostrava, l‘observatoire à Ostrava, les bains Karviná-Darkov</a:t>
            </a:r>
          </a:p>
          <a:p>
            <a:pPr>
              <a:buAutoNum type="arabicParenR"/>
            </a:pPr>
            <a:r>
              <a:rPr lang="fr-FR" sz="1800" b="1" dirty="0" smtClean="0"/>
              <a:t>Silésie de Těšín</a:t>
            </a:r>
            <a:r>
              <a:rPr lang="fr-FR" sz="1800" dirty="0" smtClean="0"/>
              <a:t> (</a:t>
            </a:r>
            <a:r>
              <a:rPr lang="fr-FR" sz="1800" i="1" dirty="0" smtClean="0"/>
              <a:t>Těšínské Slezsko</a:t>
            </a:r>
            <a:r>
              <a:rPr lang="fr-FR" sz="1800" dirty="0" smtClean="0"/>
              <a:t>)</a:t>
            </a:r>
            <a:r>
              <a:rPr lang="fr-FR" sz="1800" b="1" dirty="0" smtClean="0"/>
              <a:t> </a:t>
            </a:r>
            <a:r>
              <a:rPr lang="fr-FR" sz="1800" dirty="0" smtClean="0"/>
              <a:t>– la maisonnette en bois de Kotula, Archéoparc Chotěbuz-Podobora, le complexe ethnographique Dolní Lomná</a:t>
            </a:r>
          </a:p>
          <a:p>
            <a:pPr>
              <a:buAutoNum type="arabicParenR"/>
            </a:pPr>
            <a:r>
              <a:rPr lang="fr-FR" sz="1800" b="1" dirty="0" smtClean="0"/>
              <a:t>Beskides</a:t>
            </a:r>
            <a:r>
              <a:rPr lang="fr-FR" sz="1800" dirty="0" smtClean="0"/>
              <a:t> – le mont Lysá, le mont Radhošť, le Musée technique à Kopřivnice, le château de Hukvaldy, le château Starý Jičín, la réserve urbaine classée Příbor avec la maison natale de Sigmund Freud, l‘aire de golf à Čeladná </a:t>
            </a:r>
          </a:p>
          <a:p>
            <a:pPr>
              <a:buAutoNum type="arabicParenR"/>
            </a:pPr>
            <a:r>
              <a:rPr lang="fr-FR" sz="1800" b="1" dirty="0" smtClean="0"/>
              <a:t>Silésie d‘Opava </a:t>
            </a:r>
            <a:r>
              <a:rPr lang="fr-FR" sz="1800" dirty="0" smtClean="0"/>
              <a:t>(</a:t>
            </a:r>
            <a:r>
              <a:rPr lang="fr-FR" sz="1800" i="1" dirty="0" smtClean="0"/>
              <a:t>Opavské Slezsko</a:t>
            </a:r>
            <a:r>
              <a:rPr lang="fr-FR" sz="1800" dirty="0" smtClean="0"/>
              <a:t>)</a:t>
            </a:r>
            <a:r>
              <a:rPr lang="fr-FR" sz="1800" b="1" dirty="0" smtClean="0"/>
              <a:t> </a:t>
            </a:r>
            <a:r>
              <a:rPr lang="fr-FR" sz="1800" dirty="0" smtClean="0"/>
              <a:t>– le château Raduň, le château Kravaře, le monument commémoratif de la 2e guerre mondiale à Hrabyně</a:t>
            </a:r>
          </a:p>
          <a:p>
            <a:pPr>
              <a:buAutoNum type="arabicParenR"/>
            </a:pPr>
            <a:r>
              <a:rPr lang="fr-FR" sz="1800" b="1" dirty="0" smtClean="0"/>
              <a:t>Jeseník</a:t>
            </a:r>
            <a:r>
              <a:rPr lang="fr-FR" sz="1800" dirty="0" smtClean="0"/>
              <a:t> – le mont Praděd, le château Sovinec, le château Bruntál, le château Slezské Rudoltice, Karlova Studánka</a:t>
            </a:r>
          </a:p>
          <a:p>
            <a:pPr>
              <a:buAutoNum type="arabicParenR"/>
            </a:pPr>
            <a:r>
              <a:rPr lang="fr-FR" sz="1800" b="1" dirty="0" smtClean="0"/>
              <a:t>Poodří-Moravské Kravařsko </a:t>
            </a:r>
            <a:r>
              <a:rPr lang="fr-FR" sz="1800" dirty="0" smtClean="0"/>
              <a:t>– le château Kunín, le château Studénka, le Musée de Comenius à Fulnek</a:t>
            </a:r>
            <a:endParaRPr lang="fr-FR" sz="1800"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9"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P1130737.JPG"/>
          <p:cNvPicPr>
            <a:picLocks noChangeAspect="1"/>
          </p:cNvPicPr>
          <p:nvPr/>
        </p:nvPicPr>
        <p:blipFill>
          <a:blip r:embed="rId2" cstate="print"/>
          <a:stretch>
            <a:fillRect/>
          </a:stretch>
        </p:blipFill>
        <p:spPr>
          <a:xfrm>
            <a:off x="571472" y="357166"/>
            <a:ext cx="8001056" cy="6000792"/>
          </a:xfrm>
          <a:prstGeom prst="rect">
            <a:avLst/>
          </a:prstGeom>
        </p:spPr>
      </p:pic>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15" name="Nadpis 14"/>
          <p:cNvSpPr>
            <a:spLocks noGrp="1"/>
          </p:cNvSpPr>
          <p:nvPr>
            <p:ph type="title"/>
          </p:nvPr>
        </p:nvSpPr>
        <p:spPr/>
        <p:txBody>
          <a:bodyPr/>
          <a:lstStyle/>
          <a:p>
            <a:r>
              <a:rPr lang="cs-CZ" dirty="0" smtClean="0"/>
              <a:t>Hrubý Jeseník – Praděd 1491 m</a:t>
            </a:r>
            <a:endParaRPr lang="cs-CZ" dirty="0"/>
          </a:p>
        </p:txBody>
      </p:sp>
      <p:sp>
        <p:nvSpPr>
          <p:cNvPr id="16"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P1120478.JPG"/>
          <p:cNvPicPr>
            <a:picLocks noChangeAspect="1"/>
          </p:cNvPicPr>
          <p:nvPr/>
        </p:nvPicPr>
        <p:blipFill>
          <a:blip r:embed="rId2" cstate="print"/>
          <a:stretch>
            <a:fillRect/>
          </a:stretch>
        </p:blipFill>
        <p:spPr>
          <a:xfrm>
            <a:off x="1428728" y="285727"/>
            <a:ext cx="6286544" cy="4714909"/>
          </a:xfrm>
          <a:prstGeom prst="rect">
            <a:avLst/>
          </a:prstGeom>
        </p:spPr>
      </p:pic>
      <p:sp>
        <p:nvSpPr>
          <p:cNvPr id="6" name="Nadpis 5"/>
          <p:cNvSpPr>
            <a:spLocks noGrp="1"/>
          </p:cNvSpPr>
          <p:nvPr>
            <p:ph type="title"/>
          </p:nvPr>
        </p:nvSpPr>
        <p:spPr/>
        <p:txBody>
          <a:bodyPr/>
          <a:lstStyle/>
          <a:p>
            <a:r>
              <a:rPr lang="fr-FR" dirty="0" smtClean="0"/>
              <a:t>Beskides moravo-silésiennes</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9" name="TextovéPole 8"/>
          <p:cNvSpPr txBox="1"/>
          <p:nvPr/>
        </p:nvSpPr>
        <p:spPr>
          <a:xfrm>
            <a:off x="285720" y="5000636"/>
            <a:ext cx="8572560" cy="1477328"/>
          </a:xfrm>
          <a:prstGeom prst="rect">
            <a:avLst/>
          </a:prstGeom>
          <a:noFill/>
        </p:spPr>
        <p:txBody>
          <a:bodyPr wrap="square" rtlCol="0">
            <a:spAutoFit/>
          </a:bodyPr>
          <a:lstStyle/>
          <a:p>
            <a:r>
              <a:rPr lang="fr-FR" dirty="0" smtClean="0"/>
              <a:t>Un dense réseau de sentiers touristiques balisés permet d’accéder à toutes les parties des Beskides, l‘endroit préféré des randonneurs.</a:t>
            </a:r>
            <a:r>
              <a:rPr lang="cs-CZ" dirty="0" smtClean="0"/>
              <a:t> </a:t>
            </a:r>
            <a:r>
              <a:rPr lang="fr-FR" dirty="0" smtClean="0"/>
              <a:t>Plusieurs cols sont accessibles en voiture ou en téléphérique, certains itinéraires se prêtent à merveille à des randonnées à VTT, quelques sommets permettent le décollage des parapentes.</a:t>
            </a:r>
            <a:r>
              <a:rPr lang="cs-CZ" dirty="0" smtClean="0"/>
              <a:t> E</a:t>
            </a:r>
            <a:r>
              <a:rPr lang="fr-FR" dirty="0" smtClean="0"/>
              <a:t>n hiver, les skieurs apprécient les nombreuses pistes bien équipées</a:t>
            </a:r>
            <a:r>
              <a:rPr lang="cs-CZ" dirty="0" smtClean="0"/>
              <a:t>.</a:t>
            </a:r>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descr="P1120468.JPG"/>
          <p:cNvPicPr>
            <a:picLocks noChangeAspect="1"/>
          </p:cNvPicPr>
          <p:nvPr/>
        </p:nvPicPr>
        <p:blipFill>
          <a:blip r:embed="rId2" cstate="print"/>
          <a:stretch>
            <a:fillRect/>
          </a:stretch>
        </p:blipFill>
        <p:spPr>
          <a:xfrm>
            <a:off x="1142976" y="428604"/>
            <a:ext cx="6858048" cy="5143536"/>
          </a:xfrm>
          <a:prstGeom prst="rect">
            <a:avLst/>
          </a:prstGeom>
        </p:spPr>
      </p:pic>
      <p:sp>
        <p:nvSpPr>
          <p:cNvPr id="6" name="Nadpis 5"/>
          <p:cNvSpPr>
            <a:spLocks noGrp="1"/>
          </p:cNvSpPr>
          <p:nvPr>
            <p:ph type="title"/>
          </p:nvPr>
        </p:nvSpPr>
        <p:spPr/>
        <p:txBody>
          <a:bodyPr/>
          <a:lstStyle/>
          <a:p>
            <a:r>
              <a:rPr lang="cs-CZ" dirty="0" smtClean="0"/>
              <a:t>La Lysá hora 1323 m</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9" name="TextovéPole 8"/>
          <p:cNvSpPr txBox="1"/>
          <p:nvPr/>
        </p:nvSpPr>
        <p:spPr>
          <a:xfrm>
            <a:off x="500034" y="5715016"/>
            <a:ext cx="8143932" cy="646331"/>
          </a:xfrm>
          <a:prstGeom prst="rect">
            <a:avLst/>
          </a:prstGeom>
          <a:noFill/>
        </p:spPr>
        <p:txBody>
          <a:bodyPr wrap="square" rtlCol="0">
            <a:spAutoFit/>
          </a:bodyPr>
          <a:lstStyle/>
          <a:p>
            <a:r>
              <a:rPr lang="cs-CZ" dirty="0" smtClean="0"/>
              <a:t>L</a:t>
            </a:r>
            <a:r>
              <a:rPr lang="fr-FR" dirty="0" smtClean="0"/>
              <a:t>e point culminant des Beskides moravo-silésiennes et la plus haute montagne de la chaîne des Carpates sur le territoire de la République Tchèque.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fr-FR" dirty="0" smtClean="0"/>
              <a:t>La forêt vierge Mionši</a:t>
            </a:r>
            <a:endParaRPr lang="fr-FR" dirty="0"/>
          </a:p>
        </p:txBody>
      </p:sp>
      <p:sp>
        <p:nvSpPr>
          <p:cNvPr id="7" name="TextovéPole 6"/>
          <p:cNvSpPr txBox="1">
            <a:spLocks noChangeArrowheads="1"/>
          </p:cNvSpPr>
          <p:nvPr/>
        </p:nvSpPr>
        <p:spPr bwMode="auto">
          <a:xfrm>
            <a:off x="6286511" y="0"/>
            <a:ext cx="2857489" cy="307777"/>
          </a:xfrm>
          <a:prstGeom prst="rect">
            <a:avLst/>
          </a:prstGeom>
          <a:noFill/>
          <a:ln w="9525">
            <a:noFill/>
            <a:miter lim="800000"/>
            <a:headEnd/>
            <a:tailEnd/>
          </a:ln>
        </p:spPr>
        <p:txBody>
          <a:bodyPr wrap="square">
            <a:spAutoFit/>
          </a:bodyPr>
          <a:lstStyle/>
          <a:p>
            <a:r>
              <a:rPr lang="cs-CZ" sz="1400" dirty="0" smtClean="0">
                <a:latin typeface="Arial" pitchFamily="34" charset="0"/>
                <a:cs typeface="Arial" pitchFamily="34" charset="0"/>
              </a:rPr>
              <a:t>VY_32_INOVACE_2.1.FJ4.05/</a:t>
            </a:r>
            <a:r>
              <a:rPr lang="cs-CZ" sz="1400" dirty="0" err="1" smtClean="0">
                <a:latin typeface="Arial" pitchFamily="34" charset="0"/>
                <a:cs typeface="Arial" pitchFamily="34" charset="0"/>
              </a:rPr>
              <a:t>Št</a:t>
            </a:r>
            <a:endParaRPr lang="cs-CZ" sz="1400" dirty="0" smtClean="0">
              <a:latin typeface="Arial" pitchFamily="34" charset="0"/>
              <a:cs typeface="Arial" pitchFamily="34" charset="0"/>
            </a:endParaRPr>
          </a:p>
        </p:txBody>
      </p:sp>
      <p:sp>
        <p:nvSpPr>
          <p:cNvPr id="8" name="Zástupný symbol pro zápatí 3"/>
          <p:cNvSpPr>
            <a:spLocks noGrp="1"/>
          </p:cNvSpPr>
          <p:nvPr>
            <p:ph type="ftr" sz="quarter" idx="11"/>
          </p:nvPr>
        </p:nvSpPr>
        <p:spPr>
          <a:xfrm>
            <a:off x="1785918" y="6492875"/>
            <a:ext cx="5857897"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5" name="TextovéPole 4"/>
          <p:cNvSpPr txBox="1"/>
          <p:nvPr/>
        </p:nvSpPr>
        <p:spPr>
          <a:xfrm>
            <a:off x="357158" y="4643446"/>
            <a:ext cx="8358246" cy="1754326"/>
          </a:xfrm>
          <a:prstGeom prst="rect">
            <a:avLst/>
          </a:prstGeom>
          <a:noFill/>
        </p:spPr>
        <p:txBody>
          <a:bodyPr wrap="square" rtlCol="0">
            <a:spAutoFit/>
          </a:bodyPr>
          <a:lstStyle/>
          <a:p>
            <a:pPr marL="176213" indent="-176213">
              <a:buFont typeface="Arial" pitchFamily="34" charset="0"/>
              <a:buChar char="•"/>
            </a:pPr>
            <a:r>
              <a:rPr lang="fr-FR" dirty="0" smtClean="0"/>
              <a:t>La forêt vierge d‘une des plus grandes étendues en République Tchèque</a:t>
            </a:r>
          </a:p>
          <a:p>
            <a:pPr marL="176213" indent="-176213">
              <a:buFont typeface="Arial" pitchFamily="34" charset="0"/>
              <a:buChar char="•"/>
            </a:pPr>
            <a:r>
              <a:rPr lang="fr-FR" dirty="0" smtClean="0"/>
              <a:t>La plus connue des réserves naturelles dans les Beskides moravo-silésiennes</a:t>
            </a:r>
          </a:p>
          <a:p>
            <a:pPr marL="176213" indent="-176213">
              <a:buFont typeface="Arial" pitchFamily="34" charset="0"/>
              <a:buChar char="•"/>
            </a:pPr>
            <a:r>
              <a:rPr lang="fr-FR" dirty="0" smtClean="0"/>
              <a:t>Elle se trouve entre les villages Dolní et Horní Lomná, à 9 km de Jablunkov</a:t>
            </a:r>
          </a:p>
          <a:p>
            <a:pPr marL="176213" indent="-176213">
              <a:buFont typeface="Arial" pitchFamily="34" charset="0"/>
              <a:buChar char="•"/>
            </a:pPr>
            <a:r>
              <a:rPr lang="fr-FR" dirty="0" smtClean="0"/>
              <a:t>Son altitude est de 720 à 950 m</a:t>
            </a:r>
          </a:p>
          <a:p>
            <a:pPr marL="176213" indent="-176213">
              <a:buFont typeface="Arial" pitchFamily="34" charset="0"/>
              <a:buChar char="•"/>
            </a:pPr>
            <a:r>
              <a:rPr lang="fr-FR" dirty="0" smtClean="0"/>
              <a:t>Le plus grand complexe de sapins, d‘érables et de hêtres en République Tchèque</a:t>
            </a:r>
            <a:endParaRPr lang="cs-CZ" dirty="0" smtClean="0"/>
          </a:p>
          <a:p>
            <a:pPr marL="176213" indent="-176213">
              <a:buFont typeface="Arial" pitchFamily="34" charset="0"/>
              <a:buChar char="•"/>
            </a:pPr>
            <a:r>
              <a:rPr lang="cs-CZ" dirty="0" smtClean="0"/>
              <a:t>C</a:t>
            </a:r>
            <a:r>
              <a:rPr lang="fr-FR" dirty="0" smtClean="0"/>
              <a:t>ertains arbres ont plus de 300 ans</a:t>
            </a:r>
          </a:p>
        </p:txBody>
      </p:sp>
      <p:pic>
        <p:nvPicPr>
          <p:cNvPr id="9" name="Obrázek 8" descr="P1130629.JPG"/>
          <p:cNvPicPr>
            <a:picLocks noChangeAspect="1"/>
          </p:cNvPicPr>
          <p:nvPr/>
        </p:nvPicPr>
        <p:blipFill>
          <a:blip r:embed="rId2" cstate="print"/>
          <a:stretch>
            <a:fillRect/>
          </a:stretch>
        </p:blipFill>
        <p:spPr>
          <a:xfrm>
            <a:off x="357158" y="1428736"/>
            <a:ext cx="4095779" cy="3071834"/>
          </a:xfrm>
          <a:prstGeom prst="rect">
            <a:avLst/>
          </a:prstGeom>
        </p:spPr>
      </p:pic>
      <p:pic>
        <p:nvPicPr>
          <p:cNvPr id="10" name="Obrázek 9" descr="P1130701.JPG"/>
          <p:cNvPicPr>
            <a:picLocks noChangeAspect="1"/>
          </p:cNvPicPr>
          <p:nvPr/>
        </p:nvPicPr>
        <p:blipFill>
          <a:blip r:embed="rId3" cstate="print"/>
          <a:stretch>
            <a:fillRect/>
          </a:stretch>
        </p:blipFill>
        <p:spPr>
          <a:xfrm>
            <a:off x="4643438" y="1428736"/>
            <a:ext cx="4095777" cy="307183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1962</Words>
  <Application>Microsoft Office PowerPoint</Application>
  <PresentationFormat>Předvádění na obrazovce (4:3)</PresentationFormat>
  <Paragraphs>223</Paragraphs>
  <Slides>22</Slides>
  <Notes>2</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Motiv sady Office</vt:lpstr>
      <vt:lpstr>Snímek 1</vt:lpstr>
      <vt:lpstr>Notre région</vt:lpstr>
      <vt:lpstr>Informations de base</vt:lpstr>
      <vt:lpstr>Situation géographique</vt:lpstr>
      <vt:lpstr>6 districts de la région</vt:lpstr>
      <vt:lpstr>Hrubý Jeseník – Praděd 1491 m</vt:lpstr>
      <vt:lpstr>Beskides moravo-silésiennes</vt:lpstr>
      <vt:lpstr>La Lysá hora 1323 m</vt:lpstr>
      <vt:lpstr>La forêt vierge Mionši</vt:lpstr>
      <vt:lpstr>Rožnov pod Radhoštěm la région de Zlín</vt:lpstr>
      <vt:lpstr>Musée valaque en plein air</vt:lpstr>
      <vt:lpstr>Pustevny 1018 m</vt:lpstr>
      <vt:lpstr>Radhošť</vt:lpstr>
      <vt:lpstr>Štramberk</vt:lpstr>
      <vt:lpstr>Grotte karstique Šipka</vt:lpstr>
      <vt:lpstr>Hukvaldy</vt:lpstr>
      <vt:lpstr>Tatra Kopřivnice</vt:lpstr>
      <vt:lpstr>Kunín</vt:lpstr>
      <vt:lpstr>Que savez-vous?</vt:lpstr>
      <vt:lpstr>Que savez-vous?</vt:lpstr>
      <vt:lpstr>Snímek 21</vt:lpstr>
      <vt:lpstr>Snímek 22</vt:lpstr>
    </vt:vector>
  </TitlesOfParts>
  <Company>Gymnázium Český Těšín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Notre région</dc:title>
  <dc:creator>lisztwan</dc:creator>
  <cp:lastModifiedBy>Andrea Šteflová</cp:lastModifiedBy>
  <cp:revision>101</cp:revision>
  <dcterms:created xsi:type="dcterms:W3CDTF">2012-11-22T07:30:11Z</dcterms:created>
  <dcterms:modified xsi:type="dcterms:W3CDTF">2012-11-28T14:22:32Z</dcterms:modified>
</cp:coreProperties>
</file>