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37" r:id="rId4"/>
    <p:sldId id="324" r:id="rId5"/>
    <p:sldId id="323" r:id="rId6"/>
    <p:sldId id="336" r:id="rId7"/>
    <p:sldId id="329" r:id="rId8"/>
    <p:sldId id="343" r:id="rId9"/>
    <p:sldId id="335" r:id="rId10"/>
    <p:sldId id="339" r:id="rId11"/>
    <p:sldId id="325" r:id="rId12"/>
    <p:sldId id="340" r:id="rId13"/>
    <p:sldId id="326" r:id="rId14"/>
    <p:sldId id="342" r:id="rId15"/>
    <p:sldId id="328" r:id="rId16"/>
    <p:sldId id="344" r:id="rId17"/>
    <p:sldId id="330" r:id="rId18"/>
    <p:sldId id="305" r:id="rId19"/>
    <p:sldId id="285" r:id="rId20"/>
    <p:sldId id="341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242"/>
    <a:srgbClr val="49ED3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8592" autoAdjust="0"/>
  </p:normalViewPr>
  <p:slideViewPr>
    <p:cSldViewPr>
      <p:cViewPr>
        <p:scale>
          <a:sx n="70" d="100"/>
          <a:sy n="70" d="100"/>
        </p:scale>
        <p:origin x="-138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DCC825-0FA7-40CD-9C09-31DB09EC6687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D9B49D-B0CF-4917-8B4F-1EF61AB436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864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3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VY_32_INOVACE_2.1.FJr.01/Št</a:t>
            </a:r>
          </a:p>
        </p:txBody>
      </p:sp>
      <p:sp>
        <p:nvSpPr>
          <p:cNvPr id="15364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56541-51FD-4E5E-B053-410BC35F1348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9AA4-2D43-474C-95BD-518C47239B38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E576-56D0-4F49-AF7E-3031682966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5D8B-BDE4-429B-AA91-D4ADC8163220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0E30-FC78-4E85-9438-2C41245762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4964-AF5E-4C70-8A99-9789BBC07A17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4120-9717-4518-B648-DFCF5985F7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13DE-C5E2-4E17-9F00-4D759FB458E2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B93A-AF17-4EB5-901A-A1E11D5FBA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FB7A-CF14-4D16-8C8A-08B408CA51DB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D0D1-5925-4003-BABB-5C69E3A01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9892-9303-48D3-8C70-46A62D36C15F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31B8-418D-4149-A10D-9A6437C3CE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A44B-FF51-4CA9-A919-73DF4811B5B3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737D-2839-4E96-B0D9-20DEC3329E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A9F1-E248-4047-BF06-4D9F87D35C72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7F77-31AD-479B-BEEC-A75B8A969B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B716-DECB-4DFA-921D-57177698F839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F199-D9CB-4BB5-B5B0-F3794B6624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2E87-DAF1-4E35-BF3E-CC0CC7D767A2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AB8A-84F9-4E5B-AF40-3E2EB28D09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0D72-BB0F-4303-A8E5-7E21A8BAB4D0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CA1D-D4D4-4F05-BD59-5B13E5C909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68EA6-28D5-4F79-A408-1751C43E96BE}" type="datetimeFigureOut">
              <a:rPr lang="cs-CZ"/>
              <a:pPr>
                <a:defRPr/>
              </a:pPr>
              <a:t>24.3.2013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8890B9-1F6A-4C7C-98B9-EAD23F36CF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5/5e/Anezsky_klaster_(gothic_angels)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2/2d/Pra%C5%BEsk%C3%BD_hrad,_Letohr%C3%A1dek_kr%C3%A1lovny_Anny_0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d/d0/Annajagiello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//upload.wikimedia.org/wikipedia/commons/f/f1/NT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1/18/Bamboobike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c/c6/NarodniTechnickeMuzemPanorama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3/37/Strahov_Monastery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//upload.wikimedia.org/wikipedia/commons/8/87/Biblioth%C3%A8que_monast%C3%A8re_Straho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c/c6/Atlas_Al_Sufi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//upload.wikimedia.org/wikipedia/commons/7/79/Salle_th%C3%A9ologique_-_Monast%C3%A8re_Strahov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dio.cz/fr/rubrique/histoire/150-ans-pour-le-musee-naprstek" TargetMode="External"/><Relationship Id="rId13" Type="http://schemas.openxmlformats.org/officeDocument/2006/relationships/hyperlink" Target="http://cs.wikipedia.org/wiki/Soubor:Annajagiello.jpg" TargetMode="External"/><Relationship Id="rId3" Type="http://schemas.openxmlformats.org/officeDocument/2006/relationships/hyperlink" Target="http://www.avantgarde-prague.fr/guide-de-prague/que-voir-a-prague/musees-de-prague/galerie-de-peinture-du-chateau-de-prague/" TargetMode="External"/><Relationship Id="rId7" Type="http://schemas.openxmlformats.org/officeDocument/2006/relationships/hyperlink" Target="http://www.linternaute.com/voyage/republique-tcheque/prague/musee/le-musee-technique-national/" TargetMode="External"/><Relationship Id="rId12" Type="http://schemas.openxmlformats.org/officeDocument/2006/relationships/hyperlink" Target="http://sk.wikipedia.org/wiki/S%C3%BAbor:Joseph_Heintz_d._%C3%84._002.jpg" TargetMode="External"/><Relationship Id="rId2" Type="http://schemas.openxmlformats.org/officeDocument/2006/relationships/hyperlink" Target="http://fr.wikipedia.org/wiki/Mus%C3%A9e_national_de_Pragu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Belv%C3%A9d%C3%A8re_de_la_reine_Anne" TargetMode="External"/><Relationship Id="rId11" Type="http://schemas.openxmlformats.org/officeDocument/2006/relationships/hyperlink" Target="http://commons.wikimedia.org/wiki/File:Atlas_Al_Sufi.JPG" TargetMode="External"/><Relationship Id="rId5" Type="http://schemas.openxmlformats.org/officeDocument/2006/relationships/hyperlink" Target="http://fr.wikipedia.org/wiki/Couvent_Sainte-Agn%C3%A8s" TargetMode="External"/><Relationship Id="rId10" Type="http://schemas.openxmlformats.org/officeDocument/2006/relationships/hyperlink" Target="http://commons.wikimedia.org/wiki/File:Salle_th%C3%A9ologique_-_Monast%C3%A8re_Strahov.jpg" TargetMode="External"/><Relationship Id="rId4" Type="http://schemas.openxmlformats.org/officeDocument/2006/relationships/hyperlink" Target="http://www.prague.dk/french/pragt12c5.htm" TargetMode="External"/><Relationship Id="rId9" Type="http://schemas.openxmlformats.org/officeDocument/2006/relationships/hyperlink" Target="http://fr.wikipedia.org/wiki/Monast%C3%A8re_de_Strahov" TargetMode="External"/><Relationship Id="rId14" Type="http://schemas.openxmlformats.org/officeDocument/2006/relationships/hyperlink" Target="http://cs.wikipedia.org/wiki/Soubor:Bamboobik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nezsky_klaster_(gothic_angels).JPG" TargetMode="External"/><Relationship Id="rId13" Type="http://schemas.openxmlformats.org/officeDocument/2006/relationships/hyperlink" Target="http://cs.wikipedia.org/wiki/Soubor:Vojt%C4%9Bch_n%C3%A1prstek.jpg" TargetMode="External"/><Relationship Id="rId3" Type="http://schemas.openxmlformats.org/officeDocument/2006/relationships/hyperlink" Target="http://commons.wikimedia.org/wiki/File:Panorama_n%C3%A1rodn%C3%AD_muzeum.jpg" TargetMode="External"/><Relationship Id="rId7" Type="http://schemas.openxmlformats.org/officeDocument/2006/relationships/hyperlink" Target="http://commons.wikimedia.org/wiki/File:Ane%C5%BEsk%C3%BD_kl%C3%A1%C5%A1ter,_kostely_svat%C3%A9ho_Salv%C3%A1tora_a_Franti%C5%A1ka.jpg" TargetMode="External"/><Relationship Id="rId12" Type="http://schemas.openxmlformats.org/officeDocument/2006/relationships/hyperlink" Target="http://cs.wikipedia.org/wiki/Soubor:Prague_CZ_Old_Town_Betlemske_namesti_U_Halanku.jpg" TargetMode="External"/><Relationship Id="rId2" Type="http://schemas.openxmlformats.org/officeDocument/2006/relationships/hyperlink" Target="http://commons.wikimedia.org/wiki/File:Narodni_muzeu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Pra%C5%BEsk%C3%BD_hrad,_2._n%C3%A1dvo%C5%99%C3%AD_05.jpg" TargetMode="External"/><Relationship Id="rId11" Type="http://schemas.openxmlformats.org/officeDocument/2006/relationships/hyperlink" Target="http://cs.wikipedia.org/wiki/Soubor:NarodniTechnickeMuzemPanorama2.jpg" TargetMode="External"/><Relationship Id="rId5" Type="http://schemas.openxmlformats.org/officeDocument/2006/relationships/hyperlink" Target="http://commons.wikimedia.org/wiki/File:K%C3%B6nigspalast.jpg" TargetMode="External"/><Relationship Id="rId15" Type="http://schemas.openxmlformats.org/officeDocument/2006/relationships/hyperlink" Target="http://commons.wikimedia.org/wiki/File:Biblioth%C3%A8que_monast%C3%A8re_Strahov.jpg" TargetMode="External"/><Relationship Id="rId10" Type="http://schemas.openxmlformats.org/officeDocument/2006/relationships/hyperlink" Target="http://cs.wikipedia.org/wiki/Soubor:NTM.jpg" TargetMode="External"/><Relationship Id="rId4" Type="http://schemas.openxmlformats.org/officeDocument/2006/relationships/hyperlink" Target="http://commons.wikimedia.org/wiki/File:Prazsky_hrad_karluv_most_panorama.jpg" TargetMode="External"/><Relationship Id="rId9" Type="http://schemas.openxmlformats.org/officeDocument/2006/relationships/hyperlink" Target="http://cs.wikipedia.org/wiki/Soubor:Pra%C5%BEsk%C3%BD_hrad,_Letohr%C3%A1dek_kr%C3%A1lovny_Anny_02.jpg" TargetMode="External"/><Relationship Id="rId14" Type="http://schemas.openxmlformats.org/officeDocument/2006/relationships/hyperlink" Target="http://commons.wikimedia.org/wiki/File:Strahov_Monastery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//upload.wikimedia.org/wikipedia/commons/6/69/Pra%C5%BEsk%C3%BD_hrad,_2._n%C3%A1dvo%C5%99%C3%AD_0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6/64/Joseph_Heintz_d._%C3%84._0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f/f8/Portrait_d'une_Femme_%C3%A0_sa_Toilette,_by_Titian,_from_C2RMF_retouche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9/Panorama_n%C3%A1rodn%C3%AD_muzeum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4/45/Prague_CZ_Old_Town_Betlemske_namesti_U_Halanku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a/a5/Vojt%C4%9Bch_n%C3%A1prstek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7/7a/Ane%C5%BEsk%C3%BD_kl%C3%A1%C5%A1ter,_kostely_svat%C3%A9ho_Salv%C3%A1tora_a_Franti%C5%A1k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4294967295"/>
          </p:nvPr>
        </p:nvSpPr>
        <p:spPr>
          <a:xfrm>
            <a:off x="428625" y="2071688"/>
            <a:ext cx="8143875" cy="4071937"/>
          </a:xfrm>
        </p:spPr>
        <p:txBody>
          <a:bodyPr rtlCol="0">
            <a:noAutofit/>
          </a:bodyPr>
          <a:lstStyle/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Autor materiálu:	Andrea Šteflová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Datum vytvoření:	březen 2013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Vzdělávací oblast:	jazyk a jazyková komunikace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Vyučovací předmět:	seminář z francouzského jazyka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Ročník:	4., oktáva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Téma:	Muzea v Praze</a:t>
            </a: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Druh materiálu:	prezentace, pracovní list </a:t>
            </a:r>
          </a:p>
          <a:p>
            <a:pPr marL="2152650" indent="-21526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Klíčová slova:	Pražský hrad, Obrazárna Pražského hradu, Vladislavský sál, Národní muzeum, </a:t>
            </a:r>
            <a:r>
              <a:rPr lang="fr-FR" sz="1800" dirty="0" smtClean="0">
                <a:latin typeface="Arial" charset="0"/>
                <a:cs typeface="Arial" charset="0"/>
              </a:rPr>
              <a:t>Náprstkovo</a:t>
            </a:r>
            <a:r>
              <a:rPr lang="cs-CZ" sz="1800" dirty="0" smtClean="0">
                <a:latin typeface="Arial" charset="0"/>
                <a:cs typeface="Arial" charset="0"/>
              </a:rPr>
              <a:t> muzeum, Klášter Svaté Anežky české, Belveder, Národní technické muzeum, Strahovský klášter</a:t>
            </a: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2159000" indent="-2159000" defTabSz="1062038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tabLst>
                <a:tab pos="2152650" algn="l"/>
              </a:tabLst>
              <a:defRPr/>
            </a:pPr>
            <a:r>
              <a:rPr lang="cs-CZ" sz="1800" dirty="0" smtClean="0">
                <a:latin typeface="Arial" charset="0"/>
                <a:cs typeface="Arial" charset="0"/>
              </a:rPr>
              <a:t>Anotace:	výklad učiva, samostatná práce</a:t>
            </a:r>
          </a:p>
        </p:txBody>
      </p:sp>
      <p:pic>
        <p:nvPicPr>
          <p:cNvPr id="2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71500"/>
            <a:ext cx="5715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/>
              <a:t>VY_32_INOVACE_2.1.FJ4.17/</a:t>
            </a:r>
            <a:r>
              <a:rPr lang="cs-CZ" sz="1400" dirty="0" err="1"/>
              <a:t>Št</a:t>
            </a:r>
            <a:endParaRPr lang="cs-CZ" sz="1400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Couvent de Sainte-Agnès de Bohême</a:t>
            </a:r>
          </a:p>
        </p:txBody>
      </p:sp>
      <p:sp>
        <p:nvSpPr>
          <p:cNvPr id="32771" name="Zástupný symbol pro obsah 4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4465191" cy="4824412"/>
          </a:xfrm>
          <a:solidFill>
            <a:schemeClr val="bg1"/>
          </a:solidFill>
        </p:spPr>
        <p:txBody>
          <a:bodyPr/>
          <a:lstStyle/>
          <a:p>
            <a:pPr marL="179388" indent="-179388" eaLnBrk="1" hangingPunct="1">
              <a:spcBef>
                <a:spcPts val="600"/>
              </a:spcBef>
            </a:pPr>
            <a:r>
              <a:rPr lang="cs-CZ" sz="2100" dirty="0" smtClean="0"/>
              <a:t>S</a:t>
            </a:r>
            <a:r>
              <a:rPr lang="fr-FR" sz="2100" dirty="0" smtClean="0"/>
              <a:t>itué à la </a:t>
            </a:r>
            <a:r>
              <a:rPr lang="fr-FR" sz="2100" b="1" dirty="0" smtClean="0"/>
              <a:t>Vieille Ville</a:t>
            </a:r>
            <a:endParaRPr lang="cs-CZ" sz="2100" b="1" dirty="0" smtClean="0"/>
          </a:p>
          <a:p>
            <a:pPr marL="179388" indent="-179388" eaLnBrk="1" hangingPunct="1">
              <a:spcBef>
                <a:spcPts val="600"/>
              </a:spcBef>
            </a:pPr>
            <a:r>
              <a:rPr lang="cs-CZ" sz="2100" dirty="0" smtClean="0"/>
              <a:t>F</a:t>
            </a:r>
            <a:r>
              <a:rPr lang="fr-FR" sz="2100" dirty="0" smtClean="0"/>
              <a:t>ondé en </a:t>
            </a:r>
            <a:r>
              <a:rPr lang="fr-FR" sz="2100" b="1" dirty="0" smtClean="0">
                <a:solidFill>
                  <a:srgbClr val="FF0000"/>
                </a:solidFill>
              </a:rPr>
              <a:t>1233</a:t>
            </a:r>
            <a:r>
              <a:rPr lang="fr-FR" sz="2100" dirty="0" smtClean="0"/>
              <a:t> par sainte </a:t>
            </a:r>
            <a:r>
              <a:rPr lang="fr-FR" sz="2100" b="1" dirty="0" smtClean="0">
                <a:solidFill>
                  <a:srgbClr val="FF0000"/>
                </a:solidFill>
              </a:rPr>
              <a:t>Agnès de Bohême</a:t>
            </a:r>
            <a:r>
              <a:rPr lang="fr-FR" sz="2100" dirty="0" smtClean="0"/>
              <a:t>, sœur du roi</a:t>
            </a:r>
            <a:r>
              <a:rPr lang="fr-FR" sz="2100" i="1" dirty="0" smtClean="0"/>
              <a:t> Venceslas I</a:t>
            </a:r>
            <a:r>
              <a:rPr lang="fr-FR" sz="2100" i="1" baseline="30000" dirty="0" smtClean="0"/>
              <a:t>er</a:t>
            </a:r>
            <a:r>
              <a:rPr lang="fr-FR" sz="2100" i="1" dirty="0" smtClean="0"/>
              <a:t> 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Aujourd</a:t>
            </a:r>
            <a:r>
              <a:rPr lang="cs-CZ" sz="2100" dirty="0" smtClean="0"/>
              <a:t>‘</a:t>
            </a:r>
            <a:r>
              <a:rPr lang="fr-FR" sz="2100" dirty="0" smtClean="0"/>
              <a:t>hui, il abrite un département de la </a:t>
            </a:r>
            <a:r>
              <a:rPr lang="fr-FR" sz="2100" b="1" dirty="0" smtClean="0">
                <a:solidFill>
                  <a:srgbClr val="FF0000"/>
                </a:solidFill>
              </a:rPr>
              <a:t>Galerie nationale</a:t>
            </a:r>
            <a:r>
              <a:rPr lang="fr-FR" sz="2100" dirty="0" smtClean="0"/>
              <a:t>, consacré à la </a:t>
            </a:r>
            <a:r>
              <a:rPr lang="fr-FR" sz="2100" b="1" dirty="0" smtClean="0">
                <a:solidFill>
                  <a:srgbClr val="0033CC"/>
                </a:solidFill>
              </a:rPr>
              <a:t>période gothique</a:t>
            </a:r>
            <a:endParaRPr lang="fr-FR" sz="2100" dirty="0" smtClean="0">
              <a:solidFill>
                <a:srgbClr val="0033CC"/>
              </a:solidFill>
            </a:endParaRP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Il rassemble des collections de sculptures et de tableaux représentatifs de l‘art gothique de Bohême et d‘Europe centrale</a:t>
            </a:r>
          </a:p>
        </p:txBody>
      </p:sp>
      <p:sp>
        <p:nvSpPr>
          <p:cNvPr id="6" name="Zástupný symbol pro zápatí 3"/>
          <p:cNvSpPr txBox="1">
            <a:spLocks noGrp="1"/>
          </p:cNvSpPr>
          <p:nvPr/>
        </p:nvSpPr>
        <p:spPr>
          <a:xfrm>
            <a:off x="1785938" y="6492875"/>
            <a:ext cx="585787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i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277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32776" name="Picture 8" descr="File:Anezsky klaster (gothic angels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68040"/>
            <a:ext cx="3896618" cy="4530688"/>
          </a:xfrm>
          <a:prstGeom prst="rect">
            <a:avLst/>
          </a:prstGeom>
          <a:noFill/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076056" y="6093296"/>
            <a:ext cx="337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/>
              <a:t>Ange masculin et ange féminin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Belvédère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2532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22534" name="Picture 6" descr="Soubor:Pražský hrad, Letohrádek královny Anny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11275"/>
            <a:ext cx="7343775" cy="4919663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16200000">
            <a:off x="7702112" y="5483465"/>
            <a:ext cx="1330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smtClean="0"/>
              <a:t>Auteur: Karen Blaha</a:t>
            </a:r>
            <a:endParaRPr 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Belvédère</a:t>
            </a:r>
          </a:p>
        </p:txBody>
      </p:sp>
      <p:sp>
        <p:nvSpPr>
          <p:cNvPr id="33795" name="Zástupný symbol pro obsah 4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4608512" cy="4809132"/>
          </a:xfrm>
          <a:solidFill>
            <a:schemeClr val="bg1"/>
          </a:solidFill>
        </p:spPr>
        <p:txBody>
          <a:bodyPr/>
          <a:lstStyle/>
          <a:p>
            <a:pPr marL="179388" indent="-179388" algn="just" eaLnBrk="1" hangingPunct="1">
              <a:spcBef>
                <a:spcPts val="600"/>
              </a:spcBef>
            </a:pPr>
            <a:r>
              <a:rPr lang="fr-FR" sz="2100" dirty="0" smtClean="0"/>
              <a:t>Le </a:t>
            </a:r>
            <a:r>
              <a:rPr lang="fr-FR" sz="2100" b="1" dirty="0" smtClean="0">
                <a:solidFill>
                  <a:srgbClr val="FF0000"/>
                </a:solidFill>
              </a:rPr>
              <a:t>Belvédère de la reine Anne</a:t>
            </a:r>
            <a:r>
              <a:rPr lang="fr-FR" sz="2100" dirty="0" smtClean="0"/>
              <a:t>,</a:t>
            </a:r>
            <a:r>
              <a:rPr lang="fr-FR" sz="2100" dirty="0" smtClean="0">
                <a:solidFill>
                  <a:srgbClr val="FF0000"/>
                </a:solidFill>
              </a:rPr>
              <a:t> </a:t>
            </a:r>
            <a:r>
              <a:rPr lang="fr-FR" sz="2100" dirty="0" smtClean="0"/>
              <a:t>dit aussi </a:t>
            </a:r>
            <a:r>
              <a:rPr lang="fr-FR" sz="2100" b="1" dirty="0" smtClean="0"/>
              <a:t>Palais d’été royal </a:t>
            </a:r>
            <a:r>
              <a:rPr lang="fr-FR" sz="2100" dirty="0" smtClean="0"/>
              <a:t>a été édifié en </a:t>
            </a:r>
            <a:r>
              <a:rPr lang="fr-FR" sz="2100" b="1" dirty="0" smtClean="0">
                <a:solidFill>
                  <a:srgbClr val="FF0000"/>
                </a:solidFill>
              </a:rPr>
              <a:t>1537</a:t>
            </a:r>
            <a:r>
              <a:rPr lang="fr-FR" sz="2100" dirty="0" smtClean="0"/>
              <a:t> pour </a:t>
            </a:r>
            <a:r>
              <a:rPr lang="fr-FR" sz="2100" b="1" dirty="0" smtClean="0">
                <a:solidFill>
                  <a:srgbClr val="0033CC"/>
                </a:solidFill>
              </a:rPr>
              <a:t>Anne Jagellon</a:t>
            </a:r>
            <a:r>
              <a:rPr lang="fr-FR" sz="2100" dirty="0" smtClean="0"/>
              <a:t>, reine de Bohême et épouse de </a:t>
            </a:r>
            <a:r>
              <a:rPr lang="fr-FR" sz="2100" i="1" dirty="0" smtClean="0"/>
              <a:t>Ferdinand I</a:t>
            </a:r>
            <a:r>
              <a:rPr lang="fr-FR" sz="2100" i="1" baseline="30000" dirty="0" smtClean="0"/>
              <a:t>er</a:t>
            </a:r>
            <a:endParaRPr lang="fr-FR" sz="2100" dirty="0" smtClean="0"/>
          </a:p>
          <a:p>
            <a:pPr marL="179388" indent="-179388" algn="just" eaLnBrk="1" hangingPunct="1">
              <a:spcBef>
                <a:spcPts val="600"/>
              </a:spcBef>
            </a:pPr>
            <a:r>
              <a:rPr lang="fr-FR" sz="2100" dirty="0" smtClean="0"/>
              <a:t>Il se trouve dans le </a:t>
            </a:r>
            <a:r>
              <a:rPr lang="fr-FR" sz="2100" b="1" dirty="0" smtClean="0">
                <a:solidFill>
                  <a:srgbClr val="009242"/>
                </a:solidFill>
              </a:rPr>
              <a:t>Jardin royal du Château de Prague</a:t>
            </a:r>
            <a:r>
              <a:rPr lang="fr-FR" sz="2100" dirty="0" smtClean="0"/>
              <a:t> qui est orné d‘une « </a:t>
            </a:r>
            <a:r>
              <a:rPr lang="fr-FR" sz="2100" i="1" dirty="0" smtClean="0"/>
              <a:t>fontaine chantante </a:t>
            </a:r>
            <a:r>
              <a:rPr lang="fr-FR" sz="2100" dirty="0" smtClean="0"/>
              <a:t>» </a:t>
            </a:r>
            <a:endParaRPr lang="fr-FR" sz="2100" b="1" dirty="0" smtClean="0">
              <a:solidFill>
                <a:srgbClr val="009242"/>
              </a:solidFill>
            </a:endParaRP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Il s‘agit de la plus pure architecture de la </a:t>
            </a:r>
            <a:r>
              <a:rPr lang="fr-FR" sz="2100" i="1" dirty="0" smtClean="0"/>
              <a:t>Renaissance italienne </a:t>
            </a:r>
            <a:r>
              <a:rPr lang="fr-FR" sz="2100" dirty="0" smtClean="0"/>
              <a:t>en Europe centrale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Actuellement, le Belvédère sert de </a:t>
            </a:r>
            <a:r>
              <a:rPr lang="fr-FR" sz="2100" b="1" dirty="0" smtClean="0">
                <a:solidFill>
                  <a:schemeClr val="accent6"/>
                </a:solidFill>
              </a:rPr>
              <a:t>salle d'exposition </a:t>
            </a:r>
            <a:r>
              <a:rPr lang="fr-FR" sz="2100" dirty="0" smtClean="0"/>
              <a:t>ou de </a:t>
            </a:r>
            <a:r>
              <a:rPr lang="fr-FR" sz="2100" b="1" dirty="0" smtClean="0">
                <a:solidFill>
                  <a:schemeClr val="accent6"/>
                </a:solidFill>
              </a:rPr>
              <a:t>lieu de réception</a:t>
            </a:r>
            <a:r>
              <a:rPr lang="fr-FR" sz="2100" b="1" dirty="0" smtClean="0"/>
              <a:t> </a:t>
            </a:r>
            <a:r>
              <a:rPr lang="fr-FR" sz="2100" dirty="0" smtClean="0"/>
              <a:t>pour les besoins de la présidence de la République tchèque</a:t>
            </a:r>
          </a:p>
        </p:txBody>
      </p:sp>
      <p:sp>
        <p:nvSpPr>
          <p:cNvPr id="6" name="Zástupný symbol pro zápatí 3"/>
          <p:cNvSpPr txBox="1">
            <a:spLocks noGrp="1"/>
          </p:cNvSpPr>
          <p:nvPr/>
        </p:nvSpPr>
        <p:spPr>
          <a:xfrm>
            <a:off x="1785938" y="6492875"/>
            <a:ext cx="585787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i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3797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11266" name="Picture 2" descr="Soubor:Annajagiell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236987" cy="459147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084168" y="602128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Anne Jagellon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Musée technique national</a:t>
            </a:r>
            <a:endParaRPr lang="fr-FR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3556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23558" name="Picture 6" descr="Soubor:NT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03748"/>
            <a:ext cx="4320728" cy="3377379"/>
          </a:xfrm>
          <a:prstGeom prst="rect">
            <a:avLst/>
          </a:prstGeom>
          <a:noFill/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16200000">
            <a:off x="-321106" y="3569578"/>
            <a:ext cx="12474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smtClean="0"/>
              <a:t>Auteur: Petr Vilgus</a:t>
            </a:r>
            <a:endParaRPr lang="fr-FR" sz="1000"/>
          </a:p>
        </p:txBody>
      </p:sp>
      <p:pic>
        <p:nvPicPr>
          <p:cNvPr id="23561" name="Picture 9" descr="Soubor:NarodniTechnickeMuzemPanorama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868045"/>
            <a:ext cx="6035204" cy="2548630"/>
          </a:xfrm>
          <a:prstGeom prst="rect">
            <a:avLst/>
          </a:prstGeom>
          <a:noFill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 rot="16200000">
            <a:off x="8126413" y="5634038"/>
            <a:ext cx="1343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/>
              <a:t>Auteur: Adam Zivner</a:t>
            </a:r>
          </a:p>
        </p:txBody>
      </p:sp>
      <p:pic>
        <p:nvPicPr>
          <p:cNvPr id="10244" name="Picture 4" descr="Soubor:Bamboobik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1214422"/>
            <a:ext cx="3429066" cy="25718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 rot="16200000">
            <a:off x="8174362" y="3066998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Mohylek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Musée technique national</a:t>
            </a:r>
          </a:p>
        </p:txBody>
      </p:sp>
      <p:sp>
        <p:nvSpPr>
          <p:cNvPr id="35843" name="Zástupný symbol pro obsah 4"/>
          <p:cNvSpPr>
            <a:spLocks noGrp="1"/>
          </p:cNvSpPr>
          <p:nvPr>
            <p:ph idx="4294967295"/>
          </p:nvPr>
        </p:nvSpPr>
        <p:spPr>
          <a:xfrm>
            <a:off x="179388" y="1484313"/>
            <a:ext cx="8569076" cy="487364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Il montre le </a:t>
            </a:r>
            <a:r>
              <a:rPr lang="fr-FR" sz="2100" b="1" dirty="0" smtClean="0">
                <a:solidFill>
                  <a:schemeClr val="accent6"/>
                </a:solidFill>
              </a:rPr>
              <a:t>progrès des techniques </a:t>
            </a:r>
            <a:r>
              <a:rPr lang="fr-FR" sz="2100" dirty="0" smtClean="0"/>
              <a:t>dans des domaines variés</a:t>
            </a:r>
            <a:endParaRPr lang="fr-FR" dirty="0" smtClean="0"/>
          </a:p>
          <a:p>
            <a:pPr marL="179388" indent="-179388"/>
            <a:r>
              <a:rPr lang="fr-FR" sz="2100" u="sng" dirty="0" smtClean="0"/>
              <a:t>L‘exposition se tient sur trois étages: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b="1" dirty="0" smtClean="0">
                <a:solidFill>
                  <a:srgbClr val="0033CC"/>
                </a:solidFill>
              </a:rPr>
              <a:t>Le rez-de-chaussée</a:t>
            </a:r>
            <a:r>
              <a:rPr lang="fr-FR" sz="2100" dirty="0" smtClean="0"/>
              <a:t>, constitué d</a:t>
            </a:r>
            <a:r>
              <a:rPr lang="cs-CZ" sz="2100" dirty="0" smtClean="0"/>
              <a:t>‘</a:t>
            </a:r>
            <a:r>
              <a:rPr lang="fr-FR" sz="2100" dirty="0" smtClean="0"/>
              <a:t>un immense hangar, est accordé aux </a:t>
            </a:r>
            <a:r>
              <a:rPr lang="fr-FR" sz="2100" dirty="0" smtClean="0">
                <a:solidFill>
                  <a:srgbClr val="0033CC"/>
                </a:solidFill>
              </a:rPr>
              <a:t>moyens de transport</a:t>
            </a:r>
            <a:r>
              <a:rPr lang="fr-FR" sz="2100" dirty="0" smtClean="0"/>
              <a:t> tels que les </a:t>
            </a:r>
            <a:r>
              <a:rPr lang="fr-FR" sz="2100" b="1" dirty="0" smtClean="0"/>
              <a:t>avions</a:t>
            </a:r>
            <a:r>
              <a:rPr lang="fr-FR" sz="2100" dirty="0" smtClean="0"/>
              <a:t>, les </a:t>
            </a:r>
            <a:r>
              <a:rPr lang="fr-FR" sz="2100" b="1" dirty="0" smtClean="0"/>
              <a:t>voitures</a:t>
            </a:r>
            <a:r>
              <a:rPr lang="fr-FR" sz="2100" dirty="0" smtClean="0"/>
              <a:t>, les </a:t>
            </a:r>
            <a:r>
              <a:rPr lang="fr-FR" sz="2100" b="1" dirty="0" smtClean="0"/>
              <a:t>motos</a:t>
            </a:r>
            <a:r>
              <a:rPr lang="fr-FR" sz="2100" dirty="0" smtClean="0"/>
              <a:t>, les </a:t>
            </a:r>
            <a:r>
              <a:rPr lang="fr-FR" sz="2100" b="1" dirty="0" smtClean="0"/>
              <a:t>locomotives</a:t>
            </a:r>
            <a:r>
              <a:rPr lang="fr-FR" sz="2100" dirty="0" smtClean="0"/>
              <a:t> et même un prototype d‘</a:t>
            </a:r>
            <a:r>
              <a:rPr lang="fr-FR" sz="2100" b="1" dirty="0" smtClean="0"/>
              <a:t>hélicoptère</a:t>
            </a:r>
            <a:r>
              <a:rPr lang="fr-FR" sz="2100" dirty="0" smtClean="0"/>
              <a:t>. Tour à tour, vous pourrez découvrir des engins volants de 1910 à 1917 ou une vaste collection de Skoda. Un autre espace est dédié aux </a:t>
            </a:r>
            <a:r>
              <a:rPr lang="fr-FR" sz="2100" b="1" dirty="0" smtClean="0"/>
              <a:t>instruments de mesure </a:t>
            </a:r>
            <a:r>
              <a:rPr lang="fr-FR" sz="2100" dirty="0" smtClean="0"/>
              <a:t>et à </a:t>
            </a:r>
            <a:r>
              <a:rPr lang="fr-FR" sz="2100" b="1" dirty="0" smtClean="0"/>
              <a:t>l‘horlogerie</a:t>
            </a:r>
            <a:r>
              <a:rPr lang="fr-FR" sz="2100" dirty="0" smtClean="0"/>
              <a:t> (horloges, montres, cadrans solaires) dont certains fonctionnent toujours. Un dernier espace célèbre les évolutions techniques en </a:t>
            </a:r>
            <a:r>
              <a:rPr lang="fr-FR" sz="2100" b="1" dirty="0" smtClean="0"/>
              <a:t>photographie</a:t>
            </a:r>
            <a:r>
              <a:rPr lang="fr-FR" sz="2100" dirty="0" smtClean="0"/>
              <a:t> et au </a:t>
            </a:r>
            <a:r>
              <a:rPr lang="fr-FR" sz="2100" b="1" dirty="0" smtClean="0"/>
              <a:t>cinéma</a:t>
            </a:r>
            <a:r>
              <a:rPr lang="fr-FR" sz="2100" dirty="0" smtClean="0"/>
              <a:t>.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b="1" dirty="0" smtClean="0">
                <a:solidFill>
                  <a:srgbClr val="FF0000"/>
                </a:solidFill>
              </a:rPr>
              <a:t>Le 1</a:t>
            </a:r>
            <a:r>
              <a:rPr lang="fr-FR" sz="2100" b="1" baseline="30000" dirty="0" smtClean="0">
                <a:solidFill>
                  <a:srgbClr val="FF0000"/>
                </a:solidFill>
              </a:rPr>
              <a:t>er</a:t>
            </a:r>
            <a:r>
              <a:rPr lang="fr-FR" sz="2100" b="1" dirty="0" smtClean="0">
                <a:solidFill>
                  <a:srgbClr val="FF0000"/>
                </a:solidFill>
              </a:rPr>
              <a:t> étage </a:t>
            </a:r>
            <a:r>
              <a:rPr lang="fr-FR" sz="2100" dirty="0" smtClean="0"/>
              <a:t>ravira les </a:t>
            </a:r>
            <a:r>
              <a:rPr lang="fr-FR" sz="2100" dirty="0" smtClean="0">
                <a:solidFill>
                  <a:srgbClr val="FF0000"/>
                </a:solidFill>
              </a:rPr>
              <a:t>physiciens</a:t>
            </a:r>
            <a:r>
              <a:rPr lang="fr-FR" sz="2100" dirty="0" smtClean="0"/>
              <a:t>. Il s‘intéresse aux phénomènes acoustiques à travers de nombreux </a:t>
            </a:r>
            <a:r>
              <a:rPr lang="fr-FR" sz="2100" b="1" dirty="0" smtClean="0"/>
              <a:t>appareils de test </a:t>
            </a:r>
            <a:r>
              <a:rPr lang="fr-FR" sz="2100" dirty="0" smtClean="0"/>
              <a:t>et</a:t>
            </a:r>
            <a:r>
              <a:rPr lang="fr-FR" sz="2100" b="1" dirty="0" smtClean="0"/>
              <a:t> de mesure</a:t>
            </a:r>
            <a:r>
              <a:rPr lang="fr-FR" sz="2100" dirty="0" smtClean="0"/>
              <a:t>.</a:t>
            </a:r>
          </a:p>
          <a:p>
            <a:pPr marL="457200" indent="-279400">
              <a:buFont typeface="+mj-lt"/>
              <a:buAutoNum type="arabicPeriod"/>
            </a:pPr>
            <a:r>
              <a:rPr lang="fr-FR" sz="2100" b="1" dirty="0" smtClean="0">
                <a:solidFill>
                  <a:srgbClr val="009242"/>
                </a:solidFill>
              </a:rPr>
              <a:t>Le second étage </a:t>
            </a:r>
            <a:r>
              <a:rPr lang="fr-FR" sz="2100" dirty="0" smtClean="0"/>
              <a:t>développe le thème de </a:t>
            </a:r>
            <a:r>
              <a:rPr lang="fr-FR" sz="2100" dirty="0" smtClean="0">
                <a:solidFill>
                  <a:srgbClr val="009242"/>
                </a:solidFill>
              </a:rPr>
              <a:t>l‘astronomie</a:t>
            </a:r>
            <a:r>
              <a:rPr lang="fr-FR" sz="2100" dirty="0" smtClean="0"/>
              <a:t>. Les objets exposés sont les </a:t>
            </a:r>
            <a:r>
              <a:rPr lang="fr-FR" sz="2100" b="1" dirty="0" smtClean="0"/>
              <a:t>globes terrestres</a:t>
            </a:r>
            <a:r>
              <a:rPr lang="fr-FR" sz="2100" dirty="0" smtClean="0"/>
              <a:t>, les </a:t>
            </a:r>
            <a:r>
              <a:rPr lang="fr-FR" sz="2100" b="1" dirty="0" smtClean="0"/>
              <a:t>sextants</a:t>
            </a:r>
            <a:r>
              <a:rPr lang="fr-FR" sz="2100" dirty="0" smtClean="0"/>
              <a:t>, les instruments de </a:t>
            </a:r>
            <a:r>
              <a:rPr lang="fr-FR" sz="2100" b="1" dirty="0" smtClean="0"/>
              <a:t>mesure</a:t>
            </a:r>
            <a:r>
              <a:rPr lang="cs-CZ" sz="2100" dirty="0" smtClean="0"/>
              <a:t>.</a:t>
            </a:r>
            <a:endParaRPr lang="fr-FR" sz="2100" dirty="0" smtClean="0"/>
          </a:p>
        </p:txBody>
      </p:sp>
      <p:sp>
        <p:nvSpPr>
          <p:cNvPr id="6" name="Zástupný symbol pro zápatí 3"/>
          <p:cNvSpPr txBox="1">
            <a:spLocks noGrp="1"/>
          </p:cNvSpPr>
          <p:nvPr/>
        </p:nvSpPr>
        <p:spPr>
          <a:xfrm>
            <a:off x="1785938" y="6492875"/>
            <a:ext cx="585787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i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5845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Monastère de Strahov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5604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7170" name="Picture 2" descr="File:Strahov Monast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395864" cy="479689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 rot="16200000">
            <a:off x="7243742" y="5509787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Reginald 1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Monastère de Strahov</a:t>
            </a:r>
          </a:p>
        </p:txBody>
      </p:sp>
      <p:sp>
        <p:nvSpPr>
          <p:cNvPr id="25602" name="Zástupný symbol pro obsah 4"/>
          <p:cNvSpPr>
            <a:spLocks noGrp="1"/>
          </p:cNvSpPr>
          <p:nvPr>
            <p:ph idx="1"/>
          </p:nvPr>
        </p:nvSpPr>
        <p:spPr>
          <a:xfrm>
            <a:off x="428596" y="1428736"/>
            <a:ext cx="8358216" cy="48811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Le monastère a été fondé en </a:t>
            </a:r>
            <a:r>
              <a:rPr lang="fr-FR" sz="2100" b="1" dirty="0" smtClean="0"/>
              <a:t>1140</a:t>
            </a:r>
            <a:r>
              <a:rPr lang="fr-FR" sz="2100" dirty="0" smtClean="0"/>
              <a:t> par </a:t>
            </a:r>
            <a:r>
              <a:rPr lang="fr-FR" sz="2100" b="1" dirty="0" smtClean="0"/>
              <a:t>Vladislav II </a:t>
            </a:r>
            <a:r>
              <a:rPr lang="fr-FR" sz="2100" dirty="0" smtClean="0"/>
              <a:t>et l‘ordre des </a:t>
            </a:r>
            <a:r>
              <a:rPr lang="fr-FR" sz="2100" b="1" dirty="0" smtClean="0"/>
              <a:t>Prémontrés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Depuis </a:t>
            </a:r>
            <a:r>
              <a:rPr lang="fr-FR" sz="2100" b="1" dirty="0" smtClean="0">
                <a:solidFill>
                  <a:srgbClr val="FF0000"/>
                </a:solidFill>
              </a:rPr>
              <a:t>1953</a:t>
            </a:r>
            <a:r>
              <a:rPr lang="fr-FR" sz="2100" dirty="0" smtClean="0"/>
              <a:t>, le </a:t>
            </a:r>
            <a:r>
              <a:rPr lang="fr-FR" sz="2100" b="1" dirty="0" smtClean="0">
                <a:solidFill>
                  <a:srgbClr val="FF0000"/>
                </a:solidFill>
              </a:rPr>
              <a:t>Musée de la littérature tchèque </a:t>
            </a:r>
            <a:r>
              <a:rPr lang="fr-FR" sz="2100" dirty="0" smtClean="0"/>
              <a:t>est dans les bâtiments du monastère de Strahov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La </a:t>
            </a:r>
            <a:r>
              <a:rPr lang="fr-FR" sz="2100" b="1" dirty="0" smtClean="0">
                <a:solidFill>
                  <a:srgbClr val="0033CC"/>
                </a:solidFill>
              </a:rPr>
              <a:t>bibliothèque</a:t>
            </a:r>
            <a:r>
              <a:rPr lang="fr-FR" sz="2100" dirty="0" smtClean="0"/>
              <a:t>, vieille de plus de huit cents ans, reste une des plus importante</a:t>
            </a:r>
            <a:r>
              <a:rPr lang="cs-CZ" sz="2100" dirty="0" smtClean="0"/>
              <a:t>s</a:t>
            </a:r>
            <a:r>
              <a:rPr lang="fr-FR" sz="2100" dirty="0" smtClean="0"/>
              <a:t> de Bohême et renferme des manuscrits enluminés, des cartes, des globes et des gravures du Moyen Âge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La </a:t>
            </a:r>
            <a:r>
              <a:rPr lang="fr-FR" sz="2100" b="1" dirty="0" smtClean="0">
                <a:solidFill>
                  <a:schemeClr val="accent6">
                    <a:lumMod val="75000"/>
                  </a:schemeClr>
                </a:solidFill>
              </a:rPr>
              <a:t>salle philosophique</a:t>
            </a:r>
            <a:r>
              <a:rPr lang="fr-FR" sz="2100" dirty="0" smtClean="0"/>
              <a:t> dont le plafond est décoré des fresques magnifiques</a:t>
            </a:r>
            <a:r>
              <a:rPr lang="fr-FR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100" dirty="0" smtClean="0"/>
              <a:t>abrite de nombreux livres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La </a:t>
            </a:r>
            <a:r>
              <a:rPr lang="fr-FR" sz="2100" b="1" dirty="0" smtClean="0">
                <a:solidFill>
                  <a:srgbClr val="009242"/>
                </a:solidFill>
              </a:rPr>
              <a:t>salle théologique</a:t>
            </a:r>
            <a:r>
              <a:rPr lang="fr-FR" sz="2100" dirty="0" smtClean="0"/>
              <a:t>, ornée de fresques exaltant l‘amour du savoir, abrite des globes astronomiques réalisés au XVII</a:t>
            </a:r>
            <a:r>
              <a:rPr lang="fr-FR" sz="2100" baseline="30000" dirty="0" smtClean="0"/>
              <a:t>e</a:t>
            </a:r>
            <a:r>
              <a:rPr lang="fr-FR" sz="2100" dirty="0" smtClean="0"/>
              <a:t> siècle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Le monastère reste toujours un monastère des Prémontrés qui dans la brasserie du couvent fabriquent une bière locale</a:t>
            </a:r>
          </a:p>
          <a:p>
            <a:pPr marL="179388" indent="-179388" eaLnBrk="1" hangingPunct="1">
              <a:spcBef>
                <a:spcPts val="600"/>
              </a:spcBef>
            </a:pPr>
            <a:endParaRPr lang="fr-FR" sz="2100" dirty="0" smtClean="0"/>
          </a:p>
          <a:p>
            <a:pPr marL="179388" indent="-179388" eaLnBrk="1" hangingPunct="1">
              <a:spcBef>
                <a:spcPts val="600"/>
              </a:spcBef>
            </a:pPr>
            <a:endParaRPr lang="fr-FR" sz="2100" dirty="0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5604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7652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5122" name="Picture 2" descr="File:Bibliothèque monastère Strah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48680"/>
            <a:ext cx="4071396" cy="305354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 rot="16200000">
            <a:off x="-364080" y="2864356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Yelkrokoyade</a:t>
            </a:r>
            <a:endParaRPr lang="fr-FR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14546" y="3214686"/>
            <a:ext cx="21852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Salle philosophique</a:t>
            </a:r>
          </a:p>
        </p:txBody>
      </p:sp>
      <p:pic>
        <p:nvPicPr>
          <p:cNvPr id="5124" name="Picture 4" descr="File:Salle théologique - Monastère Straho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8680"/>
            <a:ext cx="4286250" cy="5715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452320" y="6237312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Yelkrokoyade</a:t>
            </a:r>
            <a:endParaRPr lang="fr-FR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04248" y="5805264"/>
            <a:ext cx="19543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Salle théologique</a:t>
            </a:r>
            <a:endParaRPr lang="fr-FR" dirty="0"/>
          </a:p>
        </p:txBody>
      </p:sp>
      <p:pic>
        <p:nvPicPr>
          <p:cNvPr id="5126" name="Picture 6" descr="File:Atlas Al Sufi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89040"/>
            <a:ext cx="3279308" cy="2459481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71472" y="5857892"/>
            <a:ext cx="29523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Atlas astronomique XIV</a:t>
            </a:r>
            <a:r>
              <a:rPr lang="fr-FR" baseline="30000" dirty="0" smtClean="0"/>
              <a:t>e</a:t>
            </a:r>
            <a:r>
              <a:rPr lang="fr-FR" dirty="0" smtClean="0"/>
              <a:t> s.</a:t>
            </a:r>
            <a:endParaRPr lang="fr-FR" dirty="0"/>
          </a:p>
        </p:txBody>
      </p:sp>
      <p:sp>
        <p:nvSpPr>
          <p:cNvPr id="14" name="TextovéPole 13"/>
          <p:cNvSpPr txBox="1"/>
          <p:nvPr/>
        </p:nvSpPr>
        <p:spPr>
          <a:xfrm rot="16200000">
            <a:off x="-364080" y="5507562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Yelkrokoyade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Dans quel musée se trouvent-ils?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722313" lvl="1" indent="-2651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Question</a:t>
            </a:r>
            <a:r>
              <a:rPr lang="cs-CZ" sz="1800" dirty="0" smtClean="0"/>
              <a:t>s</a:t>
            </a:r>
            <a:endParaRPr lang="fr-FR" sz="1800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214313" y="1643063"/>
            <a:ext cx="4357687" cy="4786312"/>
          </a:xfrm>
        </p:spPr>
        <p:txBody>
          <a:bodyPr/>
          <a:lstStyle/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Inauguration du président de la république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Évolution des moyens de transport 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Exposition des Indiens, Maori</a:t>
            </a:r>
            <a:r>
              <a:rPr lang="cs-CZ" sz="2100" dirty="0" smtClean="0"/>
              <a:t>s</a:t>
            </a:r>
            <a:r>
              <a:rPr lang="fr-FR" sz="2100" dirty="0" smtClean="0"/>
              <a:t>, geishas, samouraïs, momies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« </a:t>
            </a:r>
            <a:r>
              <a:rPr lang="fr-FR" sz="2100" i="1" dirty="0" smtClean="0"/>
              <a:t>Toilette d‘une jeune femme </a:t>
            </a:r>
            <a:r>
              <a:rPr lang="fr-FR" sz="2100" dirty="0" smtClean="0"/>
              <a:t>» de Titien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Manuscrits, des cartes, des globes et des gravures du Moyen Âge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Art gothique de Bohême et d‘Europe centrale</a:t>
            </a:r>
          </a:p>
          <a:p>
            <a:pPr marL="273050" indent="-273050" eaLnBrk="1" hangingPunct="1">
              <a:buFont typeface="Calibri" pitchFamily="34" charset="0"/>
              <a:buAutoNum type="arabicPeriod"/>
            </a:pPr>
            <a:r>
              <a:rPr lang="fr-FR" sz="2100" dirty="0" smtClean="0"/>
              <a:t>« </a:t>
            </a:r>
            <a:r>
              <a:rPr lang="fr-FR" sz="2100" i="1" dirty="0" smtClean="0"/>
              <a:t>Fontaine chantante </a:t>
            </a:r>
            <a:r>
              <a:rPr lang="fr-FR" sz="2100" dirty="0" smtClean="0"/>
              <a:t>»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214438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Réponse</a:t>
            </a:r>
            <a:r>
              <a:rPr lang="cs-CZ" sz="1800" dirty="0" smtClean="0"/>
              <a:t>s</a:t>
            </a:r>
            <a:endParaRPr lang="fr-FR" sz="1800" dirty="0"/>
          </a:p>
        </p:txBody>
      </p:sp>
      <p:sp>
        <p:nvSpPr>
          <p:cNvPr id="29701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572000" y="1643063"/>
            <a:ext cx="4214813" cy="4786312"/>
          </a:xfrm>
        </p:spPr>
        <p:txBody>
          <a:bodyPr/>
          <a:lstStyle/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Salle Vladislav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Musée technique national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Musée Náprstek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Galerie de</a:t>
            </a:r>
            <a:r>
              <a:rPr lang="cs-CZ" sz="2100" dirty="0" smtClean="0"/>
              <a:t> </a:t>
            </a:r>
            <a:r>
              <a:rPr lang="fr-FR" sz="2100" dirty="0" smtClean="0"/>
              <a:t>peintures du Château de Prague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Musée de la littérature tchèque dans le Monastère de Strahov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Couvent de Sainte-Agnès de Bohême</a:t>
            </a:r>
          </a:p>
          <a:p>
            <a:pPr marL="273050" indent="-27305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fr-FR" sz="2100" dirty="0" smtClean="0"/>
              <a:t>Belvédère</a:t>
            </a: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867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0722" name="TextovéPole 5"/>
          <p:cNvSpPr txBox="1">
            <a:spLocks noChangeArrowheads="1"/>
          </p:cNvSpPr>
          <p:nvPr/>
        </p:nvSpPr>
        <p:spPr bwMode="auto">
          <a:xfrm>
            <a:off x="395288" y="549275"/>
            <a:ext cx="84963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Sitographie</a:t>
            </a:r>
            <a:r>
              <a:rPr lang="fr-FR" b="1" dirty="0"/>
              <a:t>:</a:t>
            </a:r>
          </a:p>
          <a:p>
            <a:r>
              <a:rPr lang="fr-FR" dirty="0" smtClean="0">
                <a:hlinkClick r:id="rId2"/>
              </a:rPr>
              <a:t>http://fr.wikipedia.org/wiki/Mus%C3%A9e_national_de_Prague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http://www.avantgarde-prague.fr/guide-de-prague/que-voir-a-prague/musees-de-prague/galerie-de-peinture-du-chateau-de-prague/#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http://www.prague.dk/french/pragt12c5.htm</a:t>
            </a:r>
            <a:endParaRPr lang="fr-FR" dirty="0" smtClean="0"/>
          </a:p>
          <a:p>
            <a:r>
              <a:rPr lang="fr-FR" dirty="0" smtClean="0">
                <a:hlinkClick r:id="rId5"/>
              </a:rPr>
              <a:t>http://fr.wikipedia.org/wiki/Couvent_Sainte-Agn%C3%A8s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http://fr.wikipedia.org/wiki/Belv%C3%A9d%C3%A8re_de_la_reine_Anne</a:t>
            </a:r>
            <a:endParaRPr lang="fr-FR" dirty="0" smtClean="0"/>
          </a:p>
          <a:p>
            <a:r>
              <a:rPr lang="fr-FR" dirty="0" smtClean="0">
                <a:hlinkClick r:id="rId7"/>
              </a:rPr>
              <a:t>http://www.linternaute.com/voyage/republique-tcheque/prague/musee/le-musee-technique-national/</a:t>
            </a:r>
            <a:endParaRPr lang="fr-FR" dirty="0" smtClean="0"/>
          </a:p>
          <a:p>
            <a:r>
              <a:rPr lang="fr-FR" dirty="0" smtClean="0">
                <a:hlinkClick r:id="rId8"/>
              </a:rPr>
              <a:t>http://www.radio.cz/fr/rubrique/histoire/150-ans-pour-le-musee-naprstek</a:t>
            </a:r>
            <a:endParaRPr lang="fr-FR" dirty="0" smtClean="0"/>
          </a:p>
          <a:p>
            <a:r>
              <a:rPr lang="fr-FR" dirty="0" smtClean="0">
                <a:hlinkClick r:id="rId9"/>
              </a:rPr>
              <a:t>http://fr.wikipedia.org/wiki/Monast%C3%A8re_de_Strahov</a:t>
            </a:r>
            <a:endParaRPr lang="cs-CZ" dirty="0" smtClean="0"/>
          </a:p>
          <a:p>
            <a:endParaRPr lang="cs-CZ" dirty="0" smtClean="0"/>
          </a:p>
          <a:p>
            <a:r>
              <a:rPr lang="fr-FR" b="1" dirty="0" smtClean="0"/>
              <a:t>Images, photos:</a:t>
            </a:r>
            <a:endParaRPr lang="cs-CZ" b="1" dirty="0" smtClean="0"/>
          </a:p>
          <a:p>
            <a:r>
              <a:rPr lang="cs-CZ" dirty="0" smtClean="0">
                <a:hlinkClick r:id="rId10"/>
              </a:rPr>
              <a:t>http://commons.wikimedia.org/wiki/File:Salle_th%C3%A9ologique_-_Monast%C3%A8re_Strahov.jpg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http://commons.wikimedia.org/wiki/File:Atlas_Al_Sufi.JPG</a:t>
            </a:r>
            <a:endParaRPr lang="cs-CZ" dirty="0" smtClean="0"/>
          </a:p>
          <a:p>
            <a:r>
              <a:rPr lang="cs-CZ" dirty="0" smtClean="0">
                <a:hlinkClick r:id="rId12"/>
              </a:rPr>
              <a:t>http://sk.wikipedia.org/wiki/S%C3%BAbor:Joseph_Heintz_d._%C3%84._002.jpg</a:t>
            </a:r>
            <a:endParaRPr lang="cs-CZ" dirty="0" smtClean="0"/>
          </a:p>
          <a:p>
            <a:r>
              <a:rPr lang="cs-CZ" dirty="0" smtClean="0">
                <a:hlinkClick r:id="rId13"/>
              </a:rPr>
              <a:t>http://cs.wikipedia.org/wiki/Soubor:Annajagiello.jpg</a:t>
            </a:r>
            <a:endParaRPr lang="cs-CZ" dirty="0" smtClean="0"/>
          </a:p>
          <a:p>
            <a:r>
              <a:rPr lang="cs-CZ" dirty="0" smtClean="0">
                <a:hlinkClick r:id="rId14"/>
              </a:rPr>
              <a:t>http://cs.wikipedia.org/wiki/Soubor:Bamboobike.jpg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0723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Musées à Prague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316862" cy="230767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Château de Prague,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Galerie de peintures, Salle Vladislav, M</a:t>
            </a:r>
            <a:r>
              <a:rPr lang="fr-FR" dirty="0" smtClean="0"/>
              <a:t>usée national, Musée Náprstek, Couvent de Sainte-Agnès de Bohême, Belveder, Musée technique national, Monastère de Strahov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6388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 txBox="1">
            <a:spLocks noGrp="1"/>
          </p:cNvSpPr>
          <p:nvPr/>
        </p:nvSpPr>
        <p:spPr>
          <a:xfrm>
            <a:off x="1785938" y="6492875"/>
            <a:ext cx="585787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i="1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34819" name="TextovéPole 5"/>
          <p:cNvSpPr txBox="1">
            <a:spLocks noChangeArrowheads="1"/>
          </p:cNvSpPr>
          <p:nvPr/>
        </p:nvSpPr>
        <p:spPr bwMode="auto">
          <a:xfrm>
            <a:off x="395288" y="549275"/>
            <a:ext cx="84963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Images, photos:</a:t>
            </a:r>
            <a:endParaRPr lang="cs-CZ" b="1" dirty="0"/>
          </a:p>
          <a:p>
            <a:r>
              <a:rPr lang="fr-FR" dirty="0">
                <a:hlinkClick r:id="rId2"/>
              </a:rPr>
              <a:t>http://commons.wikimedia.org/wiki/File:Narodni_muzeum.jpg</a:t>
            </a:r>
            <a:endParaRPr lang="cs-CZ" dirty="0"/>
          </a:p>
          <a:p>
            <a:r>
              <a:rPr lang="fr-FR" dirty="0" smtClean="0">
                <a:hlinkClick r:id="rId3"/>
              </a:rPr>
              <a:t>http://commons.wikimedia.org/wiki/File:Panorama_n%C3%A1rodn%C3%AD_muzeum.jpg</a:t>
            </a:r>
            <a:endParaRPr lang="cs-CZ" dirty="0" smtClean="0"/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://commons.wikimedia.org/wiki/File:Prazsky_hrad_karluv_most_panorama.jpg</a:t>
            </a:r>
            <a:endParaRPr lang="cs-CZ" dirty="0"/>
          </a:p>
          <a:p>
            <a:r>
              <a:rPr lang="fr-FR" dirty="0">
                <a:hlinkClick r:id="rId5"/>
              </a:rPr>
              <a:t>http://commons.wikimedia.org/wiki/File:K%C3%B6nigspalast.jpg</a:t>
            </a:r>
            <a:endParaRPr lang="cs-CZ" dirty="0"/>
          </a:p>
          <a:p>
            <a:r>
              <a:rPr lang="fr-FR" dirty="0">
                <a:hlinkClick r:id="rId6"/>
              </a:rPr>
              <a:t>http://cs.wikipedia.org/wiki/Soubor:Pra%C5%BEsk%C3%BD_hrad,_2._n%C3%A1dvo%C5%99%C3%AD_05.jpg</a:t>
            </a:r>
            <a:endParaRPr lang="cs-CZ" dirty="0"/>
          </a:p>
          <a:p>
            <a:r>
              <a:rPr lang="fr-FR" dirty="0">
                <a:hlinkClick r:id="rId7"/>
              </a:rPr>
              <a:t>http://commons.wikimedia.org/wiki/File:Ane%C5%BEsk%C3%BD_kl%C3%A1%C5%A1ter,_kostely_svat%C3%A9ho_Salv%C3%A1tora_a_Franti%C5%A1ka.jpg</a:t>
            </a:r>
            <a:endParaRPr lang="cs-CZ" dirty="0"/>
          </a:p>
          <a:p>
            <a:r>
              <a:rPr lang="fr-FR" dirty="0">
                <a:hlinkClick r:id="rId8"/>
              </a:rPr>
              <a:t>http://commons.wikimedia.org/wiki/File:Anezsky_klaster_(gothic_angels).JPG</a:t>
            </a:r>
            <a:endParaRPr lang="cs-CZ" dirty="0"/>
          </a:p>
          <a:p>
            <a:r>
              <a:rPr lang="fr-FR" dirty="0">
                <a:hlinkClick r:id="rId9"/>
              </a:rPr>
              <a:t>http://cs.wikipedia.org/wiki/Soubor:Pra%C5%BEsk%C3%BD_hrad,_Letohr%C3%A1dek_kr%C3%A1lovny_Anny_02.jpg</a:t>
            </a:r>
            <a:endParaRPr lang="fr-FR" dirty="0"/>
          </a:p>
          <a:p>
            <a:r>
              <a:rPr lang="cs-CZ" dirty="0">
                <a:hlinkClick r:id="rId10"/>
              </a:rPr>
              <a:t>http://cs.wikipedia.org/wiki/Soubor:NTM.jpg</a:t>
            </a:r>
            <a:endParaRPr lang="cs-CZ" dirty="0"/>
          </a:p>
          <a:p>
            <a:r>
              <a:rPr lang="cs-CZ" dirty="0">
                <a:hlinkClick r:id="rId11"/>
              </a:rPr>
              <a:t>http://cs.wikipedia.org/wiki/Soubor:NarodniTechnickeMuzemPanorama2.jpg</a:t>
            </a:r>
            <a:endParaRPr lang="cs-CZ" dirty="0"/>
          </a:p>
          <a:p>
            <a:r>
              <a:rPr lang="cs-CZ" dirty="0" smtClean="0">
                <a:hlinkClick r:id="rId12"/>
              </a:rPr>
              <a:t>http://cs.wikipedia.org/wiki/Soubor:Prague_CZ_Old_Town_Betlemske_namesti_U_Halanku.jpg</a:t>
            </a:r>
            <a:endParaRPr lang="cs-CZ" dirty="0" smtClean="0"/>
          </a:p>
          <a:p>
            <a:r>
              <a:rPr lang="cs-CZ" dirty="0" smtClean="0">
                <a:hlinkClick r:id="rId13"/>
              </a:rPr>
              <a:t>http://cs.wikipedia.org/wiki/Soubor:Vojt%C4%9Bch_n%C3%A1prstek.jpg</a:t>
            </a:r>
            <a:endParaRPr lang="cs-CZ" dirty="0" smtClean="0"/>
          </a:p>
          <a:p>
            <a:r>
              <a:rPr lang="cs-CZ" dirty="0" smtClean="0">
                <a:hlinkClick r:id="rId14"/>
              </a:rPr>
              <a:t>http://commons.wikimedia.org/wiki/File:Strahov_Monastery.jpg</a:t>
            </a:r>
            <a:endParaRPr lang="cs-CZ" dirty="0" smtClean="0"/>
          </a:p>
          <a:p>
            <a:r>
              <a:rPr lang="cs-CZ" dirty="0" smtClean="0">
                <a:hlinkClick r:id="rId15"/>
              </a:rPr>
              <a:t>http://commons.wikimedia.org/wiki/File:Biblioth%C3%A8que_monast%C3%A8re_Strahov.jpg</a:t>
            </a:r>
            <a:endParaRPr lang="cs-CZ" dirty="0"/>
          </a:p>
        </p:txBody>
      </p:sp>
      <p:sp>
        <p:nvSpPr>
          <p:cNvPr id="34820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Château de Prague</a:t>
            </a:r>
            <a:endParaRPr lang="fr-FR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9459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2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ovéPole 2"/>
          <p:cNvSpPr txBox="1">
            <a:spLocks noChangeArrowheads="1"/>
          </p:cNvSpPr>
          <p:nvPr/>
        </p:nvSpPr>
        <p:spPr bwMode="auto">
          <a:xfrm rot="-5400000">
            <a:off x="8023299" y="2137941"/>
            <a:ext cx="976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dirty="0"/>
              <a:t>Auteur: Ludek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46085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ovéPole 3"/>
          <p:cNvSpPr txBox="1">
            <a:spLocks noChangeArrowheads="1"/>
          </p:cNvSpPr>
          <p:nvPr/>
        </p:nvSpPr>
        <p:spPr bwMode="auto">
          <a:xfrm>
            <a:off x="2195736" y="6093296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Salle Vladislav</a:t>
            </a:r>
            <a:endParaRPr lang="fr-FR" dirty="0"/>
          </a:p>
        </p:txBody>
      </p:sp>
      <p:pic>
        <p:nvPicPr>
          <p:cNvPr id="19465" name="Picture 9" descr="Soubor:Pražský hrad, 2. nádvoří 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852936"/>
            <a:ext cx="2451100" cy="3267075"/>
          </a:xfrm>
          <a:prstGeom prst="rect">
            <a:avLst/>
          </a:prstGeom>
          <a:noFill/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 rot="16200000">
            <a:off x="7694116" y="5275436"/>
            <a:ext cx="1489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dirty="0" smtClean="0"/>
              <a:t>Auteur: Daniel Baránek</a:t>
            </a:r>
            <a:endParaRPr lang="fr-FR" sz="1000" dirty="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012160" y="6093296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/>
              <a:t>Galerie de peintures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Château de Prague</a:t>
            </a:r>
            <a:endParaRPr lang="fr-FR" smtClean="0"/>
          </a:p>
        </p:txBody>
      </p:sp>
      <p:sp>
        <p:nvSpPr>
          <p:cNvPr id="20482" name="Zástupný symbol pro obsah 4"/>
          <p:cNvSpPr>
            <a:spLocks noGrp="1"/>
          </p:cNvSpPr>
          <p:nvPr>
            <p:ph idx="1"/>
          </p:nvPr>
        </p:nvSpPr>
        <p:spPr>
          <a:xfrm>
            <a:off x="285750" y="1268760"/>
            <a:ext cx="6715142" cy="523207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Exposition de la </a:t>
            </a:r>
            <a:r>
              <a:rPr lang="fr-FR" sz="2100" b="1" dirty="0" smtClean="0">
                <a:solidFill>
                  <a:srgbClr val="FF0000"/>
                </a:solidFill>
              </a:rPr>
              <a:t>Galerie de peintures </a:t>
            </a:r>
            <a:r>
              <a:rPr lang="fr-FR" sz="2100" dirty="0" smtClean="0"/>
              <a:t>(de tableaux) du Château de Prague est située dans une aile de la 2</a:t>
            </a:r>
            <a:r>
              <a:rPr lang="fr-FR" sz="2100" baseline="30000" dirty="0" smtClean="0"/>
              <a:t>e</a:t>
            </a:r>
            <a:r>
              <a:rPr lang="fr-FR" sz="2100" dirty="0" smtClean="0"/>
              <a:t> cour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L’empereur </a:t>
            </a:r>
            <a:r>
              <a:rPr lang="fr-FR" sz="2100" b="1" dirty="0" smtClean="0">
                <a:solidFill>
                  <a:srgbClr val="009242"/>
                </a:solidFill>
              </a:rPr>
              <a:t>Rodolphe II Habsbourg </a:t>
            </a:r>
            <a:r>
              <a:rPr lang="fr-FR" sz="2100" dirty="0" smtClean="0"/>
              <a:t>(1552-1612), collectionneur passionné et grand mécène, a réuni à Prague la plus riche collection d‘art d‘Europe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u="sng" dirty="0" smtClean="0">
                <a:latin typeface="+mj-lt"/>
              </a:rPr>
              <a:t>Sa collection abrite entre outre</a:t>
            </a:r>
            <a:r>
              <a:rPr lang="fr-FR" sz="2100" dirty="0" smtClean="0">
                <a:latin typeface="+mj-lt"/>
              </a:rPr>
              <a:t>: le</a:t>
            </a:r>
            <a:r>
              <a:rPr lang="fr-FR" sz="2100" i="1" dirty="0" smtClean="0">
                <a:latin typeface="+mj-lt"/>
              </a:rPr>
              <a:t> </a:t>
            </a:r>
            <a:r>
              <a:rPr lang="fr-FR" sz="2100" i="1" dirty="0" smtClean="0">
                <a:solidFill>
                  <a:srgbClr val="0033CC"/>
                </a:solidFill>
                <a:latin typeface="+mj-lt"/>
              </a:rPr>
              <a:t>buste de Rodolphe II</a:t>
            </a:r>
            <a:r>
              <a:rPr lang="fr-FR" sz="2100" dirty="0" smtClean="0">
                <a:latin typeface="+mj-lt"/>
              </a:rPr>
              <a:t>, les toiles de </a:t>
            </a:r>
            <a:r>
              <a:rPr lang="fr-FR" sz="2100" b="1" dirty="0" smtClean="0">
                <a:latin typeface="+mj-lt"/>
              </a:rPr>
              <a:t>Titien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i="1" dirty="0" smtClean="0">
                <a:solidFill>
                  <a:srgbClr val="0033CC"/>
                </a:solidFill>
                <a:latin typeface="+mj-lt"/>
              </a:rPr>
              <a:t>Toilette d‘une jeune femme</a:t>
            </a:r>
            <a:r>
              <a:rPr lang="fr-FR" sz="2100" dirty="0" smtClean="0">
                <a:latin typeface="+mj-lt"/>
              </a:rPr>
              <a:t>,</a:t>
            </a:r>
            <a:r>
              <a:rPr lang="cs-CZ" sz="2100" dirty="0" smtClean="0">
                <a:latin typeface="+mj-lt"/>
              </a:rPr>
              <a:t> de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b="1" dirty="0" smtClean="0">
                <a:latin typeface="+mj-lt"/>
              </a:rPr>
              <a:t>Rubens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i="1" dirty="0" smtClean="0">
                <a:solidFill>
                  <a:srgbClr val="0033CC"/>
                </a:solidFill>
                <a:latin typeface="+mj-lt"/>
              </a:rPr>
              <a:t>Assemblée des Dieux de l‘Olympe</a:t>
            </a:r>
            <a:r>
              <a:rPr lang="fr-FR" sz="2100" dirty="0" smtClean="0">
                <a:latin typeface="+mj-lt"/>
              </a:rPr>
              <a:t>, </a:t>
            </a:r>
            <a:r>
              <a:rPr lang="cs-CZ" sz="2100" dirty="0" smtClean="0">
                <a:latin typeface="+mj-lt"/>
              </a:rPr>
              <a:t>de </a:t>
            </a:r>
            <a:r>
              <a:rPr lang="fr-FR" sz="2100" b="1" dirty="0" smtClean="0">
                <a:latin typeface="+mj-lt"/>
              </a:rPr>
              <a:t>Tintoret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i="1" dirty="0" smtClean="0">
                <a:solidFill>
                  <a:srgbClr val="0033CC"/>
                </a:solidFill>
                <a:latin typeface="+mj-lt"/>
              </a:rPr>
              <a:t>Passion du Christ</a:t>
            </a:r>
            <a:r>
              <a:rPr lang="fr-FR" sz="2100" dirty="0" smtClean="0">
                <a:latin typeface="+mj-lt"/>
              </a:rPr>
              <a:t>…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>
                <a:solidFill>
                  <a:srgbClr val="FF0000"/>
                </a:solidFill>
              </a:rPr>
              <a:t>La salle Vladislav </a:t>
            </a:r>
            <a:r>
              <a:rPr lang="fr-FR" sz="2100" dirty="0" smtClean="0"/>
              <a:t>date de la fin du XV</a:t>
            </a:r>
            <a:r>
              <a:rPr lang="fr-FR" sz="2100" baseline="30000" dirty="0" smtClean="0"/>
              <a:t>e</a:t>
            </a:r>
            <a:r>
              <a:rPr lang="fr-FR" sz="2100" dirty="0" smtClean="0"/>
              <a:t> siècle, elle était utilisée pour les grandes assemblées, pour les marchées, comme salle de festin et pour les tournois de chevaux. La salle ouvre sur la </a:t>
            </a:r>
            <a:r>
              <a:rPr lang="fr-FR" sz="2100" i="1" dirty="0" smtClean="0">
                <a:solidFill>
                  <a:srgbClr val="009242"/>
                </a:solidFill>
              </a:rPr>
              <a:t>chapelle de Tous-les-Saints, la salle de la Diète, la chancellerie de Bohême, la salle de la défenestration </a:t>
            </a:r>
            <a:r>
              <a:rPr lang="fr-FR" sz="2100" dirty="0" smtClean="0"/>
              <a:t>et</a:t>
            </a:r>
            <a:r>
              <a:rPr lang="fr-FR" sz="2100" i="1" dirty="0" smtClean="0">
                <a:solidFill>
                  <a:srgbClr val="009242"/>
                </a:solidFill>
              </a:rPr>
              <a:t> l'escalier des Cavaliers</a:t>
            </a:r>
            <a:r>
              <a:rPr lang="fr-FR" sz="2100" dirty="0" smtClean="0"/>
              <a:t>. Aujourd‘hui, c‘est la salle d‘inauguration du président de la république.</a:t>
            </a:r>
            <a:endParaRPr lang="fr-FR" sz="2100" i="1" dirty="0" smtClean="0">
              <a:solidFill>
                <a:srgbClr val="009242"/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0484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16386" name="Picture 2" descr="Súbor:Joseph Heintz d. Ä. 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8142" y="476672"/>
            <a:ext cx="1887299" cy="245226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286644" y="2786058"/>
            <a:ext cx="13644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Rodolphe II</a:t>
            </a:r>
            <a:endParaRPr lang="fr-FR" dirty="0"/>
          </a:p>
        </p:txBody>
      </p:sp>
      <p:pic>
        <p:nvPicPr>
          <p:cNvPr id="16388" name="Picture 4" descr="File:Portrait d'une Femme à sa Toilette, by Titian, from C2RMF retouch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3016" y="3357561"/>
            <a:ext cx="1897113" cy="235273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215206" y="5572140"/>
            <a:ext cx="15841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Toilette d‘une jeune femme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Musée national</a:t>
            </a:r>
            <a:endParaRPr lang="fr-FR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7411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400601" cy="264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ovéPole 1"/>
          <p:cNvSpPr txBox="1">
            <a:spLocks noChangeArrowheads="1"/>
          </p:cNvSpPr>
          <p:nvPr/>
        </p:nvSpPr>
        <p:spPr bwMode="auto">
          <a:xfrm rot="16200000">
            <a:off x="6941021" y="3364235"/>
            <a:ext cx="8366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dirty="0"/>
              <a:t>Auteur: che</a:t>
            </a:r>
          </a:p>
        </p:txBody>
      </p:sp>
      <p:pic>
        <p:nvPicPr>
          <p:cNvPr id="7" name="Picture 2" descr="File:Panorama národní muze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05064"/>
            <a:ext cx="5407979" cy="2406551"/>
          </a:xfrm>
          <a:prstGeom prst="rect">
            <a:avLst/>
          </a:prstGeom>
          <a:noFill/>
        </p:spPr>
      </p:pic>
      <p:sp>
        <p:nvSpPr>
          <p:cNvPr id="8" name="TextovéPole 3"/>
          <p:cNvSpPr txBox="1">
            <a:spLocks noChangeArrowheads="1"/>
          </p:cNvSpPr>
          <p:nvPr/>
        </p:nvSpPr>
        <p:spPr bwMode="auto">
          <a:xfrm rot="16200000">
            <a:off x="6813424" y="5724080"/>
            <a:ext cx="1091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dirty="0"/>
              <a:t>Auteur: </a:t>
            </a:r>
            <a:r>
              <a:rPr lang="fr-FR" sz="1000" dirty="0" smtClean="0"/>
              <a:t>Aylorion</a:t>
            </a:r>
            <a:endParaRPr lang="fr-FR" sz="1000" dirty="0"/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755576" y="6021288"/>
            <a:ext cx="141577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Le </a:t>
            </a:r>
            <a:r>
              <a:rPr lang="cs-CZ" dirty="0" smtClean="0"/>
              <a:t>vestibule</a:t>
            </a:r>
            <a:endParaRPr lang="fr-FR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1556792"/>
            <a:ext cx="23134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Le bâtiment principal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Musée national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8435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sp>
        <p:nvSpPr>
          <p:cNvPr id="18437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752528"/>
          </a:xfrm>
        </p:spPr>
        <p:txBody>
          <a:bodyPr/>
          <a:lstStyle/>
          <a:p>
            <a:pPr marL="182563" indent="-182563"/>
            <a:r>
              <a:rPr lang="fr-FR" sz="2100" dirty="0" smtClean="0"/>
              <a:t>Le musée depuis </a:t>
            </a:r>
            <a:r>
              <a:rPr lang="fr-FR" sz="2100" b="1" dirty="0" smtClean="0">
                <a:solidFill>
                  <a:srgbClr val="FF0000"/>
                </a:solidFill>
              </a:rPr>
              <a:t>1818</a:t>
            </a:r>
            <a:r>
              <a:rPr lang="fr-FR" sz="2100" dirty="0" smtClean="0"/>
              <a:t>, il fêtera bientôt son </a:t>
            </a:r>
            <a:r>
              <a:rPr lang="fr-FR" sz="2100" b="1" dirty="0" smtClean="0">
                <a:solidFill>
                  <a:schemeClr val="accent6"/>
                </a:solidFill>
              </a:rPr>
              <a:t>bicentenaire</a:t>
            </a:r>
          </a:p>
          <a:p>
            <a:pPr marL="182563" indent="-182563"/>
            <a:r>
              <a:rPr lang="fr-FR" sz="2100" b="1" dirty="0" smtClean="0">
                <a:solidFill>
                  <a:srgbClr val="FF0000"/>
                </a:solidFill>
              </a:rPr>
              <a:t>Le bâtiment principal </a:t>
            </a:r>
            <a:r>
              <a:rPr lang="fr-FR" sz="2100" dirty="0" smtClean="0"/>
              <a:t>(actuellement en r</a:t>
            </a:r>
            <a:r>
              <a:rPr lang="cs-CZ" sz="2100" dirty="0" smtClean="0"/>
              <a:t>e</a:t>
            </a:r>
            <a:r>
              <a:rPr lang="fr-FR" sz="2100" dirty="0" smtClean="0"/>
              <a:t>construction) en style de </a:t>
            </a:r>
            <a:r>
              <a:rPr lang="fr-FR" sz="2100" b="1" dirty="0" smtClean="0"/>
              <a:t>néorenaissance</a:t>
            </a:r>
            <a:r>
              <a:rPr lang="fr-FR" sz="2100" dirty="0" smtClean="0"/>
              <a:t> est situé </a:t>
            </a:r>
            <a:r>
              <a:rPr lang="fr-FR" sz="2100" b="1" dirty="0" smtClean="0"/>
              <a:t>en haut de la Place Venceslas </a:t>
            </a:r>
          </a:p>
          <a:p>
            <a:pPr marL="182563" indent="-182563"/>
            <a:r>
              <a:rPr lang="fr-FR" sz="2100" dirty="0" smtClean="0"/>
              <a:t>Son vestibule sert également de </a:t>
            </a:r>
            <a:r>
              <a:rPr lang="fr-FR" sz="2100" i="1" dirty="0" smtClean="0"/>
              <a:t>Panthéon</a:t>
            </a:r>
            <a:r>
              <a:rPr lang="fr-FR" sz="2100" dirty="0" smtClean="0"/>
              <a:t> aux grands hommes tchèques</a:t>
            </a:r>
          </a:p>
          <a:p>
            <a:pPr marL="182563" indent="-182563"/>
            <a:r>
              <a:rPr lang="fr-FR" sz="2100" b="1" dirty="0" smtClean="0"/>
              <a:t>Ses riches collections présentent les </a:t>
            </a:r>
            <a:r>
              <a:rPr lang="fr-FR" sz="2100" b="1" dirty="0" smtClean="0">
                <a:solidFill>
                  <a:srgbClr val="FF0000"/>
                </a:solidFill>
              </a:rPr>
              <a:t>sciences naturelles </a:t>
            </a:r>
            <a:r>
              <a:rPr lang="fr-FR" sz="2100" dirty="0" smtClean="0"/>
              <a:t>– l‘archéologie, l‘anthropologie, la botanique, l‘ent</a:t>
            </a:r>
            <a:r>
              <a:rPr lang="cs-CZ" sz="2100" dirty="0" smtClean="0"/>
              <a:t>o</a:t>
            </a:r>
            <a:r>
              <a:rPr lang="fr-FR" sz="2100" dirty="0" smtClean="0"/>
              <a:t>mologie, la minéralogie, la mycologie et la zoologie, la collection peut-être la plus attrayante</a:t>
            </a:r>
          </a:p>
          <a:p>
            <a:pPr marL="182563" indent="-182563"/>
            <a:r>
              <a:rPr lang="fr-FR" sz="2100" u="sng" dirty="0" smtClean="0"/>
              <a:t>D‘autres bâtiments appartenant au Musée national</a:t>
            </a:r>
            <a:r>
              <a:rPr lang="fr-FR" sz="2100" dirty="0" smtClean="0"/>
              <a:t>: </a:t>
            </a:r>
          </a:p>
          <a:p>
            <a:pPr marL="182563" indent="-182563">
              <a:buNone/>
            </a:pPr>
            <a:r>
              <a:rPr lang="fr-FR" sz="2100" dirty="0" smtClean="0"/>
              <a:t>	</a:t>
            </a:r>
            <a:r>
              <a:rPr lang="fr-FR" sz="2100" b="1" dirty="0" smtClean="0">
                <a:solidFill>
                  <a:srgbClr val="0033CC"/>
                </a:solidFill>
              </a:rPr>
              <a:t>le Nouveau bâtiment </a:t>
            </a:r>
            <a:r>
              <a:rPr lang="fr-FR" sz="2100" dirty="0" smtClean="0"/>
              <a:t>(ancienne Assemblée nationale)</a:t>
            </a:r>
            <a:r>
              <a:rPr lang="fr-FR" sz="2100" b="1" dirty="0" smtClean="0">
                <a:solidFill>
                  <a:srgbClr val="0033CC"/>
                </a:solidFill>
              </a:rPr>
              <a:t>, Musée de la Musique tchèque, Musée lapidaire </a:t>
            </a:r>
            <a:r>
              <a:rPr lang="fr-FR" sz="2100" dirty="0" smtClean="0"/>
              <a:t>(dans le Parc des Expositions)</a:t>
            </a:r>
            <a:r>
              <a:rPr lang="fr-FR" sz="2100" b="1" dirty="0" smtClean="0">
                <a:solidFill>
                  <a:srgbClr val="0033CC"/>
                </a:solidFill>
              </a:rPr>
              <a:t>, Musée Antonín </a:t>
            </a:r>
            <a:r>
              <a:rPr lang="cs-CZ" sz="2100" b="1" dirty="0" smtClean="0">
                <a:solidFill>
                  <a:srgbClr val="0033CC"/>
                </a:solidFill>
              </a:rPr>
              <a:t>D</a:t>
            </a:r>
            <a:r>
              <a:rPr lang="fr-FR" sz="2100" b="1" dirty="0" smtClean="0">
                <a:solidFill>
                  <a:srgbClr val="0033CC"/>
                </a:solidFill>
              </a:rPr>
              <a:t>vořák, Musée Bedřich Smetana, Musée Náprstek, Bibliothèque</a:t>
            </a:r>
            <a:r>
              <a:rPr lang="cs-CZ" sz="2100" b="1" dirty="0" smtClean="0">
                <a:solidFill>
                  <a:srgbClr val="0033CC"/>
                </a:solidFill>
              </a:rPr>
              <a:t>…</a:t>
            </a:r>
            <a:endParaRPr lang="fr-FR" sz="2100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Musée Náprstek</a:t>
            </a:r>
            <a:endParaRPr lang="fr-FR" smtClean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6146" name="Picture 2" descr="Soubor:Prague CZ Old Town Betlemske namesti U Halank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432714" cy="482453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 rot="16200000">
            <a:off x="7232394" y="5377119"/>
            <a:ext cx="1406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Gabriel Millos</a:t>
            </a:r>
            <a:endParaRPr lang="fr-FR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979712" y="5373216"/>
            <a:ext cx="52565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La maison </a:t>
            </a:r>
            <a:r>
              <a:rPr lang="fr-FR" i="1" dirty="0" smtClean="0"/>
              <a:t>U Halánků </a:t>
            </a:r>
            <a:r>
              <a:rPr lang="fr-FR" dirty="0" smtClean="0"/>
              <a:t>était depuis le XV</a:t>
            </a:r>
            <a:r>
              <a:rPr lang="fr-FR" baseline="30000" dirty="0" smtClean="0"/>
              <a:t>e</a:t>
            </a:r>
            <a:r>
              <a:rPr lang="fr-FR" dirty="0" smtClean="0"/>
              <a:t> siècle liée à la fabrication de la bière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Musée Náprstek</a:t>
            </a:r>
          </a:p>
        </p:txBody>
      </p:sp>
      <p:sp>
        <p:nvSpPr>
          <p:cNvPr id="26626" name="Zástupný symbol pro obsah 4"/>
          <p:cNvSpPr>
            <a:spLocks noGrp="1"/>
          </p:cNvSpPr>
          <p:nvPr>
            <p:ph idx="1"/>
          </p:nvPr>
        </p:nvSpPr>
        <p:spPr>
          <a:xfrm>
            <a:off x="107504" y="1500189"/>
            <a:ext cx="5112568" cy="4593108"/>
          </a:xfrm>
          <a:solidFill>
            <a:schemeClr val="bg1"/>
          </a:solidFill>
        </p:spPr>
        <p:txBody>
          <a:bodyPr/>
          <a:lstStyle/>
          <a:p>
            <a:pPr marL="179388" indent="-179388" eaLnBrk="1" hangingPunct="1">
              <a:spcBef>
                <a:spcPts val="600"/>
              </a:spcBef>
            </a:pPr>
            <a:r>
              <a:rPr lang="fr-FR" sz="2100" b="1" dirty="0" smtClean="0">
                <a:solidFill>
                  <a:srgbClr val="FF0000"/>
                </a:solidFill>
              </a:rPr>
              <a:t>Musée des arts et civilisations d‘Afrique, d‘Asie, d‘Océanie et des Amériques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fr-FR" sz="2100" dirty="0" smtClean="0"/>
              <a:t>Le musée est créé en </a:t>
            </a:r>
            <a:r>
              <a:rPr lang="fr-FR" sz="2100" b="1" dirty="0" smtClean="0">
                <a:solidFill>
                  <a:srgbClr val="FF0000"/>
                </a:solidFill>
              </a:rPr>
              <a:t>1862</a:t>
            </a:r>
            <a:r>
              <a:rPr lang="fr-FR" sz="2100" dirty="0" smtClean="0"/>
              <a:t> par un politique et patriote tchèque </a:t>
            </a:r>
            <a:r>
              <a:rPr lang="fr-FR" sz="2100" b="1" dirty="0" smtClean="0">
                <a:solidFill>
                  <a:schemeClr val="accent6"/>
                </a:solidFill>
              </a:rPr>
              <a:t>Vojtěch Náprstek </a:t>
            </a:r>
            <a:r>
              <a:rPr lang="fr-FR" sz="2100" dirty="0" smtClean="0"/>
              <a:t>dans l</a:t>
            </a:r>
            <a:r>
              <a:rPr lang="cs-CZ" sz="2100" dirty="0" smtClean="0"/>
              <a:t>‘</a:t>
            </a:r>
            <a:r>
              <a:rPr lang="fr-FR" sz="2100" dirty="0" smtClean="0"/>
              <a:t>ancienne brasserie</a:t>
            </a:r>
          </a:p>
          <a:p>
            <a:pPr marL="179388" indent="-179388" eaLnBrk="1" hangingPunct="1">
              <a:spcBef>
                <a:spcPts val="600"/>
              </a:spcBef>
            </a:pPr>
            <a:r>
              <a:rPr lang="cs-CZ" sz="2100" dirty="0" smtClean="0"/>
              <a:t>Les </a:t>
            </a:r>
            <a:r>
              <a:rPr lang="fr-FR" sz="2100" dirty="0" smtClean="0"/>
              <a:t>locaux du musée retracent la passionnante histoire d‘</a:t>
            </a:r>
            <a:r>
              <a:rPr lang="fr-FR" sz="2100" b="1" dirty="0" smtClean="0">
                <a:solidFill>
                  <a:srgbClr val="009242"/>
                </a:solidFill>
              </a:rPr>
              <a:t>un tour du monde au goût exotique </a:t>
            </a:r>
            <a:r>
              <a:rPr lang="cs-CZ" sz="2100" dirty="0" smtClean="0"/>
              <a:t>. O</a:t>
            </a:r>
            <a:r>
              <a:rPr lang="fr-FR" sz="2100" dirty="0" smtClean="0"/>
              <a:t>n peut y marcher sur les traces des </a:t>
            </a:r>
            <a:r>
              <a:rPr lang="fr-FR" sz="2100" b="1" dirty="0" smtClean="0">
                <a:solidFill>
                  <a:srgbClr val="0033CC"/>
                </a:solidFill>
              </a:rPr>
              <a:t>Indiens</a:t>
            </a:r>
            <a:r>
              <a:rPr lang="fr-FR" sz="2100" dirty="0" smtClean="0"/>
              <a:t>, des populations polynésiennes autochtones des </a:t>
            </a:r>
            <a:r>
              <a:rPr lang="fr-FR" sz="2100" b="1" dirty="0" smtClean="0">
                <a:solidFill>
                  <a:srgbClr val="0033CC"/>
                </a:solidFill>
              </a:rPr>
              <a:t>Maori</a:t>
            </a:r>
            <a:r>
              <a:rPr lang="cs-CZ" sz="2100" b="1" dirty="0" smtClean="0">
                <a:solidFill>
                  <a:srgbClr val="0033CC"/>
                </a:solidFill>
              </a:rPr>
              <a:t>s</a:t>
            </a:r>
            <a:r>
              <a:rPr lang="fr-FR" sz="2100" dirty="0" smtClean="0"/>
              <a:t>, découvrir l‘univers des </a:t>
            </a:r>
            <a:r>
              <a:rPr lang="fr-FR" sz="2100" b="1" dirty="0" smtClean="0">
                <a:solidFill>
                  <a:srgbClr val="0033CC"/>
                </a:solidFill>
              </a:rPr>
              <a:t>geishas</a:t>
            </a:r>
            <a:r>
              <a:rPr lang="fr-FR" sz="2100" dirty="0" smtClean="0"/>
              <a:t> et des </a:t>
            </a:r>
            <a:r>
              <a:rPr lang="fr-FR" sz="2100" b="1" dirty="0" smtClean="0">
                <a:solidFill>
                  <a:srgbClr val="0033CC"/>
                </a:solidFill>
              </a:rPr>
              <a:t>samouraïs</a:t>
            </a:r>
            <a:r>
              <a:rPr lang="fr-FR" sz="2100" dirty="0" smtClean="0"/>
              <a:t> ou encore admirer des </a:t>
            </a:r>
            <a:r>
              <a:rPr lang="fr-FR" sz="2100" b="1" dirty="0" smtClean="0">
                <a:solidFill>
                  <a:srgbClr val="0033CC"/>
                </a:solidFill>
              </a:rPr>
              <a:t>momies</a:t>
            </a:r>
            <a:r>
              <a:rPr lang="fr-FR" sz="2100" dirty="0" smtClean="0"/>
              <a:t> rapportées d‘Egypte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36866" name="Picture 2" descr="Soubor:Vojtěch náprste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92080" y="1556792"/>
            <a:ext cx="3345503" cy="454988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 rot="16200000">
            <a:off x="7993223" y="5264361"/>
            <a:ext cx="1468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Auteur: Jindřich Eckert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/>
              <a:t>Couvent de Sainte-Agnès de Bohême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21508" name="TextovéPole 6"/>
          <p:cNvSpPr txBox="1">
            <a:spLocks noChangeArrowheads="1"/>
          </p:cNvSpPr>
          <p:nvPr/>
        </p:nvSpPr>
        <p:spPr bwMode="auto">
          <a:xfrm>
            <a:off x="6286500" y="0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VY_32_INOVACE_2.1.FJ4.17/Št</a:t>
            </a:r>
          </a:p>
        </p:txBody>
      </p:sp>
      <p:pic>
        <p:nvPicPr>
          <p:cNvPr id="21512" name="Picture 8" descr="File:Anežský klášter, kostely svatého Salvátora a Františ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396037" cy="4678363"/>
          </a:xfrm>
          <a:prstGeom prst="rect">
            <a:avLst/>
          </a:prstGeom>
          <a:noFill/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 rot="16200000">
            <a:off x="7438506" y="5747070"/>
            <a:ext cx="8499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000" smtClean="0"/>
              <a:t>Auteur: ŠJů</a:t>
            </a:r>
            <a:endParaRPr 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5416</TotalTime>
  <Words>1487</Words>
  <Application>Microsoft Office PowerPoint</Application>
  <PresentationFormat>Předvádění na obrazovce (4:3)</PresentationFormat>
  <Paragraphs>195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Prezentace aplikace PowerPoint</vt:lpstr>
      <vt:lpstr>Musées à Prague</vt:lpstr>
      <vt:lpstr>Château de Prague</vt:lpstr>
      <vt:lpstr>Château de Prague</vt:lpstr>
      <vt:lpstr>Musée national</vt:lpstr>
      <vt:lpstr>Musée national</vt:lpstr>
      <vt:lpstr>Musée Náprstek</vt:lpstr>
      <vt:lpstr>Musée Náprstek</vt:lpstr>
      <vt:lpstr>Couvent de Sainte-Agnès de Bohême</vt:lpstr>
      <vt:lpstr>Couvent de Sainte-Agnès de Bohême</vt:lpstr>
      <vt:lpstr>Belvédère</vt:lpstr>
      <vt:lpstr>Belvédère</vt:lpstr>
      <vt:lpstr>Musée technique national</vt:lpstr>
      <vt:lpstr>Musée technique national</vt:lpstr>
      <vt:lpstr>Monastère de Strahov</vt:lpstr>
      <vt:lpstr>Monastère de Strahov</vt:lpstr>
      <vt:lpstr>Prezentace aplikace PowerPoint</vt:lpstr>
      <vt:lpstr>Dans quel musée se trouvent-ils?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Radek</cp:lastModifiedBy>
  <cp:revision>480</cp:revision>
  <dcterms:modified xsi:type="dcterms:W3CDTF">2013-03-24T12:51:47Z</dcterms:modified>
</cp:coreProperties>
</file>