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338" r:id="rId4"/>
    <p:sldId id="323" r:id="rId5"/>
    <p:sldId id="336" r:id="rId6"/>
    <p:sldId id="324" r:id="rId7"/>
    <p:sldId id="341" r:id="rId8"/>
    <p:sldId id="344" r:id="rId9"/>
    <p:sldId id="340" r:id="rId10"/>
    <p:sldId id="335" r:id="rId11"/>
    <p:sldId id="325" r:id="rId12"/>
    <p:sldId id="345" r:id="rId13"/>
    <p:sldId id="339" r:id="rId14"/>
    <p:sldId id="326" r:id="rId15"/>
    <p:sldId id="346" r:id="rId16"/>
    <p:sldId id="347" r:id="rId17"/>
    <p:sldId id="327" r:id="rId18"/>
    <p:sldId id="348" r:id="rId19"/>
    <p:sldId id="349" r:id="rId20"/>
    <p:sldId id="328" r:id="rId21"/>
    <p:sldId id="352" r:id="rId22"/>
    <p:sldId id="343" r:id="rId23"/>
    <p:sldId id="329" r:id="rId24"/>
    <p:sldId id="353" r:id="rId25"/>
    <p:sldId id="354" r:id="rId26"/>
    <p:sldId id="357" r:id="rId27"/>
    <p:sldId id="356" r:id="rId28"/>
    <p:sldId id="358" r:id="rId29"/>
    <p:sldId id="305" r:id="rId30"/>
    <p:sldId id="285" r:id="rId31"/>
    <p:sldId id="342" r:id="rId32"/>
    <p:sldId id="351" r:id="rId33"/>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9242"/>
    <a:srgbClr val="FF0066"/>
    <a:srgbClr val="49ED33"/>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8592" autoAdjust="0"/>
  </p:normalViewPr>
  <p:slideViewPr>
    <p:cSldViewPr>
      <p:cViewPr>
        <p:scale>
          <a:sx n="70" d="100"/>
          <a:sy n="70" d="100"/>
        </p:scale>
        <p:origin x="-1386" y="-1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773DB07-F330-4C86-BC1B-B0022E4B56A3}" type="datetimeFigureOut">
              <a:rPr lang="cs-CZ"/>
              <a:pPr>
                <a:defRPr/>
              </a:pPr>
              <a:t>24.3.2013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CD33B3E-4D7C-4578-9E37-7DF3C04A64BB}" type="slidenum">
              <a:rPr lang="cs-CZ"/>
              <a:pPr>
                <a:defRPr/>
              </a:pPr>
              <a:t>‹#›</a:t>
            </a:fld>
            <a:endParaRPr lang="cs-CZ"/>
          </a:p>
        </p:txBody>
      </p:sp>
    </p:spTree>
    <p:extLst>
      <p:ext uri="{BB962C8B-B14F-4D97-AF65-F5344CB8AC3E}">
        <p14:creationId xmlns:p14="http://schemas.microsoft.com/office/powerpoint/2010/main" val="39616904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Zástupný symbol pro obrázek snímku 1"/>
          <p:cNvSpPr>
            <a:spLocks noGrp="1" noRot="1" noChangeAspect="1"/>
          </p:cNvSpPr>
          <p:nvPr>
            <p:ph type="sldImg"/>
          </p:nvPr>
        </p:nvSpPr>
        <p:spPr bwMode="auto">
          <a:noFill/>
          <a:ln>
            <a:solidFill>
              <a:srgbClr val="000000"/>
            </a:solidFill>
            <a:miter lim="800000"/>
            <a:headEnd/>
            <a:tailEnd/>
          </a:ln>
        </p:spPr>
      </p:sp>
      <p:sp>
        <p:nvSpPr>
          <p:cNvPr id="15362"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15363" name="Zástupný symbol pro záhlaví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cs-CZ" smtClean="0">
                <a:cs typeface="Arial" charset="0"/>
              </a:rPr>
              <a:t>VY_32_INOVACE_2.1.FJr.01/Št</a:t>
            </a:r>
          </a:p>
        </p:txBody>
      </p:sp>
      <p:sp>
        <p:nvSpPr>
          <p:cNvPr id="15364" name="Zástupný symbol pro zápatí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cs-CZ" smtClean="0">
                <a:cs typeface="Arial" charset="0"/>
              </a:rPr>
              <a:t>CZ.1.07/1.5.00/34.0501</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Zástupný symbol pro obrázek snímku 1"/>
          <p:cNvSpPr>
            <a:spLocks noGrp="1" noRot="1" noChangeAspect="1"/>
          </p:cNvSpPr>
          <p:nvPr>
            <p:ph type="sldImg"/>
          </p:nvPr>
        </p:nvSpPr>
        <p:spPr bwMode="auto">
          <a:noFill/>
          <a:ln>
            <a:solidFill>
              <a:srgbClr val="000000"/>
            </a:solidFill>
            <a:miter lim="800000"/>
            <a:headEnd/>
            <a:tailEnd/>
          </a:ln>
        </p:spPr>
      </p:sp>
      <p:sp>
        <p:nvSpPr>
          <p:cNvPr id="30722"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smtClean="0"/>
          </a:p>
        </p:txBody>
      </p:sp>
      <p:sp>
        <p:nvSpPr>
          <p:cNvPr id="30723" name="Zástupný symbol pro číslo snímk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3CA105-FAEB-477D-BFEE-7B614C808750}" type="slidenum">
              <a:rPr lang="cs-CZ">
                <a:cs typeface="Arial" charset="0"/>
              </a:rPr>
              <a:pPr fontAlgn="base">
                <a:spcBef>
                  <a:spcPct val="0"/>
                </a:spcBef>
                <a:spcAft>
                  <a:spcPct val="0"/>
                </a:spcAft>
                <a:defRPr/>
              </a:pPr>
              <a:t>29</a:t>
            </a:fld>
            <a:endParaRPr lang="cs-CZ">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lvl1pPr>
              <a:defRPr/>
            </a:lvl1pPr>
          </a:lstStyle>
          <a:p>
            <a:pPr>
              <a:defRPr/>
            </a:pPr>
            <a:fld id="{8212407F-E8D1-411A-9E24-5A9657B7ED36}" type="datetimeFigureOut">
              <a:rPr lang="cs-CZ"/>
              <a:pPr>
                <a:defRPr/>
              </a:pPr>
              <a:t>24.3.2013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216B0E16-5CC6-4CF8-A6C0-FF3B3018B172}"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B9D1C07D-4071-4B14-905A-167ECE0752E8}" type="datetimeFigureOut">
              <a:rPr lang="cs-CZ"/>
              <a:pPr>
                <a:defRPr/>
              </a:pPr>
              <a:t>24.3.2013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BE845E0-C304-4AC2-AF06-A41AAAD3862C}"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34314598-9290-4BD5-9A14-52ED46A4BC68}" type="datetimeFigureOut">
              <a:rPr lang="cs-CZ"/>
              <a:pPr>
                <a:defRPr/>
              </a:pPr>
              <a:t>24.3.2013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A2BD522-A08D-42B5-83CF-A4FFB568FAEF}"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1B640389-A092-446D-A2A1-B561F55B3CD3}" type="datetimeFigureOut">
              <a:rPr lang="cs-CZ"/>
              <a:pPr>
                <a:defRPr/>
              </a:pPr>
              <a:t>24.3.2013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7D8A9A87-DEFE-4813-88F6-F467A41B753C}"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4182AC8D-792F-499C-BD34-5699F7358222}" type="datetimeFigureOut">
              <a:rPr lang="cs-CZ"/>
              <a:pPr>
                <a:defRPr/>
              </a:pPr>
              <a:t>24.3.2013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8C7F2C7-81E4-446C-BEFD-E379492B233F}"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14A1B11C-B301-4778-AD5C-A850875B0FF2}" type="datetimeFigureOut">
              <a:rPr lang="cs-CZ"/>
              <a:pPr>
                <a:defRPr/>
              </a:pPr>
              <a:t>24.3.2013</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DEA8E572-5C25-4D6C-9785-F3919D22E78D}"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5D1EA0F8-5CDF-4211-AB06-AFC0AF913779}" type="datetimeFigureOut">
              <a:rPr lang="cs-CZ"/>
              <a:pPr>
                <a:defRPr/>
              </a:pPr>
              <a:t>24.3.2013</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DAEF9469-8974-4FA1-A9E0-4FCC0F36C5A7}"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3"/>
          <p:cNvSpPr>
            <a:spLocks noGrp="1"/>
          </p:cNvSpPr>
          <p:nvPr>
            <p:ph type="dt" sz="half" idx="10"/>
          </p:nvPr>
        </p:nvSpPr>
        <p:spPr/>
        <p:txBody>
          <a:bodyPr/>
          <a:lstStyle>
            <a:lvl1pPr>
              <a:defRPr/>
            </a:lvl1pPr>
          </a:lstStyle>
          <a:p>
            <a:pPr>
              <a:defRPr/>
            </a:pPr>
            <a:fld id="{02529904-DB0E-4673-813B-A5E93E621EC5}" type="datetimeFigureOut">
              <a:rPr lang="cs-CZ"/>
              <a:pPr>
                <a:defRPr/>
              </a:pPr>
              <a:t>24.3.2013</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71E2826D-1B8C-4BC2-B1A0-D04F98D95029}"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7729E7DD-32FB-4416-8402-17847F85A203}" type="datetimeFigureOut">
              <a:rPr lang="cs-CZ"/>
              <a:pPr>
                <a:defRPr/>
              </a:pPr>
              <a:t>24.3.2013</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95661A4A-3CAC-411E-965F-94497B5478EB}"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79522258-D29B-4D77-9AA5-843864E75576}" type="datetimeFigureOut">
              <a:rPr lang="cs-CZ"/>
              <a:pPr>
                <a:defRPr/>
              </a:pPr>
              <a:t>24.3.2013</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122D76F1-C229-4B99-BA8D-A0E73204A3F7}"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5F7C42C7-C35B-450A-8E7A-42C1BB970805}" type="datetimeFigureOut">
              <a:rPr lang="cs-CZ"/>
              <a:pPr>
                <a:defRPr/>
              </a:pPr>
              <a:t>24.3.2013</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42D7348D-2C30-4C07-BBA9-5E2150F17C0A}"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E386EB6-92A7-4874-885D-23E369C2CFA4}" type="datetimeFigureOut">
              <a:rPr lang="cs-CZ"/>
              <a:pPr>
                <a:defRPr/>
              </a:pPr>
              <a:t>24.3.2013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FBA1EBE-41F1-4578-9016-D2792551D404}"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upload.wikimedia.org/wikipedia/commons/9/93/H%C3%B4tel_Sal%C3%A9.JP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upload.wikimedia.org/wikipedia/commons/9/98/Pablo_picasso_1.jp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upload.wikimedia.org/wikipedia/commons/d/db/To_the_Unknown_Voice.JPG" TargetMode="Externa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hyperlink" Target="//upload.wikimedia.org/wikipedia/commons/7/79/Alice_(Amadeo_Modigliani).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upload.wikimedia.org/wikipedia/commons/0/0c/L'h%C3%B4tel_biron_2.jp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upload.wikimedia.org/wikipedia/commons/c/c4/Der_kuss.jpg"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upload.wikimedia.org/wikipedia/commons/0/05/Paris_Mus%C3%A9e_Rodin_Penseur.JP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upload.wikimedia.org/wikipedia/commons/b/b7/Mus%C3%A9e_Marmottan.JP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8.jpeg"/><Relationship Id="rId2" Type="http://schemas.openxmlformats.org/officeDocument/2006/relationships/hyperlink" Target="//upload.wikimedia.org/wikipedia/commons/e/eb/Claude_Monet_015.jpg" TargetMode="External"/><Relationship Id="rId1" Type="http://schemas.openxmlformats.org/officeDocument/2006/relationships/slideLayout" Target="../slideLayouts/slideLayout7.xml"/><Relationship Id="rId6" Type="http://schemas.openxmlformats.org/officeDocument/2006/relationships/hyperlink" Target="//upload.wikimedia.org/wikipedia/commons/d/d1/Claude_Monet_-_Rouen_Cathedral,_Facade_(Sunset).JPG" TargetMode="External"/><Relationship Id="rId5" Type="http://schemas.openxmlformats.org/officeDocument/2006/relationships/image" Target="../media/image27.jpeg"/><Relationship Id="rId4" Type="http://schemas.openxmlformats.org/officeDocument/2006/relationships/hyperlink" Target="//upload.wikimedia.org/wikipedia/commons/5/5c/Claude_Monet,_Impression,_soleil_levant,_1872.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upload.wikimedia.org/wikipedia/commons/e/e8/Musee_quai_branly_eiffel.jp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upload.wikimedia.org/wikipedia/commons/8/88/Exposition_Fleuve_Congo-Paris_2010.jpg" TargetMode="Externa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hyperlink" Target="//upload.wikimedia.org/wikipedia/commons/9/94/Mus%C3%A9e_du_quai_Branly_01.jp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upload.wikimedia.org/wikipedia/commons/6/68/Parvis_musee_des_arts_et_metiers.jp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hyperlink" Target="//upload.wikimedia.org/wikipedia/commons/5/5c/Ordi-mecanique-IMG_0517.jpg" TargetMode="External"/><Relationship Id="rId7" Type="http://schemas.openxmlformats.org/officeDocument/2006/relationships/hyperlink" Target="//upload.wikimedia.org/wikipedia/commons/5/56/FardierdeCugnot20050111.jpg" TargetMode="External"/><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hyperlink" Target="//upload.wikimedia.org/wikipedia/commons/3/34/Mus%C3%A9e_des_Arts_et_M%C3%A9tiers_-_Appareil_photographique_dit_%C2%ABPhoto-Carnet%C2%BB_de_Rudolph_Kr%C3%BCgener,_1888.jpg" TargetMode="External"/><Relationship Id="rId10" Type="http://schemas.openxmlformats.org/officeDocument/2006/relationships/image" Target="../media/image37.jpeg"/><Relationship Id="rId4" Type="http://schemas.openxmlformats.org/officeDocument/2006/relationships/image" Target="../media/image34.jpeg"/><Relationship Id="rId9" Type="http://schemas.openxmlformats.org/officeDocument/2006/relationships/hyperlink" Target="//upload.wikimedia.org/wikipedia/commons/5/50/Pendule_de_Foucault_au_musee_des_arts_et_metiers.jpg"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hyperlink" Target="http://fr.wikipedia.org/wiki/Mus%C3%A9e_national_d'art_moderne" TargetMode="External"/><Relationship Id="rId13" Type="http://schemas.openxmlformats.org/officeDocument/2006/relationships/hyperlink" Target="http://fr.wikipedia.org/wiki/Mus%C3%A9e_des_arts_et_m%C3%A9tiers" TargetMode="External"/><Relationship Id="rId3" Type="http://schemas.openxmlformats.org/officeDocument/2006/relationships/hyperlink" Target="http://fr.wikipedia.org/wiki/Mus%C3%A9e_d'Orsay" TargetMode="External"/><Relationship Id="rId7" Type="http://schemas.openxmlformats.org/officeDocument/2006/relationships/hyperlink" Target="http://fr.wikipedia.org/wiki/Les_Demoiselles_d'Avignon" TargetMode="External"/><Relationship Id="rId12" Type="http://schemas.openxmlformats.org/officeDocument/2006/relationships/hyperlink" Target="http://fr.wikipedia.org/wiki/Mus%C3%A9e_Zadkine" TargetMode="External"/><Relationship Id="rId2" Type="http://schemas.openxmlformats.org/officeDocument/2006/relationships/hyperlink" Target="http://fr.wikipedia.org/wiki/Mus%C3%A9e_du_Louvre" TargetMode="External"/><Relationship Id="rId1" Type="http://schemas.openxmlformats.org/officeDocument/2006/relationships/slideLayout" Target="../slideLayouts/slideLayout7.xml"/><Relationship Id="rId6" Type="http://schemas.openxmlformats.org/officeDocument/2006/relationships/hyperlink" Target="http://fr.wikipedia.org/wiki/Mus%C3%A9e_Picasso_(Paris" TargetMode="External"/><Relationship Id="rId11" Type="http://schemas.openxmlformats.org/officeDocument/2006/relationships/hyperlink" Target="https://fr.wikipedia.org/wiki/Mus%C3%A9e_du_quai_Branly" TargetMode="External"/><Relationship Id="rId5" Type="http://schemas.openxmlformats.org/officeDocument/2006/relationships/hyperlink" Target="http://fr.wikipedia.org/wiki/Mus%C3%A9e_de_l'Arm%C3%A9e_(Paris" TargetMode="External"/><Relationship Id="rId10" Type="http://schemas.openxmlformats.org/officeDocument/2006/relationships/hyperlink" Target="http://fr.wikipedia.org/wiki/Mus%C3%A9e_Marmottan_Monet" TargetMode="External"/><Relationship Id="rId4" Type="http://schemas.openxmlformats.org/officeDocument/2006/relationships/hyperlink" Target="http://fr.wikipedia.org/wiki/H%C3%B4tel_des_Invalides" TargetMode="External"/><Relationship Id="rId9" Type="http://schemas.openxmlformats.org/officeDocument/2006/relationships/hyperlink" Target="http://fr.wikipedia.org/wiki/Mus%C3%A9e_Rodin"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commons.wikimedia.org/wiki/File:Paul_Gauguin_006.jpg" TargetMode="External"/><Relationship Id="rId13" Type="http://schemas.openxmlformats.org/officeDocument/2006/relationships/hyperlink" Target="http://commons.wikimedia.org/wiki/File:H%C3%B4tel_Sal%C3%A9.JPG" TargetMode="External"/><Relationship Id="rId3" Type="http://schemas.openxmlformats.org/officeDocument/2006/relationships/hyperlink" Target="http://commons.wikimedia.org/wiki/File:Venus_de_Milo_Louvre_Ma399.jpg" TargetMode="External"/><Relationship Id="rId7" Type="http://schemas.openxmlformats.org/officeDocument/2006/relationships/hyperlink" Target="http://commons.wikimedia.org/wiki/File:Pierre-Auguste_Renoir,_Le_Moulin_de_la_Galette.jpg" TargetMode="External"/><Relationship Id="rId12" Type="http://schemas.openxmlformats.org/officeDocument/2006/relationships/hyperlink" Target="http://commons.wikimedia.org/wiki/File:Self-Portrait_(Van_Gogh_September_1889).jpg" TargetMode="External"/><Relationship Id="rId2" Type="http://schemas.openxmlformats.org/officeDocument/2006/relationships/hyperlink" Target="http://commons.wikimedia.org/wiki/File:Mona_Lisa,_by_Leonardo_da_Vinci,_from_C2RMF_retouched.jpg" TargetMode="External"/><Relationship Id="rId16" Type="http://schemas.openxmlformats.org/officeDocument/2006/relationships/hyperlink" Target="http://cs.wikipedia.org/wiki/Soubor:Alice_(Amadeo_Modigliani).jpg" TargetMode="External"/><Relationship Id="rId1" Type="http://schemas.openxmlformats.org/officeDocument/2006/relationships/slideLayout" Target="../slideLayouts/slideLayout7.xml"/><Relationship Id="rId6" Type="http://schemas.openxmlformats.org/officeDocument/2006/relationships/hyperlink" Target="http://commons.wikimedia.org/wiki/File:Manet,_Edouard_-_Olympia,_1863.jpg" TargetMode="External"/><Relationship Id="rId11" Type="http://schemas.openxmlformats.org/officeDocument/2006/relationships/hyperlink" Target="http://commons.wikimedia.org/wiki/File:Edgar_Germain_Hilaire_Degas_018.jpg" TargetMode="External"/><Relationship Id="rId5" Type="http://schemas.openxmlformats.org/officeDocument/2006/relationships/hyperlink" Target="http://commons.wikimedia.org/wiki/File:MuseeDOrsay.jpg" TargetMode="External"/><Relationship Id="rId15" Type="http://schemas.openxmlformats.org/officeDocument/2006/relationships/hyperlink" Target="http://commons.wikimedia.org/wiki/File:To_the_Unknown_Voice.JPG" TargetMode="External"/><Relationship Id="rId10" Type="http://schemas.openxmlformats.org/officeDocument/2006/relationships/hyperlink" Target="http://commons.wikimedia.org/wiki/File:Claude_Monet_015.jpg" TargetMode="External"/><Relationship Id="rId4" Type="http://schemas.openxmlformats.org/officeDocument/2006/relationships/hyperlink" Target="http://commons.wikimedia.org/wiki/File:Eug%C3%A8ne_Delacroix_-_La_libert%C3%A9_guidant_le_peuple.jpg" TargetMode="External"/><Relationship Id="rId9" Type="http://schemas.openxmlformats.org/officeDocument/2006/relationships/hyperlink" Target="http://commons.wikimedia.org/wiki/File:Paul_C%C3%A9zanne_179.jpg" TargetMode="External"/><Relationship Id="rId14" Type="http://schemas.openxmlformats.org/officeDocument/2006/relationships/hyperlink" Target="http://commons.wikimedia.org/wiki/File:Pablo_picasso_1.jpg"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commons.wikimedia.org/wiki/File:Exposition_Fleuve_Congo-Paris_2010.jpg" TargetMode="External"/><Relationship Id="rId13" Type="http://schemas.openxmlformats.org/officeDocument/2006/relationships/hyperlink" Target="http://commons.wikimedia.org/wiki/File:Mus%C3%A9e_des_Arts_et_M%C3%A9tiers_-_Appareil_photographique_dit_%C2%ABPhoto-Carnet%C2%BB_de_Rudolph_Kr%C3%BCgener,_1888.jpg" TargetMode="External"/><Relationship Id="rId3" Type="http://schemas.openxmlformats.org/officeDocument/2006/relationships/hyperlink" Target="http://commons.wikimedia.org/wiki/File:Der_kuss.jpg" TargetMode="External"/><Relationship Id="rId7" Type="http://schemas.openxmlformats.org/officeDocument/2006/relationships/hyperlink" Target="https://commons.wikimedia.org/wiki/File:Musee_quai_branly_eiffel.jpg" TargetMode="External"/><Relationship Id="rId12" Type="http://schemas.openxmlformats.org/officeDocument/2006/relationships/hyperlink" Target="http://commons.wikimedia.org/wiki/File:Ordi-mecanique-IMG_0517.jpg" TargetMode="External"/><Relationship Id="rId2" Type="http://schemas.openxmlformats.org/officeDocument/2006/relationships/hyperlink" Target="http://commons.wikimedia.org/wiki/File:L'h%C3%B4tel_biron_2.jpg" TargetMode="External"/><Relationship Id="rId1" Type="http://schemas.openxmlformats.org/officeDocument/2006/relationships/slideLayout" Target="../slideLayouts/slideLayout7.xml"/><Relationship Id="rId6" Type="http://schemas.openxmlformats.org/officeDocument/2006/relationships/hyperlink" Target="http://commons.wikimedia.org/wiki/File:Claude_Monet_-_Rouen_Cathedral,_Facade_(Sunset).JPG" TargetMode="External"/><Relationship Id="rId11" Type="http://schemas.openxmlformats.org/officeDocument/2006/relationships/hyperlink" Target="http://upload.wikimedia.org/wikipedia/commons/8/89/Microscope1751.jpg" TargetMode="External"/><Relationship Id="rId5" Type="http://schemas.openxmlformats.org/officeDocument/2006/relationships/hyperlink" Target="http://commons.wikimedia.org/wiki/File:Claude_Monet,_Impression,_soleil_levant,_1872.jpg" TargetMode="External"/><Relationship Id="rId15" Type="http://schemas.openxmlformats.org/officeDocument/2006/relationships/hyperlink" Target="http://upload.wikimedia.org/wikipedia/commons/5/50/Pendule_de_Foucault_au_musee_des_arts_et_metiers.jpg" TargetMode="External"/><Relationship Id="rId10" Type="http://schemas.openxmlformats.org/officeDocument/2006/relationships/hyperlink" Target="http://commons.wikimedia.org/wiki/File:Parvis_musee_des_arts_et_metiers.jpg" TargetMode="External"/><Relationship Id="rId4" Type="http://schemas.openxmlformats.org/officeDocument/2006/relationships/hyperlink" Target="http://commons.wikimedia.org/wiki/File:Mus%C3%A9e_Marmottan.JPG" TargetMode="External"/><Relationship Id="rId9" Type="http://schemas.openxmlformats.org/officeDocument/2006/relationships/hyperlink" Target="https://commons.wikimedia.org/wiki/File:Mus%C3%A9e_du_quai_Branly_01.jpg" TargetMode="External"/><Relationship Id="rId14" Type="http://schemas.openxmlformats.org/officeDocument/2006/relationships/hyperlink" Target="http://commons.wikimedia.org/wiki/File:FardierdeCugnot20050111.jp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hyperlink" Target="//upload.wikimedia.org/wikipedia/commons/a/a5/Venus_de_Milo_Louvre_Ma399.jpg" TargetMode="External"/><Relationship Id="rId1" Type="http://schemas.openxmlformats.org/officeDocument/2006/relationships/slideLayout" Target="../slideLayouts/slideLayout7.xml"/><Relationship Id="rId6" Type="http://schemas.openxmlformats.org/officeDocument/2006/relationships/hyperlink" Target="//upload.wikimedia.org/wikipedia/commons/e/ec/Mona_Lisa,_by_Leonardo_da_Vinci,_from_C2RMF_retouched.jpg" TargetMode="External"/><Relationship Id="rId5" Type="http://schemas.openxmlformats.org/officeDocument/2006/relationships/image" Target="../media/image4.jpeg"/><Relationship Id="rId4" Type="http://schemas.openxmlformats.org/officeDocument/2006/relationships/hyperlink" Target="//upload.wikimedia.org/wikipedia/commons/a/a7/Eug%C3%A8ne_Delacroix_-_La_libert%C3%A9_guidant_le_peuple.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upload.wikimedia.org/wikipedia/commons/b/bb/MuseeDOrsay.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upload.wikimedia.org/wikipedia/commons/9/98/Paul_C%C3%A9zanne_179.jpg" TargetMode="External"/><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hyperlink" Target="//upload.wikimedia.org/wikipedia/commons/6/6a/Manet,_Edouard_-_Olympia,_1863.jpg" TargetMode="External"/><Relationship Id="rId1" Type="http://schemas.openxmlformats.org/officeDocument/2006/relationships/slideLayout" Target="../slideLayouts/slideLayout7.xml"/><Relationship Id="rId6" Type="http://schemas.openxmlformats.org/officeDocument/2006/relationships/hyperlink" Target="//upload.wikimedia.org/wikipedia/commons/7/7e/Paul_Gauguin_006.jpg" TargetMode="External"/><Relationship Id="rId5" Type="http://schemas.openxmlformats.org/officeDocument/2006/relationships/image" Target="../media/image8.jpeg"/><Relationship Id="rId4" Type="http://schemas.openxmlformats.org/officeDocument/2006/relationships/hyperlink" Target="//upload.wikimedia.org/wikipedia/commons/2/21/Pierre-Auguste_Renoir,_Le_Moulin_de_la_Galette.jpg" TargetMode="External"/><Relationship Id="rId9"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upload.wikimedia.org/wikipedia/commons/3/37/Edgar_Germain_Hilaire_Degas_018.jpg" TargetMode="Externa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hyperlink" Target="//upload.wikimedia.org/wikipedia/commons/e/ee/Self-Portrait_(Van_Gogh_September_1889).jpg"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obsah 2"/>
          <p:cNvSpPr>
            <a:spLocks noGrp="1"/>
          </p:cNvSpPr>
          <p:nvPr>
            <p:ph idx="4294967295"/>
          </p:nvPr>
        </p:nvSpPr>
        <p:spPr>
          <a:xfrm>
            <a:off x="428625" y="2071688"/>
            <a:ext cx="8143875" cy="4071937"/>
          </a:xfrm>
        </p:spPr>
        <p:txBody>
          <a:bodyPr rtlCol="0">
            <a:noAutofit/>
          </a:bodyPr>
          <a:lstStyle/>
          <a:p>
            <a:pPr marL="2159000" indent="-2159000" defTabSz="1062038" eaLnBrk="1" fontAlgn="auto" hangingPunct="1">
              <a:lnSpc>
                <a:spcPct val="90000"/>
              </a:lnSpc>
              <a:spcAft>
                <a:spcPts val="0"/>
              </a:spcAft>
              <a:buFont typeface="Arial" charset="0"/>
              <a:buNone/>
              <a:tabLst>
                <a:tab pos="2152650" algn="l"/>
              </a:tabLst>
              <a:defRPr/>
            </a:pPr>
            <a:r>
              <a:rPr lang="cs-CZ" sz="1800" dirty="0" smtClean="0">
                <a:latin typeface="Arial" charset="0"/>
                <a:cs typeface="Arial" charset="0"/>
              </a:rPr>
              <a:t>Autor materiálu:	Andrea Šteflová</a:t>
            </a:r>
          </a:p>
          <a:p>
            <a:pPr marL="2159000" indent="-2159000" defTabSz="1062038" eaLnBrk="1" fontAlgn="auto" hangingPunct="1">
              <a:lnSpc>
                <a:spcPct val="90000"/>
              </a:lnSpc>
              <a:spcAft>
                <a:spcPts val="0"/>
              </a:spcAft>
              <a:buFont typeface="Arial" charset="0"/>
              <a:buNone/>
              <a:tabLst>
                <a:tab pos="2152650" algn="l"/>
              </a:tabLst>
              <a:defRPr/>
            </a:pPr>
            <a:r>
              <a:rPr lang="cs-CZ" sz="1800" dirty="0" smtClean="0">
                <a:latin typeface="Arial" charset="0"/>
                <a:cs typeface="Arial" charset="0"/>
              </a:rPr>
              <a:t>Datum vytvoření:	březen 2013</a:t>
            </a:r>
          </a:p>
          <a:p>
            <a:pPr marL="2159000" indent="-2159000" defTabSz="1062038" eaLnBrk="1" fontAlgn="auto" hangingPunct="1">
              <a:lnSpc>
                <a:spcPct val="90000"/>
              </a:lnSpc>
              <a:spcAft>
                <a:spcPts val="0"/>
              </a:spcAft>
              <a:buFont typeface="Arial" charset="0"/>
              <a:buNone/>
              <a:tabLst>
                <a:tab pos="2152650" algn="l"/>
              </a:tabLst>
              <a:defRPr/>
            </a:pPr>
            <a:r>
              <a:rPr lang="cs-CZ" sz="1800" dirty="0" smtClean="0">
                <a:latin typeface="Arial" charset="0"/>
                <a:cs typeface="Arial" charset="0"/>
              </a:rPr>
              <a:t>Vzdělávací oblast:	jazyk a jazyková komunikace</a:t>
            </a:r>
          </a:p>
          <a:p>
            <a:pPr marL="2159000" indent="-2159000" defTabSz="1062038" eaLnBrk="1" fontAlgn="auto" hangingPunct="1">
              <a:lnSpc>
                <a:spcPct val="90000"/>
              </a:lnSpc>
              <a:spcAft>
                <a:spcPts val="0"/>
              </a:spcAft>
              <a:buFont typeface="Arial" charset="0"/>
              <a:buNone/>
              <a:tabLst>
                <a:tab pos="2152650" algn="l"/>
              </a:tabLst>
              <a:defRPr/>
            </a:pPr>
            <a:r>
              <a:rPr lang="cs-CZ" sz="1800" dirty="0" smtClean="0">
                <a:latin typeface="Arial" charset="0"/>
                <a:cs typeface="Arial" charset="0"/>
              </a:rPr>
              <a:t>Vyučovací předmět:	seminář z francouzského jazyka</a:t>
            </a:r>
          </a:p>
          <a:p>
            <a:pPr marL="2159000" indent="-2159000" defTabSz="1062038" eaLnBrk="1" fontAlgn="auto" hangingPunct="1">
              <a:lnSpc>
                <a:spcPct val="90000"/>
              </a:lnSpc>
              <a:spcAft>
                <a:spcPts val="0"/>
              </a:spcAft>
              <a:buFont typeface="Arial" charset="0"/>
              <a:buNone/>
              <a:tabLst>
                <a:tab pos="2152650" algn="l"/>
              </a:tabLst>
              <a:defRPr/>
            </a:pPr>
            <a:r>
              <a:rPr lang="cs-CZ" sz="1800" dirty="0" smtClean="0">
                <a:latin typeface="Arial" charset="0"/>
                <a:cs typeface="Arial" charset="0"/>
              </a:rPr>
              <a:t>Ročník:	4., oktáva</a:t>
            </a:r>
          </a:p>
          <a:p>
            <a:pPr marL="2159000" indent="-2159000" defTabSz="1062038" eaLnBrk="1" fontAlgn="auto" hangingPunct="1">
              <a:lnSpc>
                <a:spcPct val="90000"/>
              </a:lnSpc>
              <a:spcAft>
                <a:spcPts val="0"/>
              </a:spcAft>
              <a:buFont typeface="Arial" charset="0"/>
              <a:buNone/>
              <a:tabLst>
                <a:tab pos="2152650" algn="l"/>
              </a:tabLst>
              <a:defRPr/>
            </a:pPr>
            <a:r>
              <a:rPr lang="cs-CZ" sz="1800" dirty="0" smtClean="0">
                <a:latin typeface="Arial" charset="0"/>
                <a:cs typeface="Arial" charset="0"/>
              </a:rPr>
              <a:t>Téma:	Muzea v Paříži</a:t>
            </a:r>
          </a:p>
          <a:p>
            <a:pPr marL="2159000" indent="-2159000" defTabSz="1062038" eaLnBrk="1" fontAlgn="auto" hangingPunct="1">
              <a:lnSpc>
                <a:spcPct val="90000"/>
              </a:lnSpc>
              <a:spcAft>
                <a:spcPts val="0"/>
              </a:spcAft>
              <a:buFont typeface="Arial" charset="0"/>
              <a:buNone/>
              <a:tabLst>
                <a:tab pos="2152650" algn="l"/>
              </a:tabLst>
              <a:defRPr/>
            </a:pPr>
            <a:r>
              <a:rPr lang="cs-CZ" sz="1800" dirty="0" smtClean="0">
                <a:latin typeface="Arial" charset="0"/>
                <a:cs typeface="Arial" charset="0"/>
              </a:rPr>
              <a:t>Druh materiálu:	prezentace, pracovní list </a:t>
            </a:r>
          </a:p>
          <a:p>
            <a:pPr marL="2152650" indent="-2152650" eaLnBrk="1" fontAlgn="auto" hangingPunct="1">
              <a:spcAft>
                <a:spcPts val="0"/>
              </a:spcAft>
              <a:buFont typeface="Arial" pitchFamily="34" charset="0"/>
              <a:buNone/>
              <a:defRPr/>
            </a:pPr>
            <a:r>
              <a:rPr lang="cs-CZ" sz="1800" dirty="0" smtClean="0">
                <a:latin typeface="Arial" charset="0"/>
                <a:cs typeface="Arial" charset="0"/>
              </a:rPr>
              <a:t>Klíčová slova:	Louvre, Muzeum </a:t>
            </a:r>
            <a:r>
              <a:rPr lang="fr-FR" sz="1800" dirty="0" smtClean="0">
                <a:latin typeface="Arial" charset="0"/>
                <a:cs typeface="Arial" charset="0"/>
              </a:rPr>
              <a:t>d‘Orsay</a:t>
            </a:r>
            <a:r>
              <a:rPr lang="cs-CZ" sz="1800" dirty="0" smtClean="0">
                <a:latin typeface="Arial" charset="0"/>
                <a:cs typeface="Arial" charset="0"/>
              </a:rPr>
              <a:t>, Invalidovna, Muzeum Picasso, Muzeum moderního umění, Muzeum Rodin, Muzeum </a:t>
            </a:r>
            <a:r>
              <a:rPr lang="fr-FR" sz="1800" dirty="0" smtClean="0">
                <a:latin typeface="Arial" charset="0"/>
                <a:cs typeface="Arial" charset="0"/>
              </a:rPr>
              <a:t>Marmottan</a:t>
            </a:r>
            <a:r>
              <a:rPr lang="cs-CZ" sz="1800" dirty="0" smtClean="0">
                <a:latin typeface="Arial" charset="0"/>
                <a:cs typeface="Arial" charset="0"/>
              </a:rPr>
              <a:t>, Muzeum </a:t>
            </a:r>
            <a:r>
              <a:rPr lang="fr-FR" sz="1800" dirty="0" smtClean="0">
                <a:latin typeface="Arial" charset="0"/>
                <a:cs typeface="Arial" charset="0"/>
              </a:rPr>
              <a:t>Branly</a:t>
            </a:r>
            <a:r>
              <a:rPr lang="cs-CZ" sz="1800" dirty="0" smtClean="0">
                <a:latin typeface="Arial" charset="0"/>
                <a:cs typeface="Arial" charset="0"/>
              </a:rPr>
              <a:t>, Muzeum </a:t>
            </a:r>
            <a:r>
              <a:rPr lang="fr-FR" sz="1800" dirty="0" smtClean="0">
                <a:latin typeface="Arial" charset="0"/>
                <a:cs typeface="Arial" charset="0"/>
              </a:rPr>
              <a:t>Zadkine</a:t>
            </a:r>
            <a:r>
              <a:rPr lang="cs-CZ" sz="1800" dirty="0" smtClean="0">
                <a:latin typeface="Arial" charset="0"/>
                <a:cs typeface="Arial" charset="0"/>
              </a:rPr>
              <a:t>, Muzeum umění a řemesel</a:t>
            </a:r>
            <a:endParaRPr lang="fr-FR" sz="1800" dirty="0" smtClean="0">
              <a:latin typeface="Arial" pitchFamily="34" charset="0"/>
              <a:cs typeface="Arial" pitchFamily="34" charset="0"/>
            </a:endParaRPr>
          </a:p>
          <a:p>
            <a:pPr marL="2159000" indent="-2159000" defTabSz="1062038" eaLnBrk="1" fontAlgn="auto" hangingPunct="1">
              <a:lnSpc>
                <a:spcPct val="90000"/>
              </a:lnSpc>
              <a:spcAft>
                <a:spcPts val="0"/>
              </a:spcAft>
              <a:buFont typeface="Arial" charset="0"/>
              <a:buNone/>
              <a:tabLst>
                <a:tab pos="2152650" algn="l"/>
              </a:tabLst>
              <a:defRPr/>
            </a:pPr>
            <a:r>
              <a:rPr lang="cs-CZ" sz="1800" dirty="0" smtClean="0">
                <a:latin typeface="Arial" charset="0"/>
                <a:cs typeface="Arial" charset="0"/>
              </a:rPr>
              <a:t>Anotace:	výklad učiva, samostatná práce</a:t>
            </a:r>
          </a:p>
        </p:txBody>
      </p:sp>
      <p:pic>
        <p:nvPicPr>
          <p:cNvPr id="2" name="Obrázek 4"/>
          <p:cNvPicPr>
            <a:picLocks noChangeAspect="1" noChangeArrowheads="1"/>
          </p:cNvPicPr>
          <p:nvPr/>
        </p:nvPicPr>
        <p:blipFill>
          <a:blip r:embed="rId3" cstate="print"/>
          <a:srcRect/>
          <a:stretch>
            <a:fillRect/>
          </a:stretch>
        </p:blipFill>
        <p:spPr bwMode="auto">
          <a:xfrm>
            <a:off x="1714500" y="571500"/>
            <a:ext cx="5715000" cy="1397000"/>
          </a:xfrm>
          <a:prstGeom prst="rect">
            <a:avLst/>
          </a:prstGeom>
          <a:noFill/>
          <a:ln w="9525">
            <a:noFill/>
            <a:miter lim="800000"/>
            <a:headEnd/>
            <a:tailEnd/>
          </a:ln>
        </p:spPr>
      </p:pic>
      <p:sp>
        <p:nvSpPr>
          <p:cNvPr id="14339" name="TextovéPole 6"/>
          <p:cNvSpPr txBox="1">
            <a:spLocks noChangeArrowheads="1"/>
          </p:cNvSpPr>
          <p:nvPr/>
        </p:nvSpPr>
        <p:spPr bwMode="auto">
          <a:xfrm>
            <a:off x="6286500" y="0"/>
            <a:ext cx="2857500" cy="307975"/>
          </a:xfrm>
          <a:prstGeom prst="rect">
            <a:avLst/>
          </a:prstGeom>
          <a:noFill/>
          <a:ln w="9525">
            <a:noFill/>
            <a:miter lim="800000"/>
            <a:headEnd/>
            <a:tailEnd/>
          </a:ln>
        </p:spPr>
        <p:txBody>
          <a:bodyPr>
            <a:spAutoFit/>
          </a:bodyPr>
          <a:lstStyle/>
          <a:p>
            <a:r>
              <a:rPr lang="cs-CZ" sz="1400" dirty="0"/>
              <a:t>VY_32_INOVACE_2.1.FJ4.16/</a:t>
            </a:r>
            <a:r>
              <a:rPr lang="cs-CZ" sz="1400" dirty="0" err="1"/>
              <a:t>Št</a:t>
            </a:r>
            <a:endParaRPr lang="cs-CZ" sz="1400" dirty="0"/>
          </a:p>
        </p:txBody>
      </p:sp>
      <p:sp>
        <p:nvSpPr>
          <p:cNvPr id="8" name="Zástupný symbol pro zápatí 3"/>
          <p:cNvSpPr>
            <a:spLocks noGrp="1"/>
          </p:cNvSpPr>
          <p:nvPr>
            <p:ph type="ftr" sz="quarter" idx="11"/>
          </p:nvPr>
        </p:nvSpPr>
        <p:spPr>
          <a:xfrm>
            <a:off x="1785938" y="6492875"/>
            <a:ext cx="5857875"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Nadpis 1"/>
          <p:cNvSpPr>
            <a:spLocks noGrp="1"/>
          </p:cNvSpPr>
          <p:nvPr>
            <p:ph type="title"/>
          </p:nvPr>
        </p:nvSpPr>
        <p:spPr/>
        <p:txBody>
          <a:bodyPr/>
          <a:lstStyle/>
          <a:p>
            <a:pPr eaLnBrk="1" hangingPunct="1"/>
            <a:r>
              <a:rPr lang="fr-FR" smtClean="0"/>
              <a:t>Palais des Invalides</a:t>
            </a:r>
          </a:p>
        </p:txBody>
      </p:sp>
      <p:sp>
        <p:nvSpPr>
          <p:cNvPr id="19460" name="Zástupný symbol pro obsah 4"/>
          <p:cNvSpPr>
            <a:spLocks noGrp="1"/>
          </p:cNvSpPr>
          <p:nvPr>
            <p:ph idx="1"/>
          </p:nvPr>
        </p:nvSpPr>
        <p:spPr>
          <a:xfrm>
            <a:off x="250825" y="1268413"/>
            <a:ext cx="8642350" cy="5113337"/>
          </a:xfrm>
          <a:solidFill>
            <a:schemeClr val="bg1"/>
          </a:solidFill>
        </p:spPr>
        <p:txBody>
          <a:bodyPr/>
          <a:lstStyle/>
          <a:p>
            <a:pPr marL="265113" indent="-265113" eaLnBrk="1" hangingPunct="1">
              <a:spcBef>
                <a:spcPts val="600"/>
              </a:spcBef>
            </a:pPr>
            <a:r>
              <a:rPr lang="fr-FR" sz="2100" dirty="0" smtClean="0"/>
              <a:t>Construit en </a:t>
            </a:r>
            <a:r>
              <a:rPr lang="fr-FR" sz="2100" b="1" dirty="0" smtClean="0"/>
              <a:t>1677</a:t>
            </a:r>
            <a:r>
              <a:rPr lang="fr-FR" sz="2100" dirty="0" smtClean="0"/>
              <a:t> par </a:t>
            </a:r>
            <a:r>
              <a:rPr lang="fr-FR" sz="2100" b="1" dirty="0" smtClean="0"/>
              <a:t>Louis XIV </a:t>
            </a:r>
            <a:r>
              <a:rPr lang="fr-FR" sz="2100" dirty="0" smtClean="0"/>
              <a:t>comme l‘hôpital militaire pour </a:t>
            </a:r>
            <a:r>
              <a:rPr lang="cs-CZ" sz="2100" dirty="0" smtClean="0"/>
              <a:t>l</a:t>
            </a:r>
            <a:r>
              <a:rPr lang="fr-FR" sz="2100" dirty="0" smtClean="0"/>
              <a:t>es soldats blessés à la guerre</a:t>
            </a:r>
          </a:p>
          <a:p>
            <a:pPr marL="265113" indent="-265113" eaLnBrk="1" hangingPunct="1">
              <a:spcBef>
                <a:spcPts val="600"/>
              </a:spcBef>
            </a:pPr>
            <a:r>
              <a:rPr lang="fr-FR" sz="2100" dirty="0" smtClean="0"/>
              <a:t>Aujourd'hui, le </a:t>
            </a:r>
            <a:r>
              <a:rPr lang="fr-FR" sz="2100" i="1" dirty="0" smtClean="0"/>
              <a:t>Palais</a:t>
            </a:r>
            <a:r>
              <a:rPr lang="fr-FR" sz="2100" dirty="0" smtClean="0"/>
              <a:t> </a:t>
            </a:r>
            <a:r>
              <a:rPr lang="fr-FR" sz="2100" i="1" dirty="0" smtClean="0"/>
              <a:t>des Invalides </a:t>
            </a:r>
            <a:r>
              <a:rPr lang="fr-FR" sz="2100" dirty="0" smtClean="0"/>
              <a:t>accueille plusieurs musées:</a:t>
            </a:r>
          </a:p>
          <a:p>
            <a:pPr marL="265113" indent="-265113" eaLnBrk="1" hangingPunct="1">
              <a:spcBef>
                <a:spcPts val="600"/>
              </a:spcBef>
              <a:buFont typeface="Arial" charset="0"/>
              <a:buAutoNum type="arabicPeriod"/>
            </a:pPr>
            <a:r>
              <a:rPr lang="fr-FR" sz="2100" b="1" dirty="0" smtClean="0">
                <a:solidFill>
                  <a:srgbClr val="0033CC"/>
                </a:solidFill>
              </a:rPr>
              <a:t>Musée historique de l'Armée</a:t>
            </a:r>
            <a:r>
              <a:rPr lang="fr-FR" sz="2100" dirty="0" smtClean="0">
                <a:solidFill>
                  <a:srgbClr val="0033CC"/>
                </a:solidFill>
              </a:rPr>
              <a:t> </a:t>
            </a:r>
            <a:r>
              <a:rPr lang="fr-FR" sz="2100" dirty="0" smtClean="0"/>
              <a:t>- créé en </a:t>
            </a:r>
            <a:r>
              <a:rPr lang="fr-FR" sz="2100" b="1" dirty="0" smtClean="0"/>
              <a:t>1896</a:t>
            </a:r>
            <a:r>
              <a:rPr lang="fr-FR" sz="2100" dirty="0" smtClean="0"/>
              <a:t> pour conserver la trace des traditions de l'armée, ses trophées et les objets de la vie quotidienne des soldats</a:t>
            </a:r>
          </a:p>
          <a:p>
            <a:pPr marL="265113" indent="-265113" eaLnBrk="1" hangingPunct="1">
              <a:spcBef>
                <a:spcPts val="600"/>
              </a:spcBef>
              <a:buFont typeface="Arial" charset="0"/>
              <a:buNone/>
            </a:pPr>
            <a:r>
              <a:rPr lang="fr-FR" sz="2100" dirty="0" smtClean="0"/>
              <a:t>	</a:t>
            </a:r>
            <a:r>
              <a:rPr lang="fr-FR" sz="2100" u="sng" dirty="0" smtClean="0"/>
              <a:t>Le musée comprend </a:t>
            </a:r>
            <a:r>
              <a:rPr lang="fr-FR" sz="2100" dirty="0" smtClean="0"/>
              <a:t>:</a:t>
            </a:r>
          </a:p>
          <a:p>
            <a:pPr marL="265113" indent="-265113"/>
            <a:r>
              <a:rPr lang="fr-FR" sz="2100" dirty="0" smtClean="0"/>
              <a:t>le département </a:t>
            </a:r>
            <a:r>
              <a:rPr lang="fr-FR" sz="2100" b="1" dirty="0" smtClean="0"/>
              <a:t>Armes et Armures anciennes </a:t>
            </a:r>
          </a:p>
          <a:p>
            <a:pPr marL="265113" indent="-265113"/>
            <a:r>
              <a:rPr lang="fr-FR" sz="2100" dirty="0" smtClean="0"/>
              <a:t>le département </a:t>
            </a:r>
            <a:r>
              <a:rPr lang="fr-FR" sz="2100" b="1" dirty="0" smtClean="0"/>
              <a:t>Moderne</a:t>
            </a:r>
            <a:r>
              <a:rPr lang="fr-FR" sz="2100" dirty="0" smtClean="0"/>
              <a:t> couvrant la période de Louis XIV à Napoléon III</a:t>
            </a:r>
          </a:p>
          <a:p>
            <a:pPr marL="265113" indent="-265113"/>
            <a:r>
              <a:rPr lang="fr-FR" sz="2100" dirty="0" smtClean="0"/>
              <a:t>le département des </a:t>
            </a:r>
            <a:r>
              <a:rPr lang="fr-FR" sz="2100" b="1" dirty="0" smtClean="0"/>
              <a:t>2 guerres mondiales</a:t>
            </a:r>
            <a:r>
              <a:rPr lang="fr-FR" sz="2100" dirty="0" smtClean="0"/>
              <a:t> couvrant la période de 1871-1945</a:t>
            </a:r>
          </a:p>
          <a:p>
            <a:pPr marL="265113" indent="-265113"/>
            <a:r>
              <a:rPr lang="fr-FR" sz="2100" b="1" dirty="0" smtClean="0"/>
              <a:t>l’historial Charles-de-Gaulle</a:t>
            </a:r>
            <a:r>
              <a:rPr lang="fr-FR" sz="2100" dirty="0" smtClean="0"/>
              <a:t>, espace multimédia de 2 500 m² qui retrace la vie et l’œuvre de Gaulle, principalement avec des documents audiovisuels </a:t>
            </a:r>
          </a:p>
          <a:p>
            <a:pPr marL="265113" indent="-265113" eaLnBrk="1" hangingPunct="1">
              <a:spcBef>
                <a:spcPts val="600"/>
              </a:spcBef>
              <a:buFont typeface="Arial" charset="0"/>
              <a:buAutoNum type="arabicPeriod" startAt="2"/>
            </a:pPr>
            <a:r>
              <a:rPr lang="fr-FR" sz="2100" b="1" dirty="0" smtClean="0">
                <a:solidFill>
                  <a:srgbClr val="FF0066"/>
                </a:solidFill>
              </a:rPr>
              <a:t>Musée des Plans-reliefs</a:t>
            </a:r>
          </a:p>
        </p:txBody>
      </p:sp>
      <p:sp>
        <p:nvSpPr>
          <p:cNvPr id="6" name="Zástupný symbol pro zápatí 3"/>
          <p:cNvSpPr>
            <a:spLocks noGrp="1"/>
          </p:cNvSpPr>
          <p:nvPr>
            <p:ph type="ftr" sz="quarter" idx="11"/>
          </p:nvPr>
        </p:nvSpPr>
        <p:spPr>
          <a:xfrm>
            <a:off x="1785938" y="6492875"/>
            <a:ext cx="5857875"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
        <p:nvSpPr>
          <p:cNvPr id="19462" name="TextovéPole 6"/>
          <p:cNvSpPr txBox="1">
            <a:spLocks noChangeArrowheads="1"/>
          </p:cNvSpPr>
          <p:nvPr/>
        </p:nvSpPr>
        <p:spPr bwMode="auto">
          <a:xfrm>
            <a:off x="6286500" y="0"/>
            <a:ext cx="2857500" cy="307975"/>
          </a:xfrm>
          <a:prstGeom prst="rect">
            <a:avLst/>
          </a:prstGeom>
          <a:noFill/>
          <a:ln w="9525">
            <a:noFill/>
            <a:miter lim="800000"/>
            <a:headEnd/>
            <a:tailEnd/>
          </a:ln>
        </p:spPr>
        <p:txBody>
          <a:bodyPr>
            <a:spAutoFit/>
          </a:bodyPr>
          <a:lstStyle/>
          <a:p>
            <a:r>
              <a:rPr lang="cs-CZ" sz="1400"/>
              <a:t>VY_32_INOVACE_2.1.FJ4.16/Št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Nadpis 1"/>
          <p:cNvSpPr>
            <a:spLocks noGrp="1"/>
          </p:cNvSpPr>
          <p:nvPr>
            <p:ph type="title"/>
          </p:nvPr>
        </p:nvSpPr>
        <p:spPr/>
        <p:txBody>
          <a:bodyPr/>
          <a:lstStyle/>
          <a:p>
            <a:pPr eaLnBrk="1" hangingPunct="1"/>
            <a:r>
              <a:rPr lang="fr-FR" smtClean="0"/>
              <a:t>Musée Picasso</a:t>
            </a:r>
          </a:p>
        </p:txBody>
      </p:sp>
      <p:sp>
        <p:nvSpPr>
          <p:cNvPr id="6" name="Zástupný symbol pro zápatí 3"/>
          <p:cNvSpPr>
            <a:spLocks noGrp="1"/>
          </p:cNvSpPr>
          <p:nvPr>
            <p:ph type="ftr" sz="quarter" idx="11"/>
          </p:nvPr>
        </p:nvSpPr>
        <p:spPr>
          <a:xfrm>
            <a:off x="1785938" y="6492875"/>
            <a:ext cx="5857875"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
        <p:nvSpPr>
          <p:cNvPr id="20486" name="TextovéPole 6"/>
          <p:cNvSpPr txBox="1">
            <a:spLocks noChangeArrowheads="1"/>
          </p:cNvSpPr>
          <p:nvPr/>
        </p:nvSpPr>
        <p:spPr bwMode="auto">
          <a:xfrm>
            <a:off x="6286500" y="0"/>
            <a:ext cx="2857500" cy="307975"/>
          </a:xfrm>
          <a:prstGeom prst="rect">
            <a:avLst/>
          </a:prstGeom>
          <a:noFill/>
          <a:ln w="9525">
            <a:noFill/>
            <a:miter lim="800000"/>
            <a:headEnd/>
            <a:tailEnd/>
          </a:ln>
        </p:spPr>
        <p:txBody>
          <a:bodyPr>
            <a:spAutoFit/>
          </a:bodyPr>
          <a:lstStyle/>
          <a:p>
            <a:r>
              <a:rPr lang="cs-CZ" sz="1400"/>
              <a:t>VY_32_INOVACE_2.1.FJ4.16/Št</a:t>
            </a:r>
          </a:p>
        </p:txBody>
      </p:sp>
      <p:pic>
        <p:nvPicPr>
          <p:cNvPr id="20488" name="Picture 8" descr="File:Hôtel Salé.JPG">
            <a:hlinkClick r:id="rId2"/>
          </p:cNvPr>
          <p:cNvPicPr>
            <a:picLocks noChangeAspect="1" noChangeArrowheads="1"/>
          </p:cNvPicPr>
          <p:nvPr/>
        </p:nvPicPr>
        <p:blipFill>
          <a:blip r:embed="rId3" cstate="print"/>
          <a:srcRect/>
          <a:stretch>
            <a:fillRect/>
          </a:stretch>
        </p:blipFill>
        <p:spPr bwMode="auto">
          <a:xfrm>
            <a:off x="1187450" y="1196975"/>
            <a:ext cx="6972300" cy="5229225"/>
          </a:xfrm>
          <a:prstGeom prst="rect">
            <a:avLst/>
          </a:prstGeom>
          <a:noFill/>
        </p:spPr>
      </p:pic>
      <p:sp>
        <p:nvSpPr>
          <p:cNvPr id="20490" name="Text Box 10"/>
          <p:cNvSpPr txBox="1">
            <a:spLocks noChangeArrowheads="1"/>
          </p:cNvSpPr>
          <p:nvPr/>
        </p:nvSpPr>
        <p:spPr bwMode="auto">
          <a:xfrm rot="16200000">
            <a:off x="7831138" y="5857875"/>
            <a:ext cx="927100" cy="244475"/>
          </a:xfrm>
          <a:prstGeom prst="rect">
            <a:avLst/>
          </a:prstGeom>
          <a:noFill/>
          <a:ln w="9525">
            <a:noFill/>
            <a:miter lim="800000"/>
            <a:headEnd/>
            <a:tailEnd/>
          </a:ln>
          <a:effectLst/>
        </p:spPr>
        <p:txBody>
          <a:bodyPr wrap="none">
            <a:spAutoFit/>
          </a:bodyPr>
          <a:lstStyle/>
          <a:p>
            <a:r>
              <a:rPr lang="fr-FR" sz="1000"/>
              <a:t>Auteur: LPLT</a:t>
            </a:r>
          </a:p>
        </p:txBody>
      </p:sp>
      <p:sp>
        <p:nvSpPr>
          <p:cNvPr id="20491" name="Text Box 11"/>
          <p:cNvSpPr txBox="1">
            <a:spLocks noChangeArrowheads="1"/>
          </p:cNvSpPr>
          <p:nvPr/>
        </p:nvSpPr>
        <p:spPr bwMode="auto">
          <a:xfrm>
            <a:off x="4000496" y="1500174"/>
            <a:ext cx="1238250" cy="366713"/>
          </a:xfrm>
          <a:prstGeom prst="rect">
            <a:avLst/>
          </a:prstGeom>
          <a:solidFill>
            <a:schemeClr val="bg1"/>
          </a:solidFill>
          <a:ln w="9525">
            <a:solidFill>
              <a:schemeClr val="tx1"/>
            </a:solidFill>
            <a:miter lim="800000"/>
            <a:headEnd/>
            <a:tailEnd/>
          </a:ln>
          <a:effectLst/>
        </p:spPr>
        <p:txBody>
          <a:bodyPr wrap="none">
            <a:spAutoFit/>
          </a:bodyPr>
          <a:lstStyle/>
          <a:p>
            <a:r>
              <a:rPr lang="fr-FR" dirty="0"/>
              <a:t>Hôtel Salé</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Nadpis 1"/>
          <p:cNvSpPr>
            <a:spLocks noGrp="1"/>
          </p:cNvSpPr>
          <p:nvPr>
            <p:ph type="title" idx="4294967295"/>
          </p:nvPr>
        </p:nvSpPr>
        <p:spPr/>
        <p:txBody>
          <a:bodyPr/>
          <a:lstStyle/>
          <a:p>
            <a:pPr eaLnBrk="1" hangingPunct="1"/>
            <a:r>
              <a:rPr lang="fr-FR" smtClean="0"/>
              <a:t>Musée Picasso</a:t>
            </a:r>
          </a:p>
        </p:txBody>
      </p:sp>
      <p:sp>
        <p:nvSpPr>
          <p:cNvPr id="43011" name="Zástupný symbol pro obsah 4"/>
          <p:cNvSpPr>
            <a:spLocks noGrp="1"/>
          </p:cNvSpPr>
          <p:nvPr>
            <p:ph idx="4294967295"/>
          </p:nvPr>
        </p:nvSpPr>
        <p:spPr>
          <a:xfrm>
            <a:off x="250825" y="1412875"/>
            <a:ext cx="6408738" cy="4897438"/>
          </a:xfrm>
          <a:solidFill>
            <a:schemeClr val="bg1"/>
          </a:solidFill>
        </p:spPr>
        <p:txBody>
          <a:bodyPr/>
          <a:lstStyle/>
          <a:p>
            <a:pPr marL="179388" indent="-179388" eaLnBrk="1" hangingPunct="1">
              <a:spcBef>
                <a:spcPts val="600"/>
              </a:spcBef>
            </a:pPr>
            <a:r>
              <a:rPr lang="fr-FR" sz="2100" dirty="0" smtClean="0"/>
              <a:t>Dans le </a:t>
            </a:r>
            <a:r>
              <a:rPr lang="fr-FR" sz="2100" b="1" dirty="0" smtClean="0"/>
              <a:t>quartier du Marais</a:t>
            </a:r>
            <a:r>
              <a:rPr lang="fr-FR" sz="2100" dirty="0" smtClean="0"/>
              <a:t>, dans </a:t>
            </a:r>
            <a:r>
              <a:rPr lang="fr-FR" sz="2100" b="1" dirty="0" smtClean="0"/>
              <a:t>l‘Hôtel Salé</a:t>
            </a:r>
            <a:r>
              <a:rPr lang="fr-FR" sz="2100" dirty="0" smtClean="0"/>
              <a:t>, 3</a:t>
            </a:r>
            <a:r>
              <a:rPr lang="fr-FR" sz="2100" baseline="30000" dirty="0" smtClean="0"/>
              <a:t>e</a:t>
            </a:r>
            <a:r>
              <a:rPr lang="fr-FR" sz="2100" dirty="0" smtClean="0"/>
              <a:t> arr.</a:t>
            </a:r>
          </a:p>
          <a:p>
            <a:pPr marL="179388" indent="-179388" eaLnBrk="1" hangingPunct="1">
              <a:spcBef>
                <a:spcPts val="600"/>
              </a:spcBef>
            </a:pPr>
            <a:r>
              <a:rPr lang="fr-FR" sz="2100" dirty="0" smtClean="0"/>
              <a:t>Il est consacré à la vie et à l</a:t>
            </a:r>
            <a:r>
              <a:rPr lang="cs-CZ" sz="2100" dirty="0" smtClean="0"/>
              <a:t>‘</a:t>
            </a:r>
            <a:r>
              <a:rPr lang="fr-FR" sz="2100" dirty="0" smtClean="0"/>
              <a:t>œuvre de Pablo Picasso</a:t>
            </a:r>
            <a:r>
              <a:rPr lang="cs-CZ" sz="2100" dirty="0" smtClean="0"/>
              <a:t>,</a:t>
            </a:r>
            <a:r>
              <a:rPr lang="fr-FR" sz="2100" dirty="0" smtClean="0"/>
              <a:t> un génie du XX</a:t>
            </a:r>
            <a:r>
              <a:rPr lang="fr-FR" sz="2100" baseline="30000" dirty="0" smtClean="0"/>
              <a:t>e</a:t>
            </a:r>
            <a:r>
              <a:rPr lang="fr-FR" sz="2100" dirty="0" smtClean="0"/>
              <a:t> s.</a:t>
            </a:r>
            <a:endParaRPr lang="cs-CZ" sz="2100" dirty="0" smtClean="0"/>
          </a:p>
          <a:p>
            <a:pPr marL="179388" indent="-179388" eaLnBrk="1" hangingPunct="1">
              <a:spcBef>
                <a:spcPts val="600"/>
              </a:spcBef>
            </a:pPr>
            <a:r>
              <a:rPr lang="cs-CZ" sz="2100" dirty="0" smtClean="0"/>
              <a:t>P</a:t>
            </a:r>
            <a:r>
              <a:rPr lang="fr-FR" sz="2100" dirty="0" smtClean="0"/>
              <a:t>eintre, dessinateur, sculpteur</a:t>
            </a:r>
            <a:r>
              <a:rPr lang="cs-CZ" sz="2100" dirty="0" smtClean="0"/>
              <a:t> </a:t>
            </a:r>
            <a:r>
              <a:rPr lang="fr-FR" sz="2100" dirty="0" smtClean="0"/>
              <a:t>espagnol</a:t>
            </a:r>
            <a:endParaRPr lang="cs-CZ" sz="2100" dirty="0" smtClean="0"/>
          </a:p>
          <a:p>
            <a:pPr marL="179388" indent="-179388" eaLnBrk="1" hangingPunct="1">
              <a:spcBef>
                <a:spcPts val="600"/>
              </a:spcBef>
            </a:pPr>
            <a:r>
              <a:rPr lang="fr-FR" sz="2100" dirty="0" smtClean="0"/>
              <a:t>Il a vécu l</a:t>
            </a:r>
            <a:r>
              <a:rPr lang="cs-CZ" sz="2100" dirty="0" smtClean="0"/>
              <a:t>‘</a:t>
            </a:r>
            <a:r>
              <a:rPr lang="fr-FR" sz="2100" dirty="0" smtClean="0"/>
              <a:t>essentiel de sa vie en France</a:t>
            </a:r>
          </a:p>
          <a:p>
            <a:pPr marL="179388" indent="-179388" eaLnBrk="1" hangingPunct="1">
              <a:spcBef>
                <a:spcPts val="600"/>
              </a:spcBef>
            </a:pPr>
            <a:r>
              <a:rPr lang="fr-FR" sz="2100" b="1" dirty="0" smtClean="0"/>
              <a:t>Fondateur du cubisme </a:t>
            </a:r>
            <a:r>
              <a:rPr lang="fr-FR" sz="2100" dirty="0" smtClean="0"/>
              <a:t>(avec </a:t>
            </a:r>
            <a:r>
              <a:rPr lang="fr-FR" sz="2100" i="1" dirty="0" smtClean="0"/>
              <a:t>Georges Braque</a:t>
            </a:r>
            <a:r>
              <a:rPr lang="fr-FR" sz="2100" dirty="0" smtClean="0"/>
              <a:t>)</a:t>
            </a:r>
          </a:p>
          <a:p>
            <a:pPr marL="179388" indent="-179388" eaLnBrk="1" hangingPunct="1">
              <a:spcBef>
                <a:spcPts val="600"/>
              </a:spcBef>
            </a:pPr>
            <a:r>
              <a:rPr lang="fr-FR" sz="2100" b="1" dirty="0" smtClean="0">
                <a:solidFill>
                  <a:srgbClr val="009242"/>
                </a:solidFill>
              </a:rPr>
              <a:t>4 périodes de sa création</a:t>
            </a:r>
            <a:r>
              <a:rPr lang="fr-FR" sz="2100" dirty="0" smtClean="0"/>
              <a:t>:</a:t>
            </a:r>
            <a:endParaRPr lang="cs-CZ" sz="2100" dirty="0" smtClean="0"/>
          </a:p>
          <a:p>
            <a:pPr marL="179388" indent="-179388" eaLnBrk="1" hangingPunct="1">
              <a:spcBef>
                <a:spcPts val="600"/>
              </a:spcBef>
              <a:buNone/>
            </a:pPr>
            <a:r>
              <a:rPr lang="cs-CZ" sz="2100" dirty="0" smtClean="0"/>
              <a:t>	</a:t>
            </a:r>
            <a:r>
              <a:rPr lang="fr-FR" sz="2100" dirty="0" smtClean="0"/>
              <a:t>période bleue, période rose, cubisme, surréalisme</a:t>
            </a:r>
          </a:p>
          <a:p>
            <a:pPr marL="179388" indent="-179388" eaLnBrk="1" hangingPunct="1">
              <a:spcBef>
                <a:spcPts val="600"/>
              </a:spcBef>
            </a:pPr>
            <a:r>
              <a:rPr lang="fr-FR" sz="2100" u="sng" dirty="0" smtClean="0"/>
              <a:t>Tableaux célèbres: </a:t>
            </a:r>
            <a:r>
              <a:rPr lang="fr-FR" sz="1500" i="1" dirty="0" smtClean="0"/>
              <a:t>/à voir sur les sites d‘Internet/</a:t>
            </a:r>
          </a:p>
          <a:p>
            <a:pPr marL="179388" indent="-179388" eaLnBrk="1" hangingPunct="1">
              <a:spcBef>
                <a:spcPts val="600"/>
              </a:spcBef>
              <a:buFont typeface="Arial" charset="0"/>
              <a:buNone/>
            </a:pPr>
            <a:r>
              <a:rPr lang="fr-FR" sz="2100" dirty="0" smtClean="0"/>
              <a:t>	</a:t>
            </a:r>
            <a:r>
              <a:rPr lang="fr-FR" sz="2100" b="1" dirty="0" smtClean="0">
                <a:solidFill>
                  <a:srgbClr val="0033CC"/>
                </a:solidFill>
              </a:rPr>
              <a:t>Dora Maar</a:t>
            </a:r>
            <a:r>
              <a:rPr lang="fr-FR" sz="2100" dirty="0" smtClean="0"/>
              <a:t>, </a:t>
            </a:r>
            <a:r>
              <a:rPr lang="fr-FR" sz="2100" b="1" dirty="0" smtClean="0">
                <a:solidFill>
                  <a:srgbClr val="FF0000"/>
                </a:solidFill>
              </a:rPr>
              <a:t>Les Demoiselles d‘Avignon </a:t>
            </a:r>
            <a:r>
              <a:rPr lang="fr-FR" sz="2100" i="1" dirty="0" smtClean="0"/>
              <a:t>(sur une scène, devant un rideau de théâtre, cinq femmes, partiellement nues, occupent la totalité du tableau; au premier plan et au milieu, il y a une coupe de fruits)…</a:t>
            </a:r>
          </a:p>
          <a:p>
            <a:pPr marL="179388" indent="-179388" eaLnBrk="1" hangingPunct="1">
              <a:spcBef>
                <a:spcPts val="600"/>
              </a:spcBef>
              <a:buFont typeface="Arial" charset="0"/>
              <a:buNone/>
            </a:pPr>
            <a:r>
              <a:rPr lang="cs-CZ" sz="2100" dirty="0" smtClean="0"/>
              <a:t>	</a:t>
            </a:r>
          </a:p>
        </p:txBody>
      </p:sp>
      <p:sp>
        <p:nvSpPr>
          <p:cNvPr id="6" name="Zástupný symbol pro zápatí 3"/>
          <p:cNvSpPr txBox="1">
            <a:spLocks noGrp="1"/>
          </p:cNvSpPr>
          <p:nvPr/>
        </p:nvSpPr>
        <p:spPr>
          <a:xfrm>
            <a:off x="1785938" y="6492875"/>
            <a:ext cx="5857875" cy="365125"/>
          </a:xfrm>
          <a:prstGeom prst="rect">
            <a:avLst/>
          </a:prstGeom>
          <a:noFill/>
        </p:spPr>
        <p:txBody>
          <a:bodyPr anchor="ctr"/>
          <a:lstStyle/>
          <a:p>
            <a:pPr algn="ctr"/>
            <a:r>
              <a:rPr lang="cs-CZ" sz="1200" i="1" dirty="0" smtClean="0">
                <a:solidFill>
                  <a:srgbClr val="898989"/>
                </a:solidFill>
              </a:rPr>
              <a:t>Autorem materiálu a všech jeho částí, není-li uvedeno jinak, je Mgr. Andrea Šteflová</a:t>
            </a:r>
          </a:p>
          <a:p>
            <a:pPr algn="ctr" fontAlgn="auto">
              <a:spcBef>
                <a:spcPts val="0"/>
              </a:spcBef>
              <a:spcAft>
                <a:spcPts val="0"/>
              </a:spcAft>
              <a:defRPr/>
            </a:pPr>
            <a:r>
              <a:rPr lang="cs-CZ" sz="1400" dirty="0">
                <a:solidFill>
                  <a:schemeClr val="tx1">
                    <a:tint val="75000"/>
                  </a:schemeClr>
                </a:solidFill>
                <a:latin typeface="Arial" pitchFamily="34" charset="0"/>
                <a:cs typeface="Arial" pitchFamily="34" charset="0"/>
              </a:rPr>
              <a:t>CZ.1.07/1.5.00/34.0501</a:t>
            </a:r>
            <a:endParaRPr lang="cs-CZ" sz="1400" dirty="0">
              <a:solidFill>
                <a:schemeClr val="tx1">
                  <a:tint val="75000"/>
                </a:schemeClr>
              </a:solidFill>
              <a:latin typeface="Arial" pitchFamily="34" charset="0"/>
              <a:cs typeface="Arial" pitchFamily="34" charset="0"/>
            </a:endParaRPr>
          </a:p>
        </p:txBody>
      </p:sp>
      <p:sp>
        <p:nvSpPr>
          <p:cNvPr id="43013" name="TextovéPole 6"/>
          <p:cNvSpPr txBox="1">
            <a:spLocks noChangeArrowheads="1"/>
          </p:cNvSpPr>
          <p:nvPr/>
        </p:nvSpPr>
        <p:spPr bwMode="auto">
          <a:xfrm>
            <a:off x="6286500" y="0"/>
            <a:ext cx="2857500" cy="307975"/>
          </a:xfrm>
          <a:prstGeom prst="rect">
            <a:avLst/>
          </a:prstGeom>
          <a:noFill/>
          <a:ln w="9525">
            <a:noFill/>
            <a:miter lim="800000"/>
            <a:headEnd/>
            <a:tailEnd/>
          </a:ln>
        </p:spPr>
        <p:txBody>
          <a:bodyPr>
            <a:spAutoFit/>
          </a:bodyPr>
          <a:lstStyle/>
          <a:p>
            <a:r>
              <a:rPr lang="cs-CZ" sz="1400"/>
              <a:t>VY_32_INOVACE_2.1.FJ4.16/Št</a:t>
            </a:r>
          </a:p>
        </p:txBody>
      </p:sp>
      <p:pic>
        <p:nvPicPr>
          <p:cNvPr id="43016" name="Picture 8" descr="File:Pablo picasso 1.jpg">
            <a:hlinkClick r:id="rId2"/>
          </p:cNvPr>
          <p:cNvPicPr>
            <a:picLocks noChangeAspect="1" noChangeArrowheads="1"/>
          </p:cNvPicPr>
          <p:nvPr/>
        </p:nvPicPr>
        <p:blipFill>
          <a:blip r:embed="rId3" cstate="print"/>
          <a:srcRect/>
          <a:stretch>
            <a:fillRect/>
          </a:stretch>
        </p:blipFill>
        <p:spPr bwMode="auto">
          <a:xfrm>
            <a:off x="6572264" y="1571612"/>
            <a:ext cx="2378075" cy="2951162"/>
          </a:xfrm>
          <a:prstGeom prst="rect">
            <a:avLst/>
          </a:prstGeom>
          <a:noFill/>
        </p:spPr>
      </p:pic>
      <p:sp>
        <p:nvSpPr>
          <p:cNvPr id="43017" name="Text Box 9"/>
          <p:cNvSpPr txBox="1">
            <a:spLocks noChangeArrowheads="1"/>
          </p:cNvSpPr>
          <p:nvPr/>
        </p:nvSpPr>
        <p:spPr bwMode="auto">
          <a:xfrm>
            <a:off x="7740650" y="4508500"/>
            <a:ext cx="1192213" cy="244475"/>
          </a:xfrm>
          <a:prstGeom prst="rect">
            <a:avLst/>
          </a:prstGeom>
          <a:noFill/>
          <a:ln w="9525">
            <a:noFill/>
            <a:miter lim="800000"/>
            <a:headEnd/>
            <a:tailEnd/>
          </a:ln>
          <a:effectLst/>
        </p:spPr>
        <p:txBody>
          <a:bodyPr wrap="none">
            <a:spAutoFit/>
          </a:bodyPr>
          <a:lstStyle/>
          <a:p>
            <a:r>
              <a:rPr lang="fr-FR" sz="1000"/>
              <a:t>Auteur: Vea y Lea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p:cNvSpPr>
            <a:spLocks noGrp="1"/>
          </p:cNvSpPr>
          <p:nvPr>
            <p:ph type="title" idx="4294967295"/>
          </p:nvPr>
        </p:nvSpPr>
        <p:spPr/>
        <p:txBody>
          <a:bodyPr/>
          <a:lstStyle/>
          <a:p>
            <a:pPr eaLnBrk="1" hangingPunct="1"/>
            <a:r>
              <a:rPr lang="fr-FR" dirty="0" smtClean="0"/>
              <a:t>Musée national d‘Art moderne</a:t>
            </a:r>
          </a:p>
        </p:txBody>
      </p:sp>
      <p:sp>
        <p:nvSpPr>
          <p:cNvPr id="6" name="Zástupný symbol pro zápatí 3"/>
          <p:cNvSpPr txBox="1">
            <a:spLocks noGrp="1"/>
          </p:cNvSpPr>
          <p:nvPr/>
        </p:nvSpPr>
        <p:spPr>
          <a:xfrm>
            <a:off x="1785938" y="6492875"/>
            <a:ext cx="5857875" cy="365125"/>
          </a:xfrm>
          <a:prstGeom prst="rect">
            <a:avLst/>
          </a:prstGeom>
          <a:noFill/>
        </p:spPr>
        <p:txBody>
          <a:bodyPr anchor="ctr"/>
          <a:lstStyle/>
          <a:p>
            <a:pPr algn="ctr" fontAlgn="auto">
              <a:spcBef>
                <a:spcPts val="0"/>
              </a:spcBef>
              <a:spcAft>
                <a:spcPts val="0"/>
              </a:spcAft>
              <a:defRPr/>
            </a:pPr>
            <a:r>
              <a:rPr lang="cs-CZ" sz="1200" i="1" dirty="0">
                <a:solidFill>
                  <a:schemeClr val="tx1">
                    <a:tint val="75000"/>
                  </a:schemeClr>
                </a:solidFill>
                <a:latin typeface="Arial" pitchFamily="34" charset="0"/>
                <a:cs typeface="Arial" pitchFamily="34" charset="0"/>
              </a:rPr>
              <a:t>Autorem materiálu a všech jeho částí, není-li uvedeno jinak, je Mgr. Andrea Šteflová</a:t>
            </a:r>
          </a:p>
          <a:p>
            <a:pPr algn="ctr" fontAlgn="auto">
              <a:spcBef>
                <a:spcPts val="0"/>
              </a:spcBef>
              <a:spcAft>
                <a:spcPts val="0"/>
              </a:spcAft>
              <a:defRPr/>
            </a:pPr>
            <a:r>
              <a:rPr lang="cs-CZ" sz="1400" dirty="0">
                <a:solidFill>
                  <a:schemeClr val="tx1">
                    <a:tint val="75000"/>
                  </a:schemeClr>
                </a:solidFill>
                <a:latin typeface="Arial" pitchFamily="34" charset="0"/>
                <a:cs typeface="Arial" pitchFamily="34" charset="0"/>
              </a:rPr>
              <a:t>CZ.1.07/1.5.00/34.0501</a:t>
            </a:r>
          </a:p>
        </p:txBody>
      </p:sp>
      <p:sp>
        <p:nvSpPr>
          <p:cNvPr id="35845" name="TextovéPole 6"/>
          <p:cNvSpPr txBox="1">
            <a:spLocks noChangeArrowheads="1"/>
          </p:cNvSpPr>
          <p:nvPr/>
        </p:nvSpPr>
        <p:spPr bwMode="auto">
          <a:xfrm>
            <a:off x="6286500" y="0"/>
            <a:ext cx="2857500" cy="307975"/>
          </a:xfrm>
          <a:prstGeom prst="rect">
            <a:avLst/>
          </a:prstGeom>
          <a:noFill/>
          <a:ln w="9525">
            <a:noFill/>
            <a:miter lim="800000"/>
            <a:headEnd/>
            <a:tailEnd/>
          </a:ln>
        </p:spPr>
        <p:txBody>
          <a:bodyPr>
            <a:spAutoFit/>
          </a:bodyPr>
          <a:lstStyle/>
          <a:p>
            <a:r>
              <a:rPr lang="cs-CZ" sz="1400"/>
              <a:t>VY_32_INOVACE_2.1.FJ4.16/Št</a:t>
            </a:r>
          </a:p>
        </p:txBody>
      </p:sp>
      <p:pic>
        <p:nvPicPr>
          <p:cNvPr id="35846" name="Picture 6" descr="P1120125"/>
          <p:cNvPicPr>
            <a:picLocks noChangeAspect="1" noChangeArrowheads="1"/>
          </p:cNvPicPr>
          <p:nvPr/>
        </p:nvPicPr>
        <p:blipFill>
          <a:blip r:embed="rId2" cstate="print"/>
          <a:srcRect/>
          <a:stretch>
            <a:fillRect/>
          </a:stretch>
        </p:blipFill>
        <p:spPr bwMode="auto">
          <a:xfrm>
            <a:off x="1187450" y="1196975"/>
            <a:ext cx="6778625" cy="508476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Nadpis 1"/>
          <p:cNvSpPr>
            <a:spLocks noGrp="1"/>
          </p:cNvSpPr>
          <p:nvPr>
            <p:ph type="title"/>
          </p:nvPr>
        </p:nvSpPr>
        <p:spPr/>
        <p:txBody>
          <a:bodyPr/>
          <a:lstStyle/>
          <a:p>
            <a:pPr eaLnBrk="1" hangingPunct="1"/>
            <a:r>
              <a:rPr lang="fr-FR" dirty="0" smtClean="0"/>
              <a:t>Musée national d‘Art moderne</a:t>
            </a:r>
          </a:p>
        </p:txBody>
      </p:sp>
      <p:sp>
        <p:nvSpPr>
          <p:cNvPr id="21508" name="Zástupný symbol pro obsah 4"/>
          <p:cNvSpPr>
            <a:spLocks noGrp="1"/>
          </p:cNvSpPr>
          <p:nvPr>
            <p:ph idx="1"/>
          </p:nvPr>
        </p:nvSpPr>
        <p:spPr>
          <a:xfrm>
            <a:off x="142844" y="1285860"/>
            <a:ext cx="8786812" cy="5000660"/>
          </a:xfrm>
          <a:solidFill>
            <a:schemeClr val="bg1"/>
          </a:solidFill>
        </p:spPr>
        <p:txBody>
          <a:bodyPr/>
          <a:lstStyle/>
          <a:p>
            <a:pPr marL="179388" indent="-179388" eaLnBrk="1" hangingPunct="1">
              <a:spcBef>
                <a:spcPts val="600"/>
              </a:spcBef>
            </a:pPr>
            <a:r>
              <a:rPr lang="fr-FR" sz="2100" dirty="0" smtClean="0"/>
              <a:t>Présente </a:t>
            </a:r>
            <a:r>
              <a:rPr lang="fr-FR" sz="2100" b="1" dirty="0" smtClean="0"/>
              <a:t>l‘art moderne et contemporain du </a:t>
            </a:r>
            <a:r>
              <a:rPr lang="fr-FR" sz="2100" b="1" dirty="0" smtClean="0">
                <a:solidFill>
                  <a:srgbClr val="FF0000"/>
                </a:solidFill>
              </a:rPr>
              <a:t>XX</a:t>
            </a:r>
            <a:r>
              <a:rPr lang="fr-FR" sz="2100" b="1" baseline="30000" dirty="0" smtClean="0">
                <a:solidFill>
                  <a:srgbClr val="FF0000"/>
                </a:solidFill>
              </a:rPr>
              <a:t>e</a:t>
            </a:r>
            <a:r>
              <a:rPr lang="fr-FR" sz="2100" b="1" dirty="0" smtClean="0"/>
              <a:t> et du </a:t>
            </a:r>
            <a:r>
              <a:rPr lang="fr-FR" sz="2100" b="1" dirty="0" smtClean="0">
                <a:solidFill>
                  <a:srgbClr val="FF0000"/>
                </a:solidFill>
              </a:rPr>
              <a:t>XXI</a:t>
            </a:r>
            <a:r>
              <a:rPr lang="fr-FR" sz="2100" b="1" baseline="30000" dirty="0" smtClean="0">
                <a:solidFill>
                  <a:srgbClr val="FF0000"/>
                </a:solidFill>
              </a:rPr>
              <a:t>e</a:t>
            </a:r>
            <a:r>
              <a:rPr lang="fr-FR" sz="2100" b="1" dirty="0" smtClean="0">
                <a:solidFill>
                  <a:srgbClr val="FF0000"/>
                </a:solidFill>
              </a:rPr>
              <a:t> </a:t>
            </a:r>
            <a:r>
              <a:rPr lang="fr-FR" sz="2100" b="1" dirty="0" smtClean="0"/>
              <a:t>s.</a:t>
            </a:r>
          </a:p>
          <a:p>
            <a:pPr marL="179388" indent="-179388" eaLnBrk="1" hangingPunct="1">
              <a:spcBef>
                <a:spcPts val="600"/>
              </a:spcBef>
            </a:pPr>
            <a:r>
              <a:rPr lang="fr-FR" sz="2100" dirty="0" smtClean="0"/>
              <a:t>Occupe </a:t>
            </a:r>
            <a:r>
              <a:rPr lang="cs-CZ" sz="2100" dirty="0" smtClean="0"/>
              <a:t>les </a:t>
            </a:r>
            <a:r>
              <a:rPr lang="fr-FR" sz="2100" b="1" dirty="0" smtClean="0"/>
              <a:t>4</a:t>
            </a:r>
            <a:r>
              <a:rPr lang="fr-FR" sz="2100" b="1" baseline="30000" dirty="0" smtClean="0"/>
              <a:t>e</a:t>
            </a:r>
            <a:r>
              <a:rPr lang="fr-FR" sz="2100" b="1" dirty="0" smtClean="0"/>
              <a:t> et 5</a:t>
            </a:r>
            <a:r>
              <a:rPr lang="fr-FR" sz="2100" b="1" baseline="30000" dirty="0" smtClean="0"/>
              <a:t>e</a:t>
            </a:r>
            <a:r>
              <a:rPr lang="fr-FR" sz="2100" b="1" dirty="0" smtClean="0"/>
              <a:t> étages du Centre Georges-Pompidou</a:t>
            </a:r>
            <a:r>
              <a:rPr lang="cs-CZ" sz="2100" b="1" dirty="0" smtClean="0"/>
              <a:t> </a:t>
            </a:r>
            <a:r>
              <a:rPr lang="cs-CZ" sz="2100" i="1" dirty="0" smtClean="0"/>
              <a:t>(CNAC)</a:t>
            </a:r>
            <a:endParaRPr lang="fr-FR" sz="2100" i="1" dirty="0" smtClean="0"/>
          </a:p>
          <a:p>
            <a:pPr marL="179388" indent="-179388" eaLnBrk="1" hangingPunct="1">
              <a:spcBef>
                <a:spcPts val="600"/>
              </a:spcBef>
            </a:pPr>
            <a:r>
              <a:rPr lang="fr-FR" sz="2100" dirty="0" smtClean="0"/>
              <a:t>Ses collections rassemblent près de </a:t>
            </a:r>
            <a:r>
              <a:rPr lang="fr-FR" sz="2100" b="1" dirty="0" smtClean="0"/>
              <a:t>99 000 </a:t>
            </a:r>
            <a:r>
              <a:rPr lang="fr-FR" sz="2100" dirty="0" smtClean="0"/>
              <a:t>œuvres </a:t>
            </a:r>
          </a:p>
          <a:p>
            <a:pPr marL="179388" indent="-179388" eaLnBrk="1" hangingPunct="1">
              <a:spcBef>
                <a:spcPts val="600"/>
              </a:spcBef>
            </a:pPr>
            <a:r>
              <a:rPr lang="cs-CZ" sz="2100" b="1" dirty="0" smtClean="0"/>
              <a:t>E</a:t>
            </a:r>
            <a:r>
              <a:rPr lang="fr-FR" sz="2100" b="1" dirty="0" smtClean="0"/>
              <a:t>xpositions permanentes et temporaires </a:t>
            </a:r>
            <a:r>
              <a:rPr lang="fr-FR" sz="2100" dirty="0" smtClean="0"/>
              <a:t>permettent de suivre l‘évolution de l‘art plastique du XX</a:t>
            </a:r>
            <a:r>
              <a:rPr lang="fr-FR" sz="2100" baseline="30000" dirty="0" smtClean="0"/>
              <a:t>e </a:t>
            </a:r>
            <a:r>
              <a:rPr lang="fr-FR" sz="2100" dirty="0" smtClean="0"/>
              <a:t>s.: fauvisme, cubisme, surréalisme, abstraction, nouveau réalisme, Pop-Art… jusqu‘aux tendances les plus contemporaines</a:t>
            </a:r>
          </a:p>
          <a:p>
            <a:pPr marL="179388" indent="-179388" eaLnBrk="1" hangingPunct="1">
              <a:spcBef>
                <a:spcPts val="600"/>
              </a:spcBef>
            </a:pPr>
            <a:r>
              <a:rPr lang="fr-FR" sz="2100" b="1" dirty="0" smtClean="0"/>
              <a:t>Artistes exposés: </a:t>
            </a:r>
            <a:r>
              <a:rPr lang="fr-FR" sz="2100" b="1" dirty="0" smtClean="0">
                <a:solidFill>
                  <a:srgbClr val="009242"/>
                </a:solidFill>
              </a:rPr>
              <a:t>Vassily Kandinsky, František Kupka, Henri Matisse, Georges Braque, Pablo Picasso, Marc Chagall, Amadeo Modigliani, Salvador Dali, René Magritte, Max Ernst, Joan Miró, Paul Delvaux, Henri Rousseau, Sanya Delaunay</a:t>
            </a:r>
          </a:p>
          <a:p>
            <a:pPr marL="179388" indent="-179388" eaLnBrk="1" hangingPunct="1">
              <a:spcBef>
                <a:spcPts val="600"/>
              </a:spcBef>
            </a:pPr>
            <a:r>
              <a:rPr lang="cs-CZ" sz="2100" b="1" dirty="0" smtClean="0">
                <a:solidFill>
                  <a:srgbClr val="0033CC"/>
                </a:solidFill>
              </a:rPr>
              <a:t>B</a:t>
            </a:r>
            <a:r>
              <a:rPr lang="fr-FR" sz="2100" b="1" dirty="0" smtClean="0">
                <a:solidFill>
                  <a:srgbClr val="0033CC"/>
                </a:solidFill>
              </a:rPr>
              <a:t>ibliothèque Kandinsky </a:t>
            </a:r>
            <a:r>
              <a:rPr lang="fr-FR" sz="2100" dirty="0" smtClean="0"/>
              <a:t>est la bibliothèque spécialisée du musée consacrée à l'art du XX</a:t>
            </a:r>
            <a:r>
              <a:rPr lang="fr-FR" sz="2100" baseline="30000" dirty="0" smtClean="0"/>
              <a:t>e</a:t>
            </a:r>
            <a:r>
              <a:rPr lang="fr-FR" sz="2100" dirty="0" smtClean="0"/>
              <a:t> s. </a:t>
            </a:r>
          </a:p>
          <a:p>
            <a:pPr marL="179388" indent="-179388" eaLnBrk="1" hangingPunct="1">
              <a:spcBef>
                <a:spcPts val="600"/>
              </a:spcBef>
            </a:pPr>
            <a:r>
              <a:rPr lang="fr-FR" sz="2100" dirty="0" smtClean="0"/>
              <a:t>À côté du Musée, il y a la </a:t>
            </a:r>
            <a:r>
              <a:rPr lang="fr-FR" sz="2100" b="1" dirty="0" smtClean="0">
                <a:solidFill>
                  <a:srgbClr val="FF0000"/>
                </a:solidFill>
              </a:rPr>
              <a:t>Fontaine Stravinsky </a:t>
            </a:r>
            <a:r>
              <a:rPr lang="fr-FR" sz="2100" dirty="0" smtClean="0"/>
              <a:t>faite par un artiste plasticien suisse </a:t>
            </a:r>
            <a:r>
              <a:rPr lang="fr-FR" sz="2100" b="1" dirty="0" smtClean="0">
                <a:solidFill>
                  <a:srgbClr val="009242"/>
                </a:solidFill>
              </a:rPr>
              <a:t>Jean Tinguely</a:t>
            </a:r>
          </a:p>
        </p:txBody>
      </p:sp>
      <p:sp>
        <p:nvSpPr>
          <p:cNvPr id="6" name="Zástupný symbol pro zápatí 3"/>
          <p:cNvSpPr>
            <a:spLocks noGrp="1"/>
          </p:cNvSpPr>
          <p:nvPr>
            <p:ph type="ftr" sz="quarter" idx="11"/>
          </p:nvPr>
        </p:nvSpPr>
        <p:spPr>
          <a:xfrm>
            <a:off x="1785938" y="6492875"/>
            <a:ext cx="5857875"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
        <p:nvSpPr>
          <p:cNvPr id="21510" name="TextovéPole 6"/>
          <p:cNvSpPr txBox="1">
            <a:spLocks noChangeArrowheads="1"/>
          </p:cNvSpPr>
          <p:nvPr/>
        </p:nvSpPr>
        <p:spPr bwMode="auto">
          <a:xfrm>
            <a:off x="6286500" y="0"/>
            <a:ext cx="2857500" cy="307975"/>
          </a:xfrm>
          <a:prstGeom prst="rect">
            <a:avLst/>
          </a:prstGeom>
          <a:noFill/>
          <a:ln w="9525">
            <a:noFill/>
            <a:miter lim="800000"/>
            <a:headEnd/>
            <a:tailEnd/>
          </a:ln>
        </p:spPr>
        <p:txBody>
          <a:bodyPr>
            <a:spAutoFit/>
          </a:bodyPr>
          <a:lstStyle/>
          <a:p>
            <a:r>
              <a:rPr lang="cs-CZ" sz="1400"/>
              <a:t>VY_32_INOVACE_2.1.FJ4.16/Št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zápatí 3"/>
          <p:cNvSpPr txBox="1">
            <a:spLocks noGrp="1"/>
          </p:cNvSpPr>
          <p:nvPr/>
        </p:nvSpPr>
        <p:spPr>
          <a:xfrm>
            <a:off x="1785938" y="6492875"/>
            <a:ext cx="5857875" cy="365125"/>
          </a:xfrm>
          <a:prstGeom prst="rect">
            <a:avLst/>
          </a:prstGeom>
          <a:noFill/>
        </p:spPr>
        <p:txBody>
          <a:bodyPr anchor="ctr"/>
          <a:lstStyle/>
          <a:p>
            <a:pPr algn="ctr" fontAlgn="auto">
              <a:spcBef>
                <a:spcPts val="0"/>
              </a:spcBef>
              <a:spcAft>
                <a:spcPts val="0"/>
              </a:spcAft>
              <a:defRPr/>
            </a:pPr>
            <a:r>
              <a:rPr lang="cs-CZ" sz="1200" i="1" dirty="0">
                <a:solidFill>
                  <a:schemeClr val="tx1">
                    <a:tint val="75000"/>
                  </a:schemeClr>
                </a:solidFill>
                <a:latin typeface="Arial" pitchFamily="34" charset="0"/>
                <a:cs typeface="Arial" pitchFamily="34" charset="0"/>
              </a:rPr>
              <a:t>Autorem materiálu a všech jeho částí, není-li uvedeno jinak, je Mgr. Andrea Šteflová</a:t>
            </a:r>
          </a:p>
          <a:p>
            <a:pPr algn="ctr" fontAlgn="auto">
              <a:spcBef>
                <a:spcPts val="0"/>
              </a:spcBef>
              <a:spcAft>
                <a:spcPts val="0"/>
              </a:spcAft>
              <a:defRPr/>
            </a:pPr>
            <a:r>
              <a:rPr lang="cs-CZ" sz="1400" dirty="0">
                <a:solidFill>
                  <a:schemeClr val="tx1">
                    <a:tint val="75000"/>
                  </a:schemeClr>
                </a:solidFill>
                <a:latin typeface="Arial" pitchFamily="34" charset="0"/>
                <a:cs typeface="Arial" pitchFamily="34" charset="0"/>
              </a:rPr>
              <a:t>CZ.1.07/1.5.00/34.0501</a:t>
            </a:r>
          </a:p>
        </p:txBody>
      </p:sp>
      <p:sp>
        <p:nvSpPr>
          <p:cNvPr id="44037" name="TextovéPole 6"/>
          <p:cNvSpPr txBox="1">
            <a:spLocks noChangeArrowheads="1"/>
          </p:cNvSpPr>
          <p:nvPr/>
        </p:nvSpPr>
        <p:spPr bwMode="auto">
          <a:xfrm>
            <a:off x="6286500" y="0"/>
            <a:ext cx="2857500" cy="307975"/>
          </a:xfrm>
          <a:prstGeom prst="rect">
            <a:avLst/>
          </a:prstGeom>
          <a:noFill/>
          <a:ln w="9525">
            <a:noFill/>
            <a:miter lim="800000"/>
            <a:headEnd/>
            <a:tailEnd/>
          </a:ln>
        </p:spPr>
        <p:txBody>
          <a:bodyPr>
            <a:spAutoFit/>
          </a:bodyPr>
          <a:lstStyle/>
          <a:p>
            <a:r>
              <a:rPr lang="cs-CZ" sz="1400"/>
              <a:t>VY_32_INOVACE_2.1.FJ4.16/Št</a:t>
            </a:r>
          </a:p>
        </p:txBody>
      </p:sp>
      <p:pic>
        <p:nvPicPr>
          <p:cNvPr id="44038" name="Picture 6" descr="File:To the Unknown Voice.JPG">
            <a:hlinkClick r:id="rId2"/>
          </p:cNvPr>
          <p:cNvPicPr>
            <a:picLocks noChangeAspect="1" noChangeArrowheads="1"/>
          </p:cNvPicPr>
          <p:nvPr/>
        </p:nvPicPr>
        <p:blipFill>
          <a:blip r:embed="rId3" cstate="print"/>
          <a:srcRect/>
          <a:stretch>
            <a:fillRect/>
          </a:stretch>
        </p:blipFill>
        <p:spPr bwMode="auto">
          <a:xfrm>
            <a:off x="900113" y="404813"/>
            <a:ext cx="3771900" cy="5715000"/>
          </a:xfrm>
          <a:prstGeom prst="rect">
            <a:avLst/>
          </a:prstGeom>
          <a:noFill/>
        </p:spPr>
      </p:pic>
      <p:sp>
        <p:nvSpPr>
          <p:cNvPr id="44039" name="Text Box 7"/>
          <p:cNvSpPr txBox="1">
            <a:spLocks noChangeArrowheads="1"/>
          </p:cNvSpPr>
          <p:nvPr/>
        </p:nvSpPr>
        <p:spPr bwMode="auto">
          <a:xfrm>
            <a:off x="971550" y="6092825"/>
            <a:ext cx="3728585" cy="369332"/>
          </a:xfrm>
          <a:prstGeom prst="rect">
            <a:avLst/>
          </a:prstGeom>
          <a:noFill/>
          <a:ln w="9525">
            <a:noFill/>
            <a:miter lim="800000"/>
            <a:headEnd/>
            <a:tailEnd/>
          </a:ln>
          <a:effectLst/>
        </p:spPr>
        <p:txBody>
          <a:bodyPr wrap="none">
            <a:spAutoFit/>
          </a:bodyPr>
          <a:lstStyle/>
          <a:p>
            <a:r>
              <a:rPr lang="fr-FR" dirty="0"/>
              <a:t>V. Kandinsky </a:t>
            </a:r>
            <a:r>
              <a:rPr lang="fr-FR" dirty="0" smtClean="0"/>
              <a:t>– </a:t>
            </a:r>
            <a:r>
              <a:rPr lang="fr-FR" i="1" dirty="0" smtClean="0"/>
              <a:t>Une </a:t>
            </a:r>
            <a:r>
              <a:rPr lang="fr-FR" i="1" dirty="0"/>
              <a:t>voix inconnue</a:t>
            </a:r>
            <a:endParaRPr lang="fr-FR" dirty="0"/>
          </a:p>
        </p:txBody>
      </p:sp>
      <p:pic>
        <p:nvPicPr>
          <p:cNvPr id="44041" name="Picture 9" descr="Soubor:Alice (Amadeo Modigliani).jpg">
            <a:hlinkClick r:id="rId4"/>
          </p:cNvPr>
          <p:cNvPicPr>
            <a:picLocks noChangeAspect="1" noChangeArrowheads="1"/>
          </p:cNvPicPr>
          <p:nvPr/>
        </p:nvPicPr>
        <p:blipFill>
          <a:blip r:embed="rId5" cstate="print"/>
          <a:srcRect/>
          <a:stretch>
            <a:fillRect/>
          </a:stretch>
        </p:blipFill>
        <p:spPr bwMode="auto">
          <a:xfrm>
            <a:off x="5076825" y="404813"/>
            <a:ext cx="2857500" cy="5715000"/>
          </a:xfrm>
          <a:prstGeom prst="rect">
            <a:avLst/>
          </a:prstGeom>
          <a:noFill/>
        </p:spPr>
      </p:pic>
      <p:sp>
        <p:nvSpPr>
          <p:cNvPr id="44042" name="Text Box 10"/>
          <p:cNvSpPr txBox="1">
            <a:spLocks noChangeArrowheads="1"/>
          </p:cNvSpPr>
          <p:nvPr/>
        </p:nvSpPr>
        <p:spPr bwMode="auto">
          <a:xfrm>
            <a:off x="5435600" y="6092825"/>
            <a:ext cx="2317686" cy="369332"/>
          </a:xfrm>
          <a:prstGeom prst="rect">
            <a:avLst/>
          </a:prstGeom>
          <a:noFill/>
          <a:ln w="9525">
            <a:noFill/>
            <a:miter lim="800000"/>
            <a:headEnd/>
            <a:tailEnd/>
          </a:ln>
          <a:effectLst/>
        </p:spPr>
        <p:txBody>
          <a:bodyPr wrap="none">
            <a:spAutoFit/>
          </a:bodyPr>
          <a:lstStyle/>
          <a:p>
            <a:r>
              <a:rPr lang="fr-FR" dirty="0"/>
              <a:t>A. Modigliani </a:t>
            </a:r>
            <a:r>
              <a:rPr lang="fr-FR" dirty="0" smtClean="0"/>
              <a:t>– </a:t>
            </a:r>
            <a:r>
              <a:rPr lang="fr-FR" i="1" dirty="0" smtClean="0"/>
              <a:t>Alice</a:t>
            </a:r>
            <a:endParaRPr lang="fr-FR"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zápatí 3"/>
          <p:cNvSpPr txBox="1">
            <a:spLocks noGrp="1"/>
          </p:cNvSpPr>
          <p:nvPr/>
        </p:nvSpPr>
        <p:spPr>
          <a:xfrm>
            <a:off x="1785938" y="6492875"/>
            <a:ext cx="5857875" cy="365125"/>
          </a:xfrm>
          <a:prstGeom prst="rect">
            <a:avLst/>
          </a:prstGeom>
          <a:noFill/>
        </p:spPr>
        <p:txBody>
          <a:bodyPr anchor="ctr"/>
          <a:lstStyle/>
          <a:p>
            <a:pPr algn="ctr" fontAlgn="auto">
              <a:spcBef>
                <a:spcPts val="0"/>
              </a:spcBef>
              <a:spcAft>
                <a:spcPts val="0"/>
              </a:spcAft>
              <a:defRPr/>
            </a:pPr>
            <a:r>
              <a:rPr lang="cs-CZ" sz="1200" i="1" dirty="0">
                <a:solidFill>
                  <a:schemeClr val="tx1">
                    <a:tint val="75000"/>
                  </a:schemeClr>
                </a:solidFill>
                <a:latin typeface="Arial" pitchFamily="34" charset="0"/>
                <a:cs typeface="Arial" pitchFamily="34" charset="0"/>
              </a:rPr>
              <a:t>Autorem materiálu a všech jeho částí, není-li uvedeno jinak, je Mgr. Andrea Šteflová</a:t>
            </a:r>
          </a:p>
          <a:p>
            <a:pPr algn="ctr" fontAlgn="auto">
              <a:spcBef>
                <a:spcPts val="0"/>
              </a:spcBef>
              <a:spcAft>
                <a:spcPts val="0"/>
              </a:spcAft>
              <a:defRPr/>
            </a:pPr>
            <a:r>
              <a:rPr lang="cs-CZ" sz="1400" dirty="0">
                <a:solidFill>
                  <a:schemeClr val="tx1">
                    <a:tint val="75000"/>
                  </a:schemeClr>
                </a:solidFill>
                <a:latin typeface="Arial" pitchFamily="34" charset="0"/>
                <a:cs typeface="Arial" pitchFamily="34" charset="0"/>
              </a:rPr>
              <a:t>CZ.1.07/1.5.00/34.0501</a:t>
            </a:r>
          </a:p>
        </p:txBody>
      </p:sp>
      <p:sp>
        <p:nvSpPr>
          <p:cNvPr id="45061" name="TextovéPole 6"/>
          <p:cNvSpPr txBox="1">
            <a:spLocks noChangeArrowheads="1"/>
          </p:cNvSpPr>
          <p:nvPr/>
        </p:nvSpPr>
        <p:spPr bwMode="auto">
          <a:xfrm>
            <a:off x="6286500" y="0"/>
            <a:ext cx="2857500" cy="307975"/>
          </a:xfrm>
          <a:prstGeom prst="rect">
            <a:avLst/>
          </a:prstGeom>
          <a:noFill/>
          <a:ln w="9525">
            <a:noFill/>
            <a:miter lim="800000"/>
            <a:headEnd/>
            <a:tailEnd/>
          </a:ln>
        </p:spPr>
        <p:txBody>
          <a:bodyPr>
            <a:spAutoFit/>
          </a:bodyPr>
          <a:lstStyle/>
          <a:p>
            <a:r>
              <a:rPr lang="cs-CZ" sz="1400"/>
              <a:t>VY_32_INOVACE_2.1.FJ4.16/Št</a:t>
            </a:r>
          </a:p>
        </p:txBody>
      </p:sp>
      <p:pic>
        <p:nvPicPr>
          <p:cNvPr id="45063" name="Picture 7" descr="DSCF1680"/>
          <p:cNvPicPr>
            <a:picLocks noChangeAspect="1" noChangeArrowheads="1"/>
          </p:cNvPicPr>
          <p:nvPr/>
        </p:nvPicPr>
        <p:blipFill>
          <a:blip r:embed="rId2" cstate="print"/>
          <a:srcRect/>
          <a:stretch>
            <a:fillRect/>
          </a:stretch>
        </p:blipFill>
        <p:spPr bwMode="auto">
          <a:xfrm>
            <a:off x="2268538" y="333375"/>
            <a:ext cx="5291137" cy="3968750"/>
          </a:xfrm>
          <a:prstGeom prst="rect">
            <a:avLst/>
          </a:prstGeom>
          <a:noFill/>
        </p:spPr>
      </p:pic>
      <p:pic>
        <p:nvPicPr>
          <p:cNvPr id="45064" name="Picture 8" descr="DSCF1678"/>
          <p:cNvPicPr>
            <a:picLocks noChangeAspect="1" noChangeArrowheads="1"/>
          </p:cNvPicPr>
          <p:nvPr/>
        </p:nvPicPr>
        <p:blipFill>
          <a:blip r:embed="rId3" cstate="print"/>
          <a:srcRect/>
          <a:stretch>
            <a:fillRect/>
          </a:stretch>
        </p:blipFill>
        <p:spPr bwMode="auto">
          <a:xfrm>
            <a:off x="468313" y="2205038"/>
            <a:ext cx="3186112" cy="4246562"/>
          </a:xfrm>
          <a:prstGeom prst="rect">
            <a:avLst/>
          </a:prstGeom>
          <a:noFill/>
        </p:spPr>
      </p:pic>
      <p:pic>
        <p:nvPicPr>
          <p:cNvPr id="45067" name="Picture 11" descr="P1120120"/>
          <p:cNvPicPr>
            <a:picLocks noChangeAspect="1" noChangeArrowheads="1"/>
          </p:cNvPicPr>
          <p:nvPr/>
        </p:nvPicPr>
        <p:blipFill>
          <a:blip r:embed="rId4" cstate="print"/>
          <a:srcRect/>
          <a:stretch>
            <a:fillRect/>
          </a:stretch>
        </p:blipFill>
        <p:spPr bwMode="auto">
          <a:xfrm>
            <a:off x="4211638" y="3049588"/>
            <a:ext cx="4546600" cy="3413125"/>
          </a:xfrm>
          <a:prstGeom prst="rect">
            <a:avLst/>
          </a:prstGeom>
          <a:noFill/>
        </p:spPr>
      </p:pic>
      <p:sp>
        <p:nvSpPr>
          <p:cNvPr id="45068" name="Text Box 12"/>
          <p:cNvSpPr txBox="1">
            <a:spLocks noChangeArrowheads="1"/>
          </p:cNvSpPr>
          <p:nvPr/>
        </p:nvSpPr>
        <p:spPr bwMode="auto">
          <a:xfrm>
            <a:off x="3203848" y="5805264"/>
            <a:ext cx="3867150" cy="366713"/>
          </a:xfrm>
          <a:prstGeom prst="rect">
            <a:avLst/>
          </a:prstGeom>
          <a:solidFill>
            <a:schemeClr val="bg1"/>
          </a:solidFill>
          <a:ln w="9525">
            <a:solidFill>
              <a:schemeClr val="tx1"/>
            </a:solidFill>
            <a:miter lim="800000"/>
            <a:headEnd/>
            <a:tailEnd/>
          </a:ln>
          <a:effectLst/>
        </p:spPr>
        <p:txBody>
          <a:bodyPr wrap="none">
            <a:spAutoFit/>
          </a:bodyPr>
          <a:lstStyle/>
          <a:p>
            <a:r>
              <a:rPr lang="fr-FR" dirty="0"/>
              <a:t>Jean Tinguely – </a:t>
            </a:r>
            <a:r>
              <a:rPr lang="fr-FR" i="1" dirty="0"/>
              <a:t>Fontaine Stravinsky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Nadpis 1"/>
          <p:cNvSpPr>
            <a:spLocks noGrp="1"/>
          </p:cNvSpPr>
          <p:nvPr>
            <p:ph type="title"/>
          </p:nvPr>
        </p:nvSpPr>
        <p:spPr/>
        <p:txBody>
          <a:bodyPr/>
          <a:lstStyle/>
          <a:p>
            <a:pPr eaLnBrk="1" hangingPunct="1"/>
            <a:r>
              <a:rPr lang="fr-FR" dirty="0" smtClean="0"/>
              <a:t>Musée Auguste Rodin</a:t>
            </a:r>
          </a:p>
        </p:txBody>
      </p:sp>
      <p:sp>
        <p:nvSpPr>
          <p:cNvPr id="6" name="Zástupný symbol pro zápatí 3"/>
          <p:cNvSpPr>
            <a:spLocks noGrp="1"/>
          </p:cNvSpPr>
          <p:nvPr>
            <p:ph type="ftr" sz="quarter" idx="11"/>
          </p:nvPr>
        </p:nvSpPr>
        <p:spPr>
          <a:xfrm>
            <a:off x="1785938" y="6492875"/>
            <a:ext cx="5857875"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
        <p:nvSpPr>
          <p:cNvPr id="22534" name="TextovéPole 6"/>
          <p:cNvSpPr txBox="1">
            <a:spLocks noChangeArrowheads="1"/>
          </p:cNvSpPr>
          <p:nvPr/>
        </p:nvSpPr>
        <p:spPr bwMode="auto">
          <a:xfrm>
            <a:off x="6286500" y="0"/>
            <a:ext cx="2857500" cy="307975"/>
          </a:xfrm>
          <a:prstGeom prst="rect">
            <a:avLst/>
          </a:prstGeom>
          <a:noFill/>
          <a:ln w="9525">
            <a:noFill/>
            <a:miter lim="800000"/>
            <a:headEnd/>
            <a:tailEnd/>
          </a:ln>
        </p:spPr>
        <p:txBody>
          <a:bodyPr>
            <a:spAutoFit/>
          </a:bodyPr>
          <a:lstStyle/>
          <a:p>
            <a:r>
              <a:rPr lang="cs-CZ" sz="1400"/>
              <a:t>VY_32_INOVACE_2.1.FJ4.16/Št</a:t>
            </a:r>
          </a:p>
        </p:txBody>
      </p:sp>
      <p:pic>
        <p:nvPicPr>
          <p:cNvPr id="22538" name="Picture 10" descr="File:L'hôtel biron 2.jpg">
            <a:hlinkClick r:id="rId2"/>
          </p:cNvPr>
          <p:cNvPicPr>
            <a:picLocks noChangeAspect="1" noChangeArrowheads="1"/>
          </p:cNvPicPr>
          <p:nvPr/>
        </p:nvPicPr>
        <p:blipFill>
          <a:blip r:embed="rId3" cstate="print"/>
          <a:srcRect/>
          <a:stretch>
            <a:fillRect/>
          </a:stretch>
        </p:blipFill>
        <p:spPr bwMode="auto">
          <a:xfrm>
            <a:off x="1403350" y="1412875"/>
            <a:ext cx="6540500" cy="4905375"/>
          </a:xfrm>
          <a:prstGeom prst="rect">
            <a:avLst/>
          </a:prstGeom>
          <a:noFill/>
        </p:spPr>
      </p:pic>
      <p:sp>
        <p:nvSpPr>
          <p:cNvPr id="22540" name="Text Box 12"/>
          <p:cNvSpPr txBox="1">
            <a:spLocks noChangeArrowheads="1"/>
          </p:cNvSpPr>
          <p:nvPr/>
        </p:nvSpPr>
        <p:spPr bwMode="auto">
          <a:xfrm rot="16200000">
            <a:off x="7373144" y="5525294"/>
            <a:ext cx="1411287" cy="244475"/>
          </a:xfrm>
          <a:prstGeom prst="rect">
            <a:avLst/>
          </a:prstGeom>
          <a:noFill/>
          <a:ln w="9525">
            <a:noFill/>
            <a:miter lim="800000"/>
            <a:headEnd/>
            <a:tailEnd/>
          </a:ln>
          <a:effectLst/>
        </p:spPr>
        <p:txBody>
          <a:bodyPr wrap="none">
            <a:spAutoFit/>
          </a:bodyPr>
          <a:lstStyle/>
          <a:p>
            <a:r>
              <a:rPr lang="fr-FR" sz="1000"/>
              <a:t>Auteur: Peirre Lannes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Nadpis 1"/>
          <p:cNvSpPr>
            <a:spLocks noGrp="1"/>
          </p:cNvSpPr>
          <p:nvPr>
            <p:ph type="title" idx="4294967295"/>
          </p:nvPr>
        </p:nvSpPr>
        <p:spPr/>
        <p:txBody>
          <a:bodyPr/>
          <a:lstStyle/>
          <a:p>
            <a:pPr eaLnBrk="1" hangingPunct="1"/>
            <a:r>
              <a:rPr lang="fr-FR" dirty="0" smtClean="0"/>
              <a:t>Musée Auguste Rodin</a:t>
            </a:r>
          </a:p>
        </p:txBody>
      </p:sp>
      <p:sp>
        <p:nvSpPr>
          <p:cNvPr id="46083" name="Zástupný symbol pro obsah 4"/>
          <p:cNvSpPr>
            <a:spLocks noGrp="1"/>
          </p:cNvSpPr>
          <p:nvPr>
            <p:ph idx="4294967295"/>
          </p:nvPr>
        </p:nvSpPr>
        <p:spPr>
          <a:xfrm>
            <a:off x="250825" y="1412875"/>
            <a:ext cx="4681215" cy="4824413"/>
          </a:xfrm>
          <a:solidFill>
            <a:schemeClr val="bg1"/>
          </a:solidFill>
        </p:spPr>
        <p:txBody>
          <a:bodyPr/>
          <a:lstStyle/>
          <a:p>
            <a:pPr marL="179388" indent="-179388" eaLnBrk="1" hangingPunct="1">
              <a:spcBef>
                <a:spcPts val="600"/>
              </a:spcBef>
            </a:pPr>
            <a:r>
              <a:rPr lang="fr-FR" sz="2100" dirty="0" smtClean="0"/>
              <a:t>Musée depuis </a:t>
            </a:r>
            <a:r>
              <a:rPr lang="fr-FR" sz="2100" b="1" dirty="0" smtClean="0">
                <a:solidFill>
                  <a:srgbClr val="FF0000"/>
                </a:solidFill>
              </a:rPr>
              <a:t>1919</a:t>
            </a:r>
            <a:r>
              <a:rPr lang="fr-FR" sz="2100" dirty="0" smtClean="0"/>
              <a:t>, 7</a:t>
            </a:r>
            <a:r>
              <a:rPr lang="fr-FR" sz="2100" baseline="30000" dirty="0" smtClean="0"/>
              <a:t>e</a:t>
            </a:r>
            <a:r>
              <a:rPr lang="fr-FR" sz="2100" dirty="0" smtClean="0"/>
              <a:t> arr.</a:t>
            </a:r>
          </a:p>
          <a:p>
            <a:pPr marL="179388" indent="-179388" eaLnBrk="1" hangingPunct="1">
              <a:spcBef>
                <a:spcPts val="600"/>
              </a:spcBef>
            </a:pPr>
            <a:r>
              <a:rPr lang="fr-FR" sz="2100" dirty="0" smtClean="0"/>
              <a:t>Ses sculptures sont exposées dans </a:t>
            </a:r>
            <a:r>
              <a:rPr lang="fr-FR" sz="2100" b="1" dirty="0" smtClean="0"/>
              <a:t>l‘Hôtel Biron </a:t>
            </a:r>
            <a:r>
              <a:rPr lang="fr-FR" sz="2100" dirty="0" smtClean="0"/>
              <a:t>et dans le superbe jardin qui l‘entoure</a:t>
            </a:r>
          </a:p>
          <a:p>
            <a:pPr marL="179388" indent="-179388" eaLnBrk="1" hangingPunct="1">
              <a:spcBef>
                <a:spcPts val="600"/>
              </a:spcBef>
            </a:pPr>
            <a:r>
              <a:rPr lang="fr-FR" sz="2100" dirty="0" smtClean="0"/>
              <a:t>Musée conserve une collection composée de 6 600 sculptures, 8 000 dessins, 8 000 photographies anciennes et 7 000 objets d’art</a:t>
            </a:r>
          </a:p>
          <a:p>
            <a:pPr marL="179388" indent="-179388" eaLnBrk="1" hangingPunct="1">
              <a:spcBef>
                <a:spcPts val="600"/>
              </a:spcBef>
            </a:pPr>
            <a:r>
              <a:rPr lang="fr-FR" sz="2100" u="sng" dirty="0" smtClean="0"/>
              <a:t>Sculptures de Rodin les plus connues:</a:t>
            </a:r>
          </a:p>
          <a:p>
            <a:pPr marL="179388" indent="-179388" eaLnBrk="1" hangingPunct="1">
              <a:spcBef>
                <a:spcPts val="600"/>
              </a:spcBef>
              <a:buFont typeface="Arial" charset="0"/>
              <a:buNone/>
            </a:pPr>
            <a:r>
              <a:rPr lang="fr-FR" sz="2100" dirty="0" smtClean="0"/>
              <a:t>	</a:t>
            </a:r>
            <a:r>
              <a:rPr lang="fr-FR" sz="2100" b="1" dirty="0" smtClean="0">
                <a:solidFill>
                  <a:srgbClr val="0033CC"/>
                </a:solidFill>
              </a:rPr>
              <a:t>Penseur</a:t>
            </a:r>
            <a:r>
              <a:rPr lang="fr-FR" sz="2100" b="1" dirty="0" smtClean="0"/>
              <a:t>, </a:t>
            </a:r>
            <a:r>
              <a:rPr lang="fr-FR" sz="2100" b="1" dirty="0" smtClean="0">
                <a:solidFill>
                  <a:srgbClr val="FF0066"/>
                </a:solidFill>
              </a:rPr>
              <a:t>Bourgeois de Calais</a:t>
            </a:r>
            <a:r>
              <a:rPr lang="fr-FR" sz="2100" b="1" dirty="0" smtClean="0"/>
              <a:t>, </a:t>
            </a:r>
            <a:r>
              <a:rPr lang="fr-FR" sz="2100" b="1" dirty="0" smtClean="0">
                <a:solidFill>
                  <a:srgbClr val="009242"/>
                </a:solidFill>
              </a:rPr>
              <a:t>Baiser</a:t>
            </a:r>
            <a:r>
              <a:rPr lang="fr-FR" sz="2100" b="1" dirty="0" smtClean="0"/>
              <a:t>, </a:t>
            </a:r>
            <a:r>
              <a:rPr lang="fr-FR" sz="2100" b="1" dirty="0" smtClean="0">
                <a:solidFill>
                  <a:schemeClr val="accent6">
                    <a:lumMod val="75000"/>
                  </a:schemeClr>
                </a:solidFill>
              </a:rPr>
              <a:t>Balzac</a:t>
            </a:r>
            <a:r>
              <a:rPr lang="fr-FR" sz="2100" b="1" dirty="0" smtClean="0"/>
              <a:t>, </a:t>
            </a:r>
            <a:r>
              <a:rPr lang="fr-FR" sz="2100" b="1" dirty="0" smtClean="0">
                <a:solidFill>
                  <a:srgbClr val="7030A0"/>
                </a:solidFill>
              </a:rPr>
              <a:t>Porte de l‘Enfer</a:t>
            </a:r>
            <a:r>
              <a:rPr lang="fr-FR" sz="2100" b="1" dirty="0" smtClean="0"/>
              <a:t>…</a:t>
            </a:r>
          </a:p>
        </p:txBody>
      </p:sp>
      <p:sp>
        <p:nvSpPr>
          <p:cNvPr id="6" name="Zástupný symbol pro zápatí 3"/>
          <p:cNvSpPr txBox="1">
            <a:spLocks noGrp="1"/>
          </p:cNvSpPr>
          <p:nvPr/>
        </p:nvSpPr>
        <p:spPr>
          <a:xfrm>
            <a:off x="1785938" y="6492875"/>
            <a:ext cx="5857875" cy="365125"/>
          </a:xfrm>
          <a:prstGeom prst="rect">
            <a:avLst/>
          </a:prstGeom>
          <a:noFill/>
        </p:spPr>
        <p:txBody>
          <a:bodyPr anchor="ctr"/>
          <a:lstStyle/>
          <a:p>
            <a:pPr algn="ctr" fontAlgn="auto">
              <a:spcBef>
                <a:spcPts val="0"/>
              </a:spcBef>
              <a:spcAft>
                <a:spcPts val="0"/>
              </a:spcAft>
              <a:defRPr/>
            </a:pPr>
            <a:r>
              <a:rPr lang="cs-CZ" sz="1200" i="1" dirty="0">
                <a:solidFill>
                  <a:schemeClr val="tx1">
                    <a:tint val="75000"/>
                  </a:schemeClr>
                </a:solidFill>
                <a:latin typeface="Arial" pitchFamily="34" charset="0"/>
                <a:cs typeface="Arial" pitchFamily="34" charset="0"/>
              </a:rPr>
              <a:t>Autorem materiálu a všech jeho částí, není-li uvedeno jinak, je Mgr. Andrea Šteflová</a:t>
            </a:r>
          </a:p>
          <a:p>
            <a:pPr algn="ctr" fontAlgn="auto">
              <a:spcBef>
                <a:spcPts val="0"/>
              </a:spcBef>
              <a:spcAft>
                <a:spcPts val="0"/>
              </a:spcAft>
              <a:defRPr/>
            </a:pPr>
            <a:r>
              <a:rPr lang="cs-CZ" sz="1400" dirty="0">
                <a:solidFill>
                  <a:schemeClr val="tx1">
                    <a:tint val="75000"/>
                  </a:schemeClr>
                </a:solidFill>
                <a:latin typeface="Arial" pitchFamily="34" charset="0"/>
                <a:cs typeface="Arial" pitchFamily="34" charset="0"/>
              </a:rPr>
              <a:t>CZ.1.07/1.5.00/34.0501</a:t>
            </a:r>
          </a:p>
        </p:txBody>
      </p:sp>
      <p:sp>
        <p:nvSpPr>
          <p:cNvPr id="46085" name="TextovéPole 6"/>
          <p:cNvSpPr txBox="1">
            <a:spLocks noChangeArrowheads="1"/>
          </p:cNvSpPr>
          <p:nvPr/>
        </p:nvSpPr>
        <p:spPr bwMode="auto">
          <a:xfrm>
            <a:off x="6286500" y="0"/>
            <a:ext cx="2857500" cy="307975"/>
          </a:xfrm>
          <a:prstGeom prst="rect">
            <a:avLst/>
          </a:prstGeom>
          <a:noFill/>
          <a:ln w="9525">
            <a:noFill/>
            <a:miter lim="800000"/>
            <a:headEnd/>
            <a:tailEnd/>
          </a:ln>
        </p:spPr>
        <p:txBody>
          <a:bodyPr>
            <a:spAutoFit/>
          </a:bodyPr>
          <a:lstStyle/>
          <a:p>
            <a:r>
              <a:rPr lang="cs-CZ" sz="1400"/>
              <a:t>VY_32_INOVACE_2.1.FJ4.16/Št</a:t>
            </a:r>
          </a:p>
        </p:txBody>
      </p:sp>
      <p:pic>
        <p:nvPicPr>
          <p:cNvPr id="46092" name="Picture 12" descr="File:Der kuss.jpg">
            <a:hlinkClick r:id="rId2"/>
          </p:cNvPr>
          <p:cNvPicPr>
            <a:picLocks noChangeAspect="1" noChangeArrowheads="1"/>
          </p:cNvPicPr>
          <p:nvPr/>
        </p:nvPicPr>
        <p:blipFill>
          <a:blip r:embed="rId3" cstate="print"/>
          <a:srcRect/>
          <a:stretch>
            <a:fillRect/>
          </a:stretch>
        </p:blipFill>
        <p:spPr bwMode="auto">
          <a:xfrm>
            <a:off x="5148064" y="1341438"/>
            <a:ext cx="3602236" cy="4802441"/>
          </a:xfrm>
          <a:prstGeom prst="rect">
            <a:avLst/>
          </a:prstGeom>
          <a:noFill/>
        </p:spPr>
      </p:pic>
      <p:sp>
        <p:nvSpPr>
          <p:cNvPr id="46093" name="Text Box 13"/>
          <p:cNvSpPr txBox="1">
            <a:spLocks noChangeArrowheads="1"/>
          </p:cNvSpPr>
          <p:nvPr/>
        </p:nvSpPr>
        <p:spPr bwMode="auto">
          <a:xfrm rot="16200000">
            <a:off x="7915276" y="4983162"/>
            <a:ext cx="1911350" cy="244475"/>
          </a:xfrm>
          <a:prstGeom prst="rect">
            <a:avLst/>
          </a:prstGeom>
          <a:noFill/>
          <a:ln w="9525">
            <a:noFill/>
            <a:miter lim="800000"/>
            <a:headEnd/>
            <a:tailEnd/>
          </a:ln>
          <a:effectLst/>
        </p:spPr>
        <p:txBody>
          <a:bodyPr wrap="none">
            <a:spAutoFit/>
          </a:bodyPr>
          <a:lstStyle/>
          <a:p>
            <a:r>
              <a:rPr lang="fr-FR" sz="1000"/>
              <a:t>Auteur: Philipp Weissenbacher</a:t>
            </a:r>
          </a:p>
        </p:txBody>
      </p:sp>
      <p:sp>
        <p:nvSpPr>
          <p:cNvPr id="46094" name="Text Box 14"/>
          <p:cNvSpPr txBox="1">
            <a:spLocks noChangeArrowheads="1"/>
          </p:cNvSpPr>
          <p:nvPr/>
        </p:nvSpPr>
        <p:spPr bwMode="auto">
          <a:xfrm>
            <a:off x="6516216" y="6093296"/>
            <a:ext cx="1149350" cy="366712"/>
          </a:xfrm>
          <a:prstGeom prst="rect">
            <a:avLst/>
          </a:prstGeom>
          <a:noFill/>
          <a:ln w="9525">
            <a:noFill/>
            <a:miter lim="800000"/>
            <a:headEnd/>
            <a:tailEnd/>
          </a:ln>
          <a:effectLst/>
        </p:spPr>
        <p:txBody>
          <a:bodyPr wrap="none">
            <a:spAutoFit/>
          </a:bodyPr>
          <a:lstStyle/>
          <a:p>
            <a:r>
              <a:rPr lang="fr-FR" i="1" dirty="0"/>
              <a:t>Le Baiser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zápatí 3"/>
          <p:cNvSpPr txBox="1">
            <a:spLocks noGrp="1"/>
          </p:cNvSpPr>
          <p:nvPr/>
        </p:nvSpPr>
        <p:spPr>
          <a:xfrm>
            <a:off x="1785938" y="6492875"/>
            <a:ext cx="5857875" cy="365125"/>
          </a:xfrm>
          <a:prstGeom prst="rect">
            <a:avLst/>
          </a:prstGeom>
          <a:noFill/>
        </p:spPr>
        <p:txBody>
          <a:bodyPr anchor="ctr"/>
          <a:lstStyle/>
          <a:p>
            <a:pPr algn="ctr" fontAlgn="auto">
              <a:spcBef>
                <a:spcPts val="0"/>
              </a:spcBef>
              <a:spcAft>
                <a:spcPts val="0"/>
              </a:spcAft>
              <a:defRPr/>
            </a:pPr>
            <a:r>
              <a:rPr lang="cs-CZ" sz="1200" i="1" dirty="0">
                <a:solidFill>
                  <a:schemeClr val="tx1">
                    <a:tint val="75000"/>
                  </a:schemeClr>
                </a:solidFill>
                <a:latin typeface="Arial" pitchFamily="34" charset="0"/>
                <a:cs typeface="Arial" pitchFamily="34" charset="0"/>
              </a:rPr>
              <a:t>Autorem materiálu a všech jeho částí, není-li uvedeno jinak, je Mgr. Andrea Šteflová</a:t>
            </a:r>
          </a:p>
          <a:p>
            <a:pPr algn="ctr" fontAlgn="auto">
              <a:spcBef>
                <a:spcPts val="0"/>
              </a:spcBef>
              <a:spcAft>
                <a:spcPts val="0"/>
              </a:spcAft>
              <a:defRPr/>
            </a:pPr>
            <a:r>
              <a:rPr lang="cs-CZ" sz="1400" dirty="0">
                <a:solidFill>
                  <a:schemeClr val="tx1">
                    <a:tint val="75000"/>
                  </a:schemeClr>
                </a:solidFill>
                <a:latin typeface="Arial" pitchFamily="34" charset="0"/>
                <a:cs typeface="Arial" pitchFamily="34" charset="0"/>
              </a:rPr>
              <a:t>CZ.1.07/1.5.00/34.0501</a:t>
            </a:r>
          </a:p>
        </p:txBody>
      </p:sp>
      <p:sp>
        <p:nvSpPr>
          <p:cNvPr id="47109" name="TextovéPole 6"/>
          <p:cNvSpPr txBox="1">
            <a:spLocks noChangeArrowheads="1"/>
          </p:cNvSpPr>
          <p:nvPr/>
        </p:nvSpPr>
        <p:spPr bwMode="auto">
          <a:xfrm>
            <a:off x="6286500" y="0"/>
            <a:ext cx="2857500" cy="307975"/>
          </a:xfrm>
          <a:prstGeom prst="rect">
            <a:avLst/>
          </a:prstGeom>
          <a:noFill/>
          <a:ln w="9525">
            <a:noFill/>
            <a:miter lim="800000"/>
            <a:headEnd/>
            <a:tailEnd/>
          </a:ln>
        </p:spPr>
        <p:txBody>
          <a:bodyPr>
            <a:spAutoFit/>
          </a:bodyPr>
          <a:lstStyle/>
          <a:p>
            <a:r>
              <a:rPr lang="cs-CZ" sz="1400"/>
              <a:t>VY_32_INOVACE_2.1.FJ4.16/Št</a:t>
            </a:r>
          </a:p>
        </p:txBody>
      </p:sp>
      <p:sp>
        <p:nvSpPr>
          <p:cNvPr id="47110" name="Text Box 6"/>
          <p:cNvSpPr txBox="1">
            <a:spLocks noChangeArrowheads="1"/>
          </p:cNvSpPr>
          <p:nvPr/>
        </p:nvSpPr>
        <p:spPr bwMode="auto">
          <a:xfrm rot="16200000">
            <a:off x="7875588" y="5454650"/>
            <a:ext cx="1270000" cy="244475"/>
          </a:xfrm>
          <a:prstGeom prst="rect">
            <a:avLst/>
          </a:prstGeom>
          <a:noFill/>
          <a:ln w="9525">
            <a:noFill/>
            <a:miter lim="800000"/>
            <a:headEnd/>
            <a:tailEnd/>
          </a:ln>
          <a:effectLst/>
        </p:spPr>
        <p:txBody>
          <a:bodyPr wrap="none">
            <a:spAutoFit/>
          </a:bodyPr>
          <a:lstStyle/>
          <a:p>
            <a:r>
              <a:rPr lang="fr-FR" sz="1000"/>
              <a:t>Auteur: Geolina163</a:t>
            </a:r>
          </a:p>
        </p:txBody>
      </p:sp>
      <p:pic>
        <p:nvPicPr>
          <p:cNvPr id="47112" name="Picture 8" descr="File:Paris Musée Rodin Penseur.JPG">
            <a:hlinkClick r:id="rId2"/>
          </p:cNvPr>
          <p:cNvPicPr>
            <a:picLocks noChangeAspect="1" noChangeArrowheads="1"/>
          </p:cNvPicPr>
          <p:nvPr/>
        </p:nvPicPr>
        <p:blipFill>
          <a:blip r:embed="rId3" cstate="print"/>
          <a:srcRect/>
          <a:stretch>
            <a:fillRect/>
          </a:stretch>
        </p:blipFill>
        <p:spPr bwMode="auto">
          <a:xfrm>
            <a:off x="755650" y="549275"/>
            <a:ext cx="7620000" cy="5715000"/>
          </a:xfrm>
          <a:prstGeom prst="rect">
            <a:avLst/>
          </a:prstGeom>
          <a:noFill/>
        </p:spPr>
      </p:pic>
      <p:sp>
        <p:nvSpPr>
          <p:cNvPr id="47113" name="Text Box 9"/>
          <p:cNvSpPr txBox="1">
            <a:spLocks noChangeArrowheads="1"/>
          </p:cNvSpPr>
          <p:nvPr/>
        </p:nvSpPr>
        <p:spPr bwMode="auto">
          <a:xfrm>
            <a:off x="5724128" y="5661248"/>
            <a:ext cx="2520280" cy="369332"/>
          </a:xfrm>
          <a:prstGeom prst="rect">
            <a:avLst/>
          </a:prstGeom>
          <a:solidFill>
            <a:schemeClr val="bg1"/>
          </a:solidFill>
          <a:ln w="9525">
            <a:solidFill>
              <a:schemeClr val="tx1"/>
            </a:solidFill>
            <a:miter lim="800000"/>
            <a:headEnd/>
            <a:tailEnd/>
          </a:ln>
          <a:effectLst/>
        </p:spPr>
        <p:txBody>
          <a:bodyPr wrap="square">
            <a:spAutoFit/>
          </a:bodyPr>
          <a:lstStyle/>
          <a:p>
            <a:r>
              <a:rPr lang="cs-CZ" dirty="0" smtClean="0"/>
              <a:t>A. Rodin – </a:t>
            </a:r>
            <a:r>
              <a:rPr lang="fr-FR" i="1" dirty="0" smtClean="0"/>
              <a:t>Le </a:t>
            </a:r>
            <a:r>
              <a:rPr lang="fr-FR" i="1" dirty="0"/>
              <a:t>Penseur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Nadpis 1"/>
          <p:cNvSpPr>
            <a:spLocks noGrp="1"/>
          </p:cNvSpPr>
          <p:nvPr>
            <p:ph type="ctrTitle"/>
          </p:nvPr>
        </p:nvSpPr>
        <p:spPr/>
        <p:txBody>
          <a:bodyPr/>
          <a:lstStyle/>
          <a:p>
            <a:pPr eaLnBrk="1" hangingPunct="1"/>
            <a:r>
              <a:rPr lang="fr-FR" dirty="0" smtClean="0"/>
              <a:t>Musées à Paris</a:t>
            </a:r>
          </a:p>
        </p:txBody>
      </p:sp>
      <p:sp>
        <p:nvSpPr>
          <p:cNvPr id="3" name="Podnadpis 2"/>
          <p:cNvSpPr>
            <a:spLocks noGrp="1"/>
          </p:cNvSpPr>
          <p:nvPr>
            <p:ph type="subTitle" idx="1"/>
          </p:nvPr>
        </p:nvSpPr>
        <p:spPr>
          <a:xfrm>
            <a:off x="1042988" y="3573016"/>
            <a:ext cx="6915150" cy="2592288"/>
          </a:xfrm>
        </p:spPr>
        <p:txBody>
          <a:bodyPr rtlCol="0">
            <a:normAutofit fontScale="92500"/>
          </a:bodyPr>
          <a:lstStyle/>
          <a:p>
            <a:pPr eaLnBrk="1" fontAlgn="auto" hangingPunct="1">
              <a:spcAft>
                <a:spcPts val="0"/>
              </a:spcAft>
              <a:defRPr/>
            </a:pPr>
            <a:r>
              <a:rPr lang="fr-FR" dirty="0" smtClean="0"/>
              <a:t>Louvre, Musée d‘Orsay, Palais de</a:t>
            </a:r>
            <a:r>
              <a:rPr lang="cs-CZ" dirty="0" smtClean="0"/>
              <a:t>s</a:t>
            </a:r>
            <a:r>
              <a:rPr lang="fr-FR" dirty="0" smtClean="0"/>
              <a:t> Invalides, Musée Picasso, Musée national d‘Art moderne, Musée Auguste Rodin, Musée Marmottan, Musée d</a:t>
            </a:r>
            <a:r>
              <a:rPr lang="cs-CZ" dirty="0" smtClean="0"/>
              <a:t>u</a:t>
            </a:r>
            <a:r>
              <a:rPr lang="fr-FR" dirty="0" smtClean="0"/>
              <a:t> quai Branly, Musée Zadkine, Musée des arts et métiers  </a:t>
            </a:r>
          </a:p>
        </p:txBody>
      </p:sp>
      <p:sp>
        <p:nvSpPr>
          <p:cNvPr id="5" name="Zástupný symbol pro zápatí 3"/>
          <p:cNvSpPr>
            <a:spLocks noGrp="1"/>
          </p:cNvSpPr>
          <p:nvPr>
            <p:ph type="ftr" sz="quarter" idx="11"/>
          </p:nvPr>
        </p:nvSpPr>
        <p:spPr>
          <a:xfrm>
            <a:off x="1785938" y="6492875"/>
            <a:ext cx="5857875"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
        <p:nvSpPr>
          <p:cNvPr id="16388" name="TextovéPole 6"/>
          <p:cNvSpPr txBox="1">
            <a:spLocks noChangeArrowheads="1"/>
          </p:cNvSpPr>
          <p:nvPr/>
        </p:nvSpPr>
        <p:spPr bwMode="auto">
          <a:xfrm>
            <a:off x="6286500" y="0"/>
            <a:ext cx="2857500" cy="307975"/>
          </a:xfrm>
          <a:prstGeom prst="rect">
            <a:avLst/>
          </a:prstGeom>
          <a:noFill/>
          <a:ln w="9525">
            <a:noFill/>
            <a:miter lim="800000"/>
            <a:headEnd/>
            <a:tailEnd/>
          </a:ln>
        </p:spPr>
        <p:txBody>
          <a:bodyPr>
            <a:spAutoFit/>
          </a:bodyPr>
          <a:lstStyle/>
          <a:p>
            <a:r>
              <a:rPr lang="cs-CZ" sz="1400" dirty="0"/>
              <a:t>VY_32_INOVACE_2.1.FJ4.16/</a:t>
            </a:r>
            <a:r>
              <a:rPr lang="cs-CZ" sz="1400" dirty="0" err="1"/>
              <a:t>Št</a:t>
            </a:r>
            <a:endParaRPr lang="cs-CZ" sz="1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Nadpis 1"/>
          <p:cNvSpPr>
            <a:spLocks noGrp="1"/>
          </p:cNvSpPr>
          <p:nvPr>
            <p:ph type="title"/>
          </p:nvPr>
        </p:nvSpPr>
        <p:spPr/>
        <p:txBody>
          <a:bodyPr/>
          <a:lstStyle/>
          <a:p>
            <a:pPr eaLnBrk="1" hangingPunct="1"/>
            <a:r>
              <a:rPr lang="fr-FR" dirty="0" smtClean="0"/>
              <a:t>Musée Marmottan</a:t>
            </a:r>
          </a:p>
        </p:txBody>
      </p:sp>
      <p:sp>
        <p:nvSpPr>
          <p:cNvPr id="6" name="Zástupný symbol pro zápatí 3"/>
          <p:cNvSpPr>
            <a:spLocks noGrp="1"/>
          </p:cNvSpPr>
          <p:nvPr>
            <p:ph type="ftr" sz="quarter" idx="11"/>
          </p:nvPr>
        </p:nvSpPr>
        <p:spPr>
          <a:xfrm>
            <a:off x="1785938" y="6492875"/>
            <a:ext cx="5857875"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
        <p:nvSpPr>
          <p:cNvPr id="23558" name="TextovéPole 6"/>
          <p:cNvSpPr txBox="1">
            <a:spLocks noChangeArrowheads="1"/>
          </p:cNvSpPr>
          <p:nvPr/>
        </p:nvSpPr>
        <p:spPr bwMode="auto">
          <a:xfrm>
            <a:off x="6286500" y="0"/>
            <a:ext cx="2857500" cy="307975"/>
          </a:xfrm>
          <a:prstGeom prst="rect">
            <a:avLst/>
          </a:prstGeom>
          <a:noFill/>
          <a:ln w="9525">
            <a:noFill/>
            <a:miter lim="800000"/>
            <a:headEnd/>
            <a:tailEnd/>
          </a:ln>
        </p:spPr>
        <p:txBody>
          <a:bodyPr>
            <a:spAutoFit/>
          </a:bodyPr>
          <a:lstStyle/>
          <a:p>
            <a:r>
              <a:rPr lang="cs-CZ" sz="1400"/>
              <a:t>VY_32_INOVACE_2.1.FJ4.16/Št</a:t>
            </a:r>
          </a:p>
        </p:txBody>
      </p:sp>
      <p:pic>
        <p:nvPicPr>
          <p:cNvPr id="11266" name="Picture 2" descr="File:Musée Marmottan.JPG">
            <a:hlinkClick r:id="rId2"/>
          </p:cNvPr>
          <p:cNvPicPr>
            <a:picLocks noGrp="1" noChangeAspect="1" noChangeArrowheads="1"/>
          </p:cNvPicPr>
          <p:nvPr>
            <p:ph idx="1"/>
          </p:nvPr>
        </p:nvPicPr>
        <p:blipFill>
          <a:blip r:embed="rId3" cstate="print"/>
          <a:srcRect/>
          <a:stretch>
            <a:fillRect/>
          </a:stretch>
        </p:blipFill>
        <p:spPr bwMode="auto">
          <a:xfrm>
            <a:off x="1475656" y="1412776"/>
            <a:ext cx="6432549" cy="4824412"/>
          </a:xfrm>
          <a:prstGeom prst="rect">
            <a:avLst/>
          </a:prstGeom>
          <a:noFill/>
        </p:spPr>
      </p:pic>
      <p:sp>
        <p:nvSpPr>
          <p:cNvPr id="7" name="TextovéPole 6"/>
          <p:cNvSpPr txBox="1"/>
          <p:nvPr/>
        </p:nvSpPr>
        <p:spPr>
          <a:xfrm rot="16200000">
            <a:off x="7518402" y="5595166"/>
            <a:ext cx="978153" cy="246221"/>
          </a:xfrm>
          <a:prstGeom prst="rect">
            <a:avLst/>
          </a:prstGeom>
          <a:noFill/>
        </p:spPr>
        <p:txBody>
          <a:bodyPr wrap="none" rtlCol="0">
            <a:spAutoFit/>
          </a:bodyPr>
          <a:lstStyle/>
          <a:p>
            <a:r>
              <a:rPr lang="fr-FR" sz="1000" dirty="0" smtClean="0"/>
              <a:t>Auteur: Sailko</a:t>
            </a:r>
            <a:endParaRPr lang="fr-FR" sz="1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Nadpis 1"/>
          <p:cNvSpPr>
            <a:spLocks noGrp="1"/>
          </p:cNvSpPr>
          <p:nvPr>
            <p:ph type="title"/>
          </p:nvPr>
        </p:nvSpPr>
        <p:spPr/>
        <p:txBody>
          <a:bodyPr/>
          <a:lstStyle/>
          <a:p>
            <a:pPr eaLnBrk="1" hangingPunct="1"/>
            <a:r>
              <a:rPr lang="cs-CZ" smtClean="0"/>
              <a:t>Musée Marmottan</a:t>
            </a:r>
            <a:endParaRPr lang="fr-FR" smtClean="0"/>
          </a:p>
        </p:txBody>
      </p:sp>
      <p:sp>
        <p:nvSpPr>
          <p:cNvPr id="6" name="Zástupný symbol pro zápatí 3"/>
          <p:cNvSpPr>
            <a:spLocks noGrp="1"/>
          </p:cNvSpPr>
          <p:nvPr>
            <p:ph type="ftr" sz="quarter" idx="11"/>
          </p:nvPr>
        </p:nvSpPr>
        <p:spPr>
          <a:xfrm>
            <a:off x="1785938" y="6492875"/>
            <a:ext cx="5857875"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
        <p:nvSpPr>
          <p:cNvPr id="23558" name="TextovéPole 6"/>
          <p:cNvSpPr txBox="1">
            <a:spLocks noChangeArrowheads="1"/>
          </p:cNvSpPr>
          <p:nvPr/>
        </p:nvSpPr>
        <p:spPr bwMode="auto">
          <a:xfrm>
            <a:off x="6286500" y="0"/>
            <a:ext cx="2857500" cy="307975"/>
          </a:xfrm>
          <a:prstGeom prst="rect">
            <a:avLst/>
          </a:prstGeom>
          <a:noFill/>
          <a:ln w="9525">
            <a:noFill/>
            <a:miter lim="800000"/>
            <a:headEnd/>
            <a:tailEnd/>
          </a:ln>
        </p:spPr>
        <p:txBody>
          <a:bodyPr>
            <a:spAutoFit/>
          </a:bodyPr>
          <a:lstStyle/>
          <a:p>
            <a:r>
              <a:rPr lang="cs-CZ" sz="1400"/>
              <a:t>VY_32_INOVACE_2.1.FJ4.16/Št</a:t>
            </a:r>
          </a:p>
        </p:txBody>
      </p:sp>
      <p:sp>
        <p:nvSpPr>
          <p:cNvPr id="7" name="Zástupný symbol pro obsah 6"/>
          <p:cNvSpPr>
            <a:spLocks noGrp="1"/>
          </p:cNvSpPr>
          <p:nvPr>
            <p:ph idx="1"/>
          </p:nvPr>
        </p:nvSpPr>
        <p:spPr>
          <a:xfrm>
            <a:off x="251520" y="1285860"/>
            <a:ext cx="8568952" cy="5143536"/>
          </a:xfrm>
        </p:spPr>
        <p:txBody>
          <a:bodyPr>
            <a:noAutofit/>
          </a:bodyPr>
          <a:lstStyle/>
          <a:p>
            <a:pPr marL="182563" indent="-182563"/>
            <a:r>
              <a:rPr lang="fr-FR" sz="2100" dirty="0" smtClean="0"/>
              <a:t>L‘historien d‘art </a:t>
            </a:r>
            <a:r>
              <a:rPr lang="fr-FR" sz="2100" b="1" dirty="0" smtClean="0"/>
              <a:t>Paul Marmottan </a:t>
            </a:r>
            <a:r>
              <a:rPr lang="fr-FR" sz="2100" dirty="0" smtClean="0"/>
              <a:t>a donné son hôtel particulier et ses collections à </a:t>
            </a:r>
            <a:r>
              <a:rPr lang="fr-FR" sz="2100" i="1" dirty="0" smtClean="0"/>
              <a:t>l‘Académie des Beaux-Arts </a:t>
            </a:r>
            <a:r>
              <a:rPr lang="fr-FR" sz="2100" dirty="0" smtClean="0"/>
              <a:t>en 1932. Ses collections comprenaient des œuvres des peintres italiens, allemands ou flamands, des sculptures, des tapisseries et des vitraux anciens, ainsi que l‘art du Premier Empire et un riche ensemble de meubles et d‘objets d‘art…</a:t>
            </a:r>
          </a:p>
          <a:p>
            <a:pPr marL="182563" indent="-182563"/>
            <a:r>
              <a:rPr lang="fr-FR" sz="2100" dirty="0" smtClean="0"/>
              <a:t>Dès </a:t>
            </a:r>
            <a:r>
              <a:rPr lang="fr-FR" sz="2100" b="1" dirty="0" smtClean="0">
                <a:solidFill>
                  <a:srgbClr val="FF0000"/>
                </a:solidFill>
              </a:rPr>
              <a:t>1934</a:t>
            </a:r>
            <a:r>
              <a:rPr lang="fr-FR" sz="2100" dirty="0" smtClean="0"/>
              <a:t>, le </a:t>
            </a:r>
            <a:r>
              <a:rPr lang="fr-FR" sz="2100" b="1" dirty="0" smtClean="0"/>
              <a:t>musée des beaux-arts </a:t>
            </a:r>
            <a:r>
              <a:rPr lang="fr-FR" sz="2100" dirty="0" smtClean="0"/>
              <a:t>expose une </a:t>
            </a:r>
            <a:r>
              <a:rPr lang="fr-FR" sz="2100" b="1" dirty="0" smtClean="0"/>
              <a:t>collection napoléonienne </a:t>
            </a:r>
            <a:r>
              <a:rPr lang="fr-FR" sz="2100" dirty="0" smtClean="0"/>
              <a:t>ainsi que des </a:t>
            </a:r>
            <a:r>
              <a:rPr lang="fr-FR" sz="2100" b="1" dirty="0" smtClean="0"/>
              <a:t>œuvres du mouvement </a:t>
            </a:r>
            <a:r>
              <a:rPr lang="fr-FR" sz="2100" b="1" dirty="0" smtClean="0">
                <a:solidFill>
                  <a:srgbClr val="FF0000"/>
                </a:solidFill>
              </a:rPr>
              <a:t>impressionniste</a:t>
            </a:r>
          </a:p>
          <a:p>
            <a:pPr marL="182563" indent="-182563"/>
            <a:r>
              <a:rPr lang="fr-FR" sz="2100" dirty="0" smtClean="0"/>
              <a:t>Le musée possède </a:t>
            </a:r>
            <a:r>
              <a:rPr lang="fr-FR" sz="2100" b="1" dirty="0" smtClean="0">
                <a:solidFill>
                  <a:srgbClr val="0033CC"/>
                </a:solidFill>
              </a:rPr>
              <a:t>la plus importante collection d‘œuvres de Claude Monet </a:t>
            </a:r>
            <a:r>
              <a:rPr lang="fr-FR" sz="2100" dirty="0" smtClean="0"/>
              <a:t>au monde</a:t>
            </a:r>
            <a:r>
              <a:rPr lang="fr-FR" sz="2100" dirty="0" smtClean="0">
                <a:solidFill>
                  <a:srgbClr val="0033CC"/>
                </a:solidFill>
              </a:rPr>
              <a:t>.  </a:t>
            </a:r>
            <a:r>
              <a:rPr lang="fr-FR" sz="2100" dirty="0" smtClean="0"/>
              <a:t>Il trace ainsi toute la carrière du maître de l</a:t>
            </a:r>
            <a:r>
              <a:rPr lang="cs-CZ" sz="2100" dirty="0" smtClean="0"/>
              <a:t>‘</a:t>
            </a:r>
            <a:r>
              <a:rPr lang="fr-FR" sz="2100" dirty="0" smtClean="0"/>
              <a:t>impressionnisme à travers ses peintures et ses dessins.</a:t>
            </a:r>
          </a:p>
          <a:p>
            <a:pPr marL="182563" indent="-182563"/>
            <a:r>
              <a:rPr lang="cs-CZ" sz="2100" u="sng" dirty="0" smtClean="0"/>
              <a:t>S</a:t>
            </a:r>
            <a:r>
              <a:rPr lang="fr-FR" sz="2100" u="sng" dirty="0" smtClean="0"/>
              <a:t>es œuvres les plus célèbres sont exposées au musée: </a:t>
            </a:r>
          </a:p>
          <a:p>
            <a:pPr marL="182563" indent="-182563">
              <a:buNone/>
            </a:pPr>
            <a:r>
              <a:rPr lang="fr-FR" sz="2100" dirty="0" smtClean="0"/>
              <a:t>	le célèbre </a:t>
            </a:r>
            <a:r>
              <a:rPr lang="fr-FR" sz="2100" b="1" i="1" dirty="0" smtClean="0">
                <a:solidFill>
                  <a:srgbClr val="FF0000"/>
                </a:solidFill>
              </a:rPr>
              <a:t>Impression. Soleil levant</a:t>
            </a:r>
            <a:r>
              <a:rPr lang="cs-CZ" sz="2100" dirty="0" smtClean="0"/>
              <a:t> – </a:t>
            </a:r>
            <a:r>
              <a:rPr lang="fr-FR" sz="2100" dirty="0" smtClean="0"/>
              <a:t>la première peinture proprement impressionniste qui a donné son nom au mouvement</a:t>
            </a:r>
            <a:r>
              <a:rPr lang="cs-CZ" sz="2100" dirty="0" smtClean="0"/>
              <a:t>,</a:t>
            </a:r>
          </a:p>
          <a:p>
            <a:pPr marL="182563" indent="-182563">
              <a:buNone/>
            </a:pPr>
            <a:r>
              <a:rPr lang="cs-CZ" sz="2100" b="1" i="1" dirty="0" smtClean="0">
                <a:solidFill>
                  <a:srgbClr val="0033CC"/>
                </a:solidFill>
              </a:rPr>
              <a:t>	</a:t>
            </a:r>
            <a:r>
              <a:rPr lang="fr-FR" sz="2100" b="1" i="1" dirty="0" smtClean="0">
                <a:solidFill>
                  <a:srgbClr val="0033CC"/>
                </a:solidFill>
              </a:rPr>
              <a:t>Londres. Le Parlement.</a:t>
            </a:r>
            <a:r>
              <a:rPr lang="fr-FR" sz="2100" i="1" dirty="0" smtClean="0"/>
              <a:t>, </a:t>
            </a:r>
            <a:r>
              <a:rPr lang="fr-FR" sz="2100" b="1" i="1" dirty="0" smtClean="0">
                <a:solidFill>
                  <a:schemeClr val="accent6">
                    <a:lumMod val="75000"/>
                  </a:schemeClr>
                </a:solidFill>
              </a:rPr>
              <a:t>la Cathédrale de Rouen</a:t>
            </a:r>
            <a:r>
              <a:rPr lang="fr-FR" sz="2100" i="1" dirty="0" smtClean="0"/>
              <a:t>, </a:t>
            </a:r>
            <a:r>
              <a:rPr lang="fr-FR" sz="2100" b="1" i="1" dirty="0" smtClean="0">
                <a:solidFill>
                  <a:srgbClr val="009242"/>
                </a:solidFill>
              </a:rPr>
              <a:t>les Nymphéas</a:t>
            </a:r>
            <a:endParaRPr lang="fr-FR" sz="2100" dirty="0" smtClean="0">
              <a:solidFill>
                <a:srgbClr val="00924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zápatí 3"/>
          <p:cNvSpPr txBox="1">
            <a:spLocks noGrp="1"/>
          </p:cNvSpPr>
          <p:nvPr/>
        </p:nvSpPr>
        <p:spPr>
          <a:xfrm>
            <a:off x="1785938" y="6492875"/>
            <a:ext cx="5857875" cy="365125"/>
          </a:xfrm>
          <a:prstGeom prst="rect">
            <a:avLst/>
          </a:prstGeom>
          <a:noFill/>
        </p:spPr>
        <p:txBody>
          <a:bodyPr anchor="ctr"/>
          <a:lstStyle/>
          <a:p>
            <a:pPr algn="ctr" fontAlgn="auto">
              <a:spcBef>
                <a:spcPts val="0"/>
              </a:spcBef>
              <a:spcAft>
                <a:spcPts val="0"/>
              </a:spcAft>
              <a:defRPr/>
            </a:pPr>
            <a:r>
              <a:rPr lang="cs-CZ" sz="1200" i="1" dirty="0">
                <a:solidFill>
                  <a:schemeClr val="tx1">
                    <a:tint val="75000"/>
                  </a:schemeClr>
                </a:solidFill>
                <a:latin typeface="Arial" pitchFamily="34" charset="0"/>
                <a:cs typeface="Arial" pitchFamily="34" charset="0"/>
              </a:rPr>
              <a:t>Autorem materiálu a všech jeho částí, není-li uvedeno jinak, je Mgr. Andrea Šteflová</a:t>
            </a:r>
          </a:p>
          <a:p>
            <a:pPr algn="ctr" fontAlgn="auto">
              <a:spcBef>
                <a:spcPts val="0"/>
              </a:spcBef>
              <a:spcAft>
                <a:spcPts val="0"/>
              </a:spcAft>
              <a:defRPr/>
            </a:pPr>
            <a:r>
              <a:rPr lang="cs-CZ" sz="1400" dirty="0">
                <a:solidFill>
                  <a:schemeClr val="tx1">
                    <a:tint val="75000"/>
                  </a:schemeClr>
                </a:solidFill>
                <a:latin typeface="Arial" pitchFamily="34" charset="0"/>
                <a:cs typeface="Arial" pitchFamily="34" charset="0"/>
              </a:rPr>
              <a:t>CZ.1.07/1.5.00/34.0501</a:t>
            </a:r>
          </a:p>
        </p:txBody>
      </p:sp>
      <p:sp>
        <p:nvSpPr>
          <p:cNvPr id="39941" name="TextovéPole 6"/>
          <p:cNvSpPr txBox="1">
            <a:spLocks noChangeArrowheads="1"/>
          </p:cNvSpPr>
          <p:nvPr/>
        </p:nvSpPr>
        <p:spPr bwMode="auto">
          <a:xfrm>
            <a:off x="6286500" y="0"/>
            <a:ext cx="2857500" cy="307975"/>
          </a:xfrm>
          <a:prstGeom prst="rect">
            <a:avLst/>
          </a:prstGeom>
          <a:noFill/>
          <a:ln w="9525">
            <a:noFill/>
            <a:miter lim="800000"/>
            <a:headEnd/>
            <a:tailEnd/>
          </a:ln>
        </p:spPr>
        <p:txBody>
          <a:bodyPr>
            <a:spAutoFit/>
          </a:bodyPr>
          <a:lstStyle/>
          <a:p>
            <a:r>
              <a:rPr lang="cs-CZ" sz="1400"/>
              <a:t>VY_32_INOVACE_2.1.FJ4.16/Št</a:t>
            </a:r>
          </a:p>
        </p:txBody>
      </p:sp>
      <p:pic>
        <p:nvPicPr>
          <p:cNvPr id="39947" name="Picture 11" descr="File:Claude Monet 015.jpg">
            <a:hlinkClick r:id="rId2"/>
          </p:cNvPr>
          <p:cNvPicPr>
            <a:picLocks noChangeAspect="1" noChangeArrowheads="1"/>
          </p:cNvPicPr>
          <p:nvPr/>
        </p:nvPicPr>
        <p:blipFill>
          <a:blip r:embed="rId3" cstate="print"/>
          <a:srcRect/>
          <a:stretch>
            <a:fillRect/>
          </a:stretch>
        </p:blipFill>
        <p:spPr bwMode="auto">
          <a:xfrm>
            <a:off x="5148064" y="3284984"/>
            <a:ext cx="3318446" cy="2918868"/>
          </a:xfrm>
          <a:prstGeom prst="rect">
            <a:avLst/>
          </a:prstGeom>
          <a:noFill/>
        </p:spPr>
      </p:pic>
      <p:sp>
        <p:nvSpPr>
          <p:cNvPr id="39948" name="Text Box 12"/>
          <p:cNvSpPr txBox="1">
            <a:spLocks noChangeArrowheads="1"/>
          </p:cNvSpPr>
          <p:nvPr/>
        </p:nvSpPr>
        <p:spPr bwMode="auto">
          <a:xfrm>
            <a:off x="4932040" y="6165304"/>
            <a:ext cx="3727450" cy="366712"/>
          </a:xfrm>
          <a:prstGeom prst="rect">
            <a:avLst/>
          </a:prstGeom>
          <a:noFill/>
          <a:ln w="9525">
            <a:noFill/>
            <a:miter lim="800000"/>
            <a:headEnd/>
            <a:tailEnd/>
          </a:ln>
          <a:effectLst/>
        </p:spPr>
        <p:txBody>
          <a:bodyPr wrap="none">
            <a:spAutoFit/>
          </a:bodyPr>
          <a:lstStyle/>
          <a:p>
            <a:r>
              <a:rPr lang="fr-FR" dirty="0"/>
              <a:t>C. Monet – </a:t>
            </a:r>
            <a:r>
              <a:rPr lang="fr-FR" i="1" dirty="0"/>
              <a:t>Londres, le Parlement</a:t>
            </a:r>
            <a:r>
              <a:rPr lang="cs-CZ" i="1" dirty="0"/>
              <a:t>. </a:t>
            </a:r>
          </a:p>
        </p:txBody>
      </p:sp>
      <p:pic>
        <p:nvPicPr>
          <p:cNvPr id="25602" name="Picture 2" descr="File:Claude Monet, Impression, soleil levant, 1872.jpg">
            <a:hlinkClick r:id="rId4"/>
          </p:cNvPr>
          <p:cNvPicPr>
            <a:picLocks noChangeAspect="1" noChangeArrowheads="1"/>
          </p:cNvPicPr>
          <p:nvPr/>
        </p:nvPicPr>
        <p:blipFill>
          <a:blip r:embed="rId5" cstate="print"/>
          <a:srcRect/>
          <a:stretch>
            <a:fillRect/>
          </a:stretch>
        </p:blipFill>
        <p:spPr bwMode="auto">
          <a:xfrm>
            <a:off x="5148064" y="332656"/>
            <a:ext cx="3369975" cy="2592288"/>
          </a:xfrm>
          <a:prstGeom prst="rect">
            <a:avLst/>
          </a:prstGeom>
          <a:noFill/>
        </p:spPr>
      </p:pic>
      <p:sp>
        <p:nvSpPr>
          <p:cNvPr id="7" name="Text Box 12"/>
          <p:cNvSpPr txBox="1">
            <a:spLocks noChangeArrowheads="1"/>
          </p:cNvSpPr>
          <p:nvPr/>
        </p:nvSpPr>
        <p:spPr bwMode="auto">
          <a:xfrm>
            <a:off x="4932040" y="2924944"/>
            <a:ext cx="3942105" cy="369332"/>
          </a:xfrm>
          <a:prstGeom prst="rect">
            <a:avLst/>
          </a:prstGeom>
          <a:noFill/>
          <a:ln w="9525">
            <a:noFill/>
            <a:miter lim="800000"/>
            <a:headEnd/>
            <a:tailEnd/>
          </a:ln>
          <a:effectLst/>
        </p:spPr>
        <p:txBody>
          <a:bodyPr wrap="none">
            <a:spAutoFit/>
          </a:bodyPr>
          <a:lstStyle/>
          <a:p>
            <a:r>
              <a:rPr lang="fr-FR" dirty="0"/>
              <a:t>C. Monet – </a:t>
            </a:r>
            <a:r>
              <a:rPr lang="fr-FR" i="1" dirty="0" smtClean="0"/>
              <a:t>Impression. Soleil levant.</a:t>
            </a:r>
            <a:endParaRPr lang="fr-FR" i="1" dirty="0"/>
          </a:p>
        </p:txBody>
      </p:sp>
      <p:pic>
        <p:nvPicPr>
          <p:cNvPr id="25604" name="Picture 4" descr="File:Claude Monet - Rouen Cathedral, Facade (Sunset).JPG">
            <a:hlinkClick r:id="rId6"/>
          </p:cNvPr>
          <p:cNvPicPr>
            <a:picLocks noChangeAspect="1" noChangeArrowheads="1"/>
          </p:cNvPicPr>
          <p:nvPr/>
        </p:nvPicPr>
        <p:blipFill>
          <a:blip r:embed="rId7" cstate="print"/>
          <a:srcRect/>
          <a:stretch>
            <a:fillRect/>
          </a:stretch>
        </p:blipFill>
        <p:spPr bwMode="auto">
          <a:xfrm>
            <a:off x="611560" y="332655"/>
            <a:ext cx="3744416" cy="5840899"/>
          </a:xfrm>
          <a:prstGeom prst="rect">
            <a:avLst/>
          </a:prstGeom>
          <a:noFill/>
        </p:spPr>
      </p:pic>
      <p:sp>
        <p:nvSpPr>
          <p:cNvPr id="9" name="TextovéPole 8"/>
          <p:cNvSpPr txBox="1"/>
          <p:nvPr/>
        </p:nvSpPr>
        <p:spPr>
          <a:xfrm>
            <a:off x="683568" y="6165304"/>
            <a:ext cx="3600399" cy="369332"/>
          </a:xfrm>
          <a:prstGeom prst="rect">
            <a:avLst/>
          </a:prstGeom>
          <a:noFill/>
        </p:spPr>
        <p:txBody>
          <a:bodyPr wrap="square" rtlCol="0">
            <a:spAutoFit/>
          </a:bodyPr>
          <a:lstStyle/>
          <a:p>
            <a:r>
              <a:rPr lang="cs-CZ" dirty="0" smtClean="0"/>
              <a:t>C. Monet – </a:t>
            </a:r>
            <a:r>
              <a:rPr lang="fr-FR" i="1" dirty="0" smtClean="0"/>
              <a:t>Cathédrale de Rouen</a:t>
            </a:r>
            <a:endParaRPr lang="cs-CZ" i="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Nadpis 1"/>
          <p:cNvSpPr>
            <a:spLocks noGrp="1"/>
          </p:cNvSpPr>
          <p:nvPr>
            <p:ph type="title"/>
          </p:nvPr>
        </p:nvSpPr>
        <p:spPr/>
        <p:txBody>
          <a:bodyPr/>
          <a:lstStyle/>
          <a:p>
            <a:pPr eaLnBrk="1" hangingPunct="1"/>
            <a:r>
              <a:rPr lang="fr-FR" dirty="0" smtClean="0"/>
              <a:t>Musée de quai Branly</a:t>
            </a:r>
          </a:p>
        </p:txBody>
      </p:sp>
      <p:sp>
        <p:nvSpPr>
          <p:cNvPr id="6" name="Zástupný symbol pro zápatí 3"/>
          <p:cNvSpPr>
            <a:spLocks noGrp="1"/>
          </p:cNvSpPr>
          <p:nvPr>
            <p:ph type="ftr" sz="quarter" idx="11"/>
          </p:nvPr>
        </p:nvSpPr>
        <p:spPr>
          <a:xfrm>
            <a:off x="1785938" y="6492875"/>
            <a:ext cx="5857875"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
        <p:nvSpPr>
          <p:cNvPr id="24582" name="TextovéPole 6"/>
          <p:cNvSpPr txBox="1">
            <a:spLocks noChangeArrowheads="1"/>
          </p:cNvSpPr>
          <p:nvPr/>
        </p:nvSpPr>
        <p:spPr bwMode="auto">
          <a:xfrm>
            <a:off x="6286500" y="0"/>
            <a:ext cx="2857500" cy="307975"/>
          </a:xfrm>
          <a:prstGeom prst="rect">
            <a:avLst/>
          </a:prstGeom>
          <a:noFill/>
          <a:ln w="9525">
            <a:noFill/>
            <a:miter lim="800000"/>
            <a:headEnd/>
            <a:tailEnd/>
          </a:ln>
        </p:spPr>
        <p:txBody>
          <a:bodyPr>
            <a:spAutoFit/>
          </a:bodyPr>
          <a:lstStyle/>
          <a:p>
            <a:r>
              <a:rPr lang="cs-CZ" sz="1400"/>
              <a:t>VY_32_INOVACE_2.1.FJ4.16/Št</a:t>
            </a:r>
          </a:p>
        </p:txBody>
      </p:sp>
      <p:pic>
        <p:nvPicPr>
          <p:cNvPr id="10242" name="Picture 2" descr="File:Musee quai branly eiffel.jpg">
            <a:hlinkClick r:id="rId2"/>
          </p:cNvPr>
          <p:cNvPicPr>
            <a:picLocks noChangeAspect="1" noChangeArrowheads="1"/>
          </p:cNvPicPr>
          <p:nvPr/>
        </p:nvPicPr>
        <p:blipFill>
          <a:blip r:embed="rId3" cstate="print"/>
          <a:srcRect/>
          <a:stretch>
            <a:fillRect/>
          </a:stretch>
        </p:blipFill>
        <p:spPr bwMode="auto">
          <a:xfrm>
            <a:off x="1115616" y="1268760"/>
            <a:ext cx="6851915" cy="5138936"/>
          </a:xfrm>
          <a:prstGeom prst="rect">
            <a:avLst/>
          </a:prstGeom>
          <a:noFill/>
        </p:spPr>
      </p:pic>
      <p:sp>
        <p:nvSpPr>
          <p:cNvPr id="8" name="TextovéPole 7"/>
          <p:cNvSpPr txBox="1"/>
          <p:nvPr/>
        </p:nvSpPr>
        <p:spPr>
          <a:xfrm rot="16200000">
            <a:off x="7539916" y="5717669"/>
            <a:ext cx="1079142" cy="246221"/>
          </a:xfrm>
          <a:prstGeom prst="rect">
            <a:avLst/>
          </a:prstGeom>
          <a:noFill/>
        </p:spPr>
        <p:txBody>
          <a:bodyPr wrap="none" rtlCol="0">
            <a:spAutoFit/>
          </a:bodyPr>
          <a:lstStyle/>
          <a:p>
            <a:r>
              <a:rPr lang="fr-FR" sz="1000" dirty="0" smtClean="0"/>
              <a:t>Auteur: Romary</a:t>
            </a:r>
            <a:endParaRPr lang="fr-FR" sz="1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Nadpis 1"/>
          <p:cNvSpPr>
            <a:spLocks noGrp="1"/>
          </p:cNvSpPr>
          <p:nvPr>
            <p:ph type="title"/>
          </p:nvPr>
        </p:nvSpPr>
        <p:spPr/>
        <p:txBody>
          <a:bodyPr/>
          <a:lstStyle/>
          <a:p>
            <a:pPr eaLnBrk="1" hangingPunct="1"/>
            <a:r>
              <a:rPr lang="fr-FR" dirty="0" smtClean="0"/>
              <a:t>Musée d</a:t>
            </a:r>
            <a:r>
              <a:rPr lang="cs-CZ" dirty="0" smtClean="0"/>
              <a:t>u</a:t>
            </a:r>
            <a:r>
              <a:rPr lang="fr-FR" dirty="0" smtClean="0"/>
              <a:t> quai Branly</a:t>
            </a:r>
          </a:p>
        </p:txBody>
      </p:sp>
      <p:sp>
        <p:nvSpPr>
          <p:cNvPr id="24580" name="Zástupný symbol pro obsah 4"/>
          <p:cNvSpPr>
            <a:spLocks noGrp="1"/>
          </p:cNvSpPr>
          <p:nvPr>
            <p:ph idx="1"/>
          </p:nvPr>
        </p:nvSpPr>
        <p:spPr>
          <a:xfrm>
            <a:off x="251520" y="1268760"/>
            <a:ext cx="8643938" cy="2304727"/>
          </a:xfrm>
          <a:solidFill>
            <a:schemeClr val="bg1"/>
          </a:solidFill>
        </p:spPr>
        <p:txBody>
          <a:bodyPr>
            <a:normAutofit fontScale="92500"/>
          </a:bodyPr>
          <a:lstStyle/>
          <a:p>
            <a:pPr marL="179388" indent="-179388" eaLnBrk="1" hangingPunct="1">
              <a:spcBef>
                <a:spcPts val="600"/>
              </a:spcBef>
            </a:pPr>
            <a:r>
              <a:rPr lang="fr-FR" sz="2300" b="1" dirty="0" smtClean="0">
                <a:solidFill>
                  <a:srgbClr val="FF0000"/>
                </a:solidFill>
              </a:rPr>
              <a:t>Musée des arts et civilisations d‘Afrique, d‘Asie, d‘Océanie et des Amériques</a:t>
            </a:r>
            <a:r>
              <a:rPr lang="cs-CZ" sz="2300" dirty="0" smtClean="0">
                <a:solidFill>
                  <a:srgbClr val="FF0000"/>
                </a:solidFill>
              </a:rPr>
              <a:t> </a:t>
            </a:r>
            <a:r>
              <a:rPr lang="fr-FR" sz="2300" dirty="0" smtClean="0"/>
              <a:t>est situé quai Branly dans le </a:t>
            </a:r>
            <a:r>
              <a:rPr lang="cs-CZ" sz="2300" dirty="0" smtClean="0"/>
              <a:t>7</a:t>
            </a:r>
            <a:r>
              <a:rPr lang="fr-FR" sz="2300" baseline="30000" dirty="0" smtClean="0"/>
              <a:t>e</a:t>
            </a:r>
            <a:r>
              <a:rPr lang="fr-FR" sz="2300" dirty="0" smtClean="0"/>
              <a:t> arr</a:t>
            </a:r>
            <a:r>
              <a:rPr lang="cs-CZ" sz="2300" dirty="0" smtClean="0"/>
              <a:t>. , </a:t>
            </a:r>
            <a:r>
              <a:rPr lang="fr-FR" sz="2300" dirty="0" smtClean="0"/>
              <a:t>au pied de la tour Eiffel</a:t>
            </a:r>
            <a:endParaRPr lang="fr-FR" sz="2300" b="1" dirty="0" smtClean="0"/>
          </a:p>
          <a:p>
            <a:pPr marL="179388" indent="-179388" eaLnBrk="1" hangingPunct="1">
              <a:spcBef>
                <a:spcPts val="600"/>
              </a:spcBef>
            </a:pPr>
            <a:r>
              <a:rPr lang="fr-FR" sz="2300" dirty="0" smtClean="0"/>
              <a:t>Ouvert au public en </a:t>
            </a:r>
            <a:r>
              <a:rPr lang="fr-FR" sz="2300" b="1" dirty="0" smtClean="0"/>
              <a:t>2006</a:t>
            </a:r>
            <a:r>
              <a:rPr lang="fr-FR" sz="2300" dirty="0" smtClean="0"/>
              <a:t>, réunit les anciennes collections d‘ethnologie du </a:t>
            </a:r>
            <a:r>
              <a:rPr lang="fr-FR" sz="2300" i="1" dirty="0" smtClean="0"/>
              <a:t>Musée de l‘Homme </a:t>
            </a:r>
            <a:r>
              <a:rPr lang="fr-FR" sz="2300" dirty="0" smtClean="0"/>
              <a:t>et celles du </a:t>
            </a:r>
            <a:r>
              <a:rPr lang="fr-FR" sz="2300" i="1" dirty="0" smtClean="0"/>
              <a:t>Musée national des arts d‘Afrique</a:t>
            </a:r>
          </a:p>
          <a:p>
            <a:pPr marL="179388" indent="-179388" eaLnBrk="1" hangingPunct="1">
              <a:spcBef>
                <a:spcPts val="600"/>
              </a:spcBef>
            </a:pPr>
            <a:r>
              <a:rPr lang="fr-FR" sz="2300" dirty="0" smtClean="0"/>
              <a:t>Immeuble de 5 étages couvert par un mur végétal a été conçu par l‘architecte </a:t>
            </a:r>
            <a:r>
              <a:rPr lang="fr-FR" sz="2300" b="1" dirty="0" smtClean="0">
                <a:solidFill>
                  <a:srgbClr val="0033CC"/>
                </a:solidFill>
              </a:rPr>
              <a:t>Jean Nouvel</a:t>
            </a:r>
            <a:endParaRPr lang="cs-CZ" sz="2300" b="1" dirty="0" smtClean="0">
              <a:solidFill>
                <a:srgbClr val="0033CC"/>
              </a:solidFill>
            </a:endParaRPr>
          </a:p>
          <a:p>
            <a:pPr marL="179388" indent="-179388" eaLnBrk="1" hangingPunct="1">
              <a:spcBef>
                <a:spcPts val="600"/>
              </a:spcBef>
            </a:pPr>
            <a:endParaRPr lang="fr-FR" sz="2100" dirty="0" smtClean="0"/>
          </a:p>
        </p:txBody>
      </p:sp>
      <p:sp>
        <p:nvSpPr>
          <p:cNvPr id="6" name="Zástupný symbol pro zápatí 3"/>
          <p:cNvSpPr>
            <a:spLocks noGrp="1"/>
          </p:cNvSpPr>
          <p:nvPr>
            <p:ph type="ftr" sz="quarter" idx="11"/>
          </p:nvPr>
        </p:nvSpPr>
        <p:spPr>
          <a:xfrm>
            <a:off x="1785938" y="6492875"/>
            <a:ext cx="5857875"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
        <p:nvSpPr>
          <p:cNvPr id="24582" name="TextovéPole 6"/>
          <p:cNvSpPr txBox="1">
            <a:spLocks noChangeArrowheads="1"/>
          </p:cNvSpPr>
          <p:nvPr/>
        </p:nvSpPr>
        <p:spPr bwMode="auto">
          <a:xfrm>
            <a:off x="6286500" y="0"/>
            <a:ext cx="2857500" cy="307975"/>
          </a:xfrm>
          <a:prstGeom prst="rect">
            <a:avLst/>
          </a:prstGeom>
          <a:noFill/>
          <a:ln w="9525">
            <a:noFill/>
            <a:miter lim="800000"/>
            <a:headEnd/>
            <a:tailEnd/>
          </a:ln>
        </p:spPr>
        <p:txBody>
          <a:bodyPr>
            <a:spAutoFit/>
          </a:bodyPr>
          <a:lstStyle/>
          <a:p>
            <a:r>
              <a:rPr lang="cs-CZ" sz="1400"/>
              <a:t>VY_32_INOVACE_2.1.FJ4.16/Št</a:t>
            </a:r>
          </a:p>
        </p:txBody>
      </p:sp>
      <p:pic>
        <p:nvPicPr>
          <p:cNvPr id="49154" name="Picture 2" descr="File:Exposition Fleuve Congo-Paris 2010.jpg">
            <a:hlinkClick r:id="rId2"/>
          </p:cNvPr>
          <p:cNvPicPr>
            <a:picLocks noChangeAspect="1" noChangeArrowheads="1"/>
          </p:cNvPicPr>
          <p:nvPr/>
        </p:nvPicPr>
        <p:blipFill>
          <a:blip r:embed="rId3" cstate="print"/>
          <a:srcRect/>
          <a:stretch>
            <a:fillRect/>
          </a:stretch>
        </p:blipFill>
        <p:spPr bwMode="auto">
          <a:xfrm>
            <a:off x="395536" y="3453882"/>
            <a:ext cx="4319340" cy="2877762"/>
          </a:xfrm>
          <a:prstGeom prst="rect">
            <a:avLst/>
          </a:prstGeom>
          <a:noFill/>
        </p:spPr>
      </p:pic>
      <p:sp>
        <p:nvSpPr>
          <p:cNvPr id="8" name="TextovéPole 7"/>
          <p:cNvSpPr txBox="1"/>
          <p:nvPr/>
        </p:nvSpPr>
        <p:spPr>
          <a:xfrm rot="16200000">
            <a:off x="7166076" y="3978196"/>
            <a:ext cx="1773242" cy="246221"/>
          </a:xfrm>
          <a:prstGeom prst="rect">
            <a:avLst/>
          </a:prstGeom>
          <a:noFill/>
        </p:spPr>
        <p:txBody>
          <a:bodyPr wrap="none" rtlCol="0">
            <a:spAutoFit/>
          </a:bodyPr>
          <a:lstStyle/>
          <a:p>
            <a:r>
              <a:rPr lang="fr-FR" sz="1000" dirty="0" smtClean="0"/>
              <a:t>Auteur: Jean-Pierre Dalbéra</a:t>
            </a:r>
            <a:endParaRPr lang="fr-FR" sz="1000" dirty="0"/>
          </a:p>
        </p:txBody>
      </p:sp>
      <p:sp>
        <p:nvSpPr>
          <p:cNvPr id="9" name="TextovéPole 8"/>
          <p:cNvSpPr txBox="1"/>
          <p:nvPr/>
        </p:nvSpPr>
        <p:spPr>
          <a:xfrm>
            <a:off x="1000100" y="6072206"/>
            <a:ext cx="2895344" cy="369332"/>
          </a:xfrm>
          <a:prstGeom prst="rect">
            <a:avLst/>
          </a:prstGeom>
          <a:solidFill>
            <a:schemeClr val="bg1"/>
          </a:solidFill>
          <a:ln>
            <a:solidFill>
              <a:schemeClr val="tx1"/>
            </a:solidFill>
          </a:ln>
        </p:spPr>
        <p:txBody>
          <a:bodyPr wrap="none" rtlCol="0">
            <a:spAutoFit/>
          </a:bodyPr>
          <a:lstStyle/>
          <a:p>
            <a:r>
              <a:rPr lang="fr-FR" dirty="0" smtClean="0"/>
              <a:t>L‘exposition </a:t>
            </a:r>
            <a:r>
              <a:rPr lang="fr-FR" i="1" dirty="0" smtClean="0"/>
              <a:t>Fleuve Congo</a:t>
            </a:r>
            <a:endParaRPr lang="fr-FR" i="1" dirty="0"/>
          </a:p>
        </p:txBody>
      </p:sp>
      <p:pic>
        <p:nvPicPr>
          <p:cNvPr id="49158" name="Picture 6" descr="File:Musée du quai Branly 01.jpg">
            <a:hlinkClick r:id="rId4"/>
          </p:cNvPr>
          <p:cNvPicPr>
            <a:picLocks noChangeAspect="1" noChangeArrowheads="1"/>
          </p:cNvPicPr>
          <p:nvPr/>
        </p:nvPicPr>
        <p:blipFill>
          <a:blip r:embed="rId5" cstate="print"/>
          <a:srcRect/>
          <a:stretch>
            <a:fillRect/>
          </a:stretch>
        </p:blipFill>
        <p:spPr bwMode="auto">
          <a:xfrm>
            <a:off x="4786314" y="3214686"/>
            <a:ext cx="3142702" cy="3142702"/>
          </a:xfrm>
          <a:prstGeom prst="rect">
            <a:avLst/>
          </a:prstGeom>
          <a:noFill/>
        </p:spPr>
      </p:pic>
      <p:sp>
        <p:nvSpPr>
          <p:cNvPr id="12" name="TextovéPole 11"/>
          <p:cNvSpPr txBox="1"/>
          <p:nvPr/>
        </p:nvSpPr>
        <p:spPr>
          <a:xfrm rot="16200000">
            <a:off x="-583997" y="4408534"/>
            <a:ext cx="1773242" cy="246221"/>
          </a:xfrm>
          <a:prstGeom prst="rect">
            <a:avLst/>
          </a:prstGeom>
          <a:noFill/>
        </p:spPr>
        <p:txBody>
          <a:bodyPr wrap="none" rtlCol="0">
            <a:spAutoFit/>
          </a:bodyPr>
          <a:lstStyle/>
          <a:p>
            <a:r>
              <a:rPr lang="fr-FR" sz="1000" dirty="0" smtClean="0"/>
              <a:t>Auteur: Jean-Pierre Dalbéra</a:t>
            </a:r>
            <a:endParaRPr lang="fr-FR" sz="1000" dirty="0"/>
          </a:p>
        </p:txBody>
      </p:sp>
      <p:sp>
        <p:nvSpPr>
          <p:cNvPr id="13" name="TextovéPole 12"/>
          <p:cNvSpPr txBox="1"/>
          <p:nvPr/>
        </p:nvSpPr>
        <p:spPr>
          <a:xfrm>
            <a:off x="6516216" y="5805264"/>
            <a:ext cx="2520279" cy="646331"/>
          </a:xfrm>
          <a:prstGeom prst="rect">
            <a:avLst/>
          </a:prstGeom>
          <a:solidFill>
            <a:schemeClr val="bg1"/>
          </a:solidFill>
          <a:ln>
            <a:solidFill>
              <a:schemeClr val="tx1"/>
            </a:solidFill>
          </a:ln>
        </p:spPr>
        <p:txBody>
          <a:bodyPr wrap="square" rtlCol="0">
            <a:spAutoFit/>
          </a:bodyPr>
          <a:lstStyle/>
          <a:p>
            <a:r>
              <a:rPr lang="fr-FR" dirty="0" smtClean="0"/>
              <a:t>L</a:t>
            </a:r>
            <a:r>
              <a:rPr lang="cs-CZ" dirty="0" smtClean="0"/>
              <a:t>‘</a:t>
            </a:r>
            <a:r>
              <a:rPr lang="fr-FR" dirty="0" smtClean="0"/>
              <a:t>entrée de l</a:t>
            </a:r>
            <a:r>
              <a:rPr lang="cs-CZ" dirty="0" smtClean="0"/>
              <a:t>‘</a:t>
            </a:r>
            <a:r>
              <a:rPr lang="fr-FR" dirty="0" smtClean="0"/>
              <a:t>exposition permanente </a:t>
            </a:r>
            <a:endParaRPr lang="cs-CZ"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Nadpis 1"/>
          <p:cNvSpPr>
            <a:spLocks noGrp="1"/>
          </p:cNvSpPr>
          <p:nvPr>
            <p:ph type="title"/>
          </p:nvPr>
        </p:nvSpPr>
        <p:spPr/>
        <p:txBody>
          <a:bodyPr/>
          <a:lstStyle/>
          <a:p>
            <a:pPr eaLnBrk="1" hangingPunct="1"/>
            <a:r>
              <a:rPr lang="fr-FR" dirty="0" smtClean="0"/>
              <a:t>Musée Zadkine</a:t>
            </a:r>
          </a:p>
        </p:txBody>
      </p:sp>
      <p:sp>
        <p:nvSpPr>
          <p:cNvPr id="26628" name="Zástupný symbol pro obsah 4"/>
          <p:cNvSpPr>
            <a:spLocks noGrp="1"/>
          </p:cNvSpPr>
          <p:nvPr>
            <p:ph idx="1"/>
          </p:nvPr>
        </p:nvSpPr>
        <p:spPr>
          <a:xfrm>
            <a:off x="611560" y="1484784"/>
            <a:ext cx="7848872" cy="3816424"/>
          </a:xfrm>
          <a:solidFill>
            <a:schemeClr val="bg1"/>
          </a:solidFill>
        </p:spPr>
        <p:txBody>
          <a:bodyPr/>
          <a:lstStyle/>
          <a:p>
            <a:pPr marL="179388" indent="-179388" eaLnBrk="1" hangingPunct="1">
              <a:spcBef>
                <a:spcPts val="600"/>
              </a:spcBef>
            </a:pPr>
            <a:r>
              <a:rPr lang="fr-FR" sz="2100" dirty="0" smtClean="0"/>
              <a:t>Établi dans le 6</a:t>
            </a:r>
            <a:r>
              <a:rPr lang="fr-FR" sz="2100" baseline="30000" dirty="0" smtClean="0"/>
              <a:t>e</a:t>
            </a:r>
            <a:r>
              <a:rPr lang="fr-FR" sz="2100" dirty="0" smtClean="0"/>
              <a:t> arr., tout près des Jardins du Luxembourg, inauguré en </a:t>
            </a:r>
            <a:r>
              <a:rPr lang="fr-FR" sz="2100" b="1" dirty="0" smtClean="0">
                <a:solidFill>
                  <a:srgbClr val="FF0000"/>
                </a:solidFill>
              </a:rPr>
              <a:t>1982</a:t>
            </a:r>
          </a:p>
          <a:p>
            <a:pPr marL="179388" indent="-179388" eaLnBrk="1" hangingPunct="1">
              <a:spcBef>
                <a:spcPts val="600"/>
              </a:spcBef>
            </a:pPr>
            <a:r>
              <a:rPr lang="fr-FR" sz="2100" dirty="0" smtClean="0"/>
              <a:t>Un petit musée du nom du </a:t>
            </a:r>
            <a:r>
              <a:rPr lang="fr-FR" sz="2100" b="1" dirty="0" smtClean="0"/>
              <a:t>sculpteur</a:t>
            </a:r>
            <a:r>
              <a:rPr lang="fr-FR" sz="2100" dirty="0" smtClean="0"/>
              <a:t> d‘origine russe </a:t>
            </a:r>
            <a:r>
              <a:rPr lang="fr-FR" sz="2100" b="1" dirty="0" smtClean="0"/>
              <a:t>Ossip Zadkine </a:t>
            </a:r>
            <a:r>
              <a:rPr lang="fr-FR" sz="2100" dirty="0" smtClean="0"/>
              <a:t>(1890-1967)</a:t>
            </a:r>
          </a:p>
          <a:p>
            <a:pPr marL="179388" indent="-179388" eaLnBrk="1" hangingPunct="1">
              <a:spcBef>
                <a:spcPts val="600"/>
              </a:spcBef>
            </a:pPr>
            <a:r>
              <a:rPr lang="fr-FR" sz="2100" dirty="0" smtClean="0"/>
              <a:t>Dans sa petite </a:t>
            </a:r>
            <a:r>
              <a:rPr lang="fr-FR" sz="2100" b="1" dirty="0" smtClean="0"/>
              <a:t>maison</a:t>
            </a:r>
            <a:r>
              <a:rPr lang="fr-FR" sz="2100" dirty="0" smtClean="0"/>
              <a:t> avec un </a:t>
            </a:r>
            <a:r>
              <a:rPr lang="fr-FR" sz="2100" b="1" dirty="0" smtClean="0"/>
              <a:t>atelier</a:t>
            </a:r>
            <a:r>
              <a:rPr lang="fr-FR" sz="2100" dirty="0" smtClean="0"/>
              <a:t> et dans le </a:t>
            </a:r>
            <a:r>
              <a:rPr lang="fr-FR" sz="2100" b="1" dirty="0" smtClean="0"/>
              <a:t>jardin</a:t>
            </a:r>
            <a:r>
              <a:rPr lang="fr-FR" sz="2100" dirty="0" smtClean="0"/>
              <a:t>, l‘exposition regroupe les sculptures et les œuvres sur papier de l‘artiste, de sa période de jeunesse à sa participation au mouvement </a:t>
            </a:r>
            <a:r>
              <a:rPr lang="fr-FR" sz="2100" b="1" dirty="0" smtClean="0">
                <a:solidFill>
                  <a:srgbClr val="0033CC"/>
                </a:solidFill>
              </a:rPr>
              <a:t>cubiste</a:t>
            </a:r>
          </a:p>
          <a:p>
            <a:pPr marL="179388" indent="-179388" eaLnBrk="1" hangingPunct="1">
              <a:spcBef>
                <a:spcPts val="600"/>
              </a:spcBef>
            </a:pPr>
            <a:r>
              <a:rPr lang="fr-FR" sz="2100" dirty="0" smtClean="0"/>
              <a:t>Une des particularités de ce musée est de permettre aux malvoyants et aux non</a:t>
            </a:r>
            <a:r>
              <a:rPr lang="cs-CZ" sz="2100" dirty="0" smtClean="0"/>
              <a:t>-</a:t>
            </a:r>
            <a:r>
              <a:rPr lang="fr-FR" sz="2100" dirty="0" smtClean="0"/>
              <a:t>voyants de toucher les œuvres</a:t>
            </a:r>
          </a:p>
        </p:txBody>
      </p:sp>
      <p:sp>
        <p:nvSpPr>
          <p:cNvPr id="6" name="Zástupný symbol pro zápatí 3"/>
          <p:cNvSpPr>
            <a:spLocks noGrp="1"/>
          </p:cNvSpPr>
          <p:nvPr>
            <p:ph type="ftr" sz="quarter" idx="11"/>
          </p:nvPr>
        </p:nvSpPr>
        <p:spPr>
          <a:xfrm>
            <a:off x="1785938" y="6492875"/>
            <a:ext cx="5857875"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
        <p:nvSpPr>
          <p:cNvPr id="26630" name="TextovéPole 6"/>
          <p:cNvSpPr txBox="1">
            <a:spLocks noChangeArrowheads="1"/>
          </p:cNvSpPr>
          <p:nvPr/>
        </p:nvSpPr>
        <p:spPr bwMode="auto">
          <a:xfrm>
            <a:off x="6286500" y="0"/>
            <a:ext cx="2857500" cy="307975"/>
          </a:xfrm>
          <a:prstGeom prst="rect">
            <a:avLst/>
          </a:prstGeom>
          <a:noFill/>
          <a:ln w="9525">
            <a:noFill/>
            <a:miter lim="800000"/>
            <a:headEnd/>
            <a:tailEnd/>
          </a:ln>
        </p:spPr>
        <p:txBody>
          <a:bodyPr>
            <a:spAutoFit/>
          </a:bodyPr>
          <a:lstStyle/>
          <a:p>
            <a:r>
              <a:rPr lang="cs-CZ" sz="1400"/>
              <a:t>VY_32_INOVACE_2.1.FJ4.16/Št</a:t>
            </a:r>
          </a:p>
        </p:txBody>
      </p:sp>
      <p:sp>
        <p:nvSpPr>
          <p:cNvPr id="8194" name="AutoShape 2" descr="data:image/jpeg;base64,/9j/4AAQSkZJRgABAQAAAQABAAD/2wCEAAkGBhMSERUUExMWFRUWFyAYFxcYGBwbGBobHRgdGhkZGBsbHCgeGB4jGxgYHy8gIycpLSwsGB8xNTAqNSYrLCkBCQoKDgwOGg8PGiwkHCQsLCwsLC0sLCwsLCwsLCwsLCwsLCwsLCwsLCwsLCwsLCwsLCwsLCwsLCwsLCwsLCwsLP/AABEIALcBEwMBIgACEQEDEQH/xAAcAAABBQEBAQAAAAAAAAAAAAAFAgMEBgcAAQj/xABMEAACAQIEAwUEBwMICQMFAQABAhEDIQAEEjEFQVEGEyJhcTKBkaEUI0KxwdHwB1LhFTNTYnKSorIWJENjgpPS4vFzs8I0VHSDoyX/xAAaAQADAQEBAQAAAAAAAAAAAAABAgMABAUG/8QALBEAAgIBAwQBAwIHAAAAAAAAAAECESEDEjETIkFRBGFx8DKBFEJSkbHB8f/aAAwDAQACEQMRAD8AzxOKXJYoZEEEW2jp/wCMO0s+BsU+d/M/qMWPPdkyEJpprboTy8vyxXHVl8RpqTOkzFjB3nb+GHUjNUFeF8Rqn+bCPMydN79W3AtiSgqayzU1uIgNEfCTb3YB5Wo6mVQD/jHPfn5D4DEn6VUO6A/8Y/PB3RBkJamWzlef2zYdNumHaFamq76m6dPfYEbfP3ilrv8A0Q/vj88K+lVB/slHTxr+eBvgHJOTO6WJCahyBYD5Afjjxc81zpPrq29xXEOpxFlHipoPVx+f6+5te0P+7QmdtYJmemr3e84G+Ps1llp8ZQLHduSP7MffiZQ7UugCpT0gSfOTvt8MVf8A0kQKvhQMQdQMnTYQbGDcDpufTDmU7Vs9QJTnSZLBlRRB5GImCQbMogE74D+TeKI7kmWbOdpjV066ZJAM85ncyTbaIA9+PE46v9G/+H88DM1xmnpGmmG1eyfEJNrHSRcySQBbTF4Bw1S7R0qdMmoEWryDIfCY9lpETIN77ec4Mfkpo1xC+b4ir0yHUgMNo8RvMgzYW3+GBzcVaB9UlvOp+DDEKh2iouzBiTALF0kza0hhtykbQJGxwuvxSmNJUFlYAg6lkTyYEiD6WuLiYwXrKTyOnFDzcRc/7NPjU/68IHEqsgimgjaz/wDViOnFQQCKNSDsY39L/qBhwcT/ANzV/u/xwu+PtDkteP1+i/4vzwlOMVxtH+L88QzxlOdOoLc0v9+Hl4oDtSrf8v8AXlg74+0YkfytXJmR8D+JxzZ+u32x8P44Y/lIf0Vb/lnz/XvOPW4wgEmnVEczTI/G38fK+3x9hD/Z/iNWkjRUoqXsdbGbTEKqkqbm84k8a7RVnpFdeXddx3ZIIINvbUFvQSSNoxVhxqkdlqeXg3+Z9Pfzi6v5dpf7wf8ACR+tvmDyMtviLQ7T4rmP6p/4Qf11w6eKV/8Ad+mgYh/y5R/ePl4T5nmOvL+semPf5cy8Wcf3T5jp00/njXEJJpcTqqQYWAZgSvnMqRscTctx2AdaOSWJJBmZv9q9h6z1wJHGMuf9qB8eceXQeWFDiVA/7Rfw+Yvc/wCHnhrVUbAVqdpBHsOCNj4fj7Q2xGqdr8yxJLss9HI87CDEm8TiEc7R/pF+P6HP0+GPGzNP+kT+8OfSTPv/AIxk0gNJknh+do3FVAZuWZTMgC+sSbbCwAjfBD/RzJ1ogjSNhI0i/I+z7pm+AbVU/ep/3hv8dh+vNAcAyrgHaVYA+dwfL4gdcMnHigV6ZYMp2IXvnI8Ph8JmQb2mNtjtiHx7sLUBD0wHbytpsbifPEfJ8dqIwIKm+/smNt0ibwfEDvgvlu3BgarWmGXUvLZkhufNTgdOElVi9yKZU7P1KlY0VlWj7TBVsPFLEwBzueWNH4Xna9HW2aqUsxUJp92iDYMYGgAAkAPpiJPmBfwcUp1YY02g7MsOPO1mG/NcP8Q4ZlRTGYcqDsjzoIaRJCtEkXFxvyMyOL5XxuzLw/z2a0yi9oO12YOZqmjVXu9ULqpK5gWuxQyZB8ulsdgzlu2KoulMvmaoBP1nfsuoliSdKJpFydsdjx1pqKrYsfn9JqLFlqFj/ab/ADHAzifZ0VGlQB19f1ywayd0B6yfmcTcpRknH0DVlTP63DKlBhqAKkgTBkeZ8sWCj2fYj7OCnaCgITzqDBmhQEYk9MZSKwOzrf1f17sBeJGpSqFFpB9MTE3kTzFvW+2NHWhiCMkpqkkT4v8A4/xxOWmZywZDm6tdgTpqLffxahJ5LAEe/kMCs3wuohLgTa8ctpK6ibxMdDjcl4IhPs8j92Kz2l4Yq0PDZjcWmbx7rkHC9PaRecsxridVna5YmwYkm+25O/sr/dsIGEUarjUqOwEXiPeBeDfYc42w9ms08EIt5udyQRAERa19zvhFHLlnEWN+YW/MzfmSNj8ThrJ+CN3dQ+E3gmRBmefpEXPlh9XDmS7EqAJMRAt6+lsO0stU1+J40iJBvHS4t5z8MMpktRglj1iT5ct+Rt0wNxhWYGkEiQZJmZO8AezEzPP54cymaqASC2pLiWm+whSIiCRh88PlrQVVRMQBYFjIJ6g/diy9lOBpVFYMdMIDNhB1ix5X+eJynWA84AlLKVKgJvbrHs85Auxk2Jw9X4ZUVxSgqW9k6RJH2SSCSQeg8rnGh8H7FN3isJJBkeIe47Xtg9xHsS1VQ7MHKmBNiBvuBhO6RRQVGQrwTMazTFNmIbY3tF5J2HKxxOy/CHXT/OHUN1DGwaDF7wRz3jGt8F7NzQrJVlmZipLHURCgC/ODJGBuX7M1cqHCqTJ8BDmwvM9SRBjkcCUZDKCRntXJvrj64keEqSRym5B6EfHHGk4BGtxsNOqpPQhZMNjYafDqjU21EK8QCovtE3nFUoVNVRSGcuW0qxCtBJiZI29MbpyGop2W4LWEFTWkyAIYSQecHYSBiTU4LnFDFjVULHi11CItJgX3xcOI8UrUahR6pkHfQkG02kYsfDcm1XLsKx1EkgmALQCBa3PDLTbDSMjCV1QMatVbx4g8b6Z+N/1GGlzWZDFWLmP6u/lcWxsPC+CI1BVdJH9c6iYMqxJAnkbicN8fyISiXWFKkfZBtMGx9cDpSqwUZLUo1D9YUqxEE6FJna1tvnfCmydYAuaStsI0IT8NI+OL1lc3WZnRGQlFLmaQAgbwQfPECj2lNVgitSZyCVU0mE6VLH7XQHG2M2CkPlHLiUW+y92smLmbRz/DHqcPcyDl1Y/+mo/LGwUsipRZXkPSTEjeedsO0+Fp9mPMEbYPTkal7MWq5cBobLLbchGsPjh9ODI8Rl9+oYW6gazPpjTeN5fu9OmmrEkzIPlEQPXfpgauZqKJ+joRMfa39NM4FST5NSMwz+SpLUKClJBg+10n97HJwdGIApPfmC0Yv9XJirVTVl1GpoJBNpG/si+He1OX+jZc1KVNCRYkiYBtMbG8b4Pd7BXkzrNcHRJ8Wk9NTA+8EWwJoV4YLq3MTJaOgCj7/M+uCeSy5zDOWYSBq2FztAjn+WA9WlBOoRE9IkjoeeKp3HIksoN5XtBmEQKmdamomEV3AFydgwHnbrjsVo1X5KI/sj8sdhNglH0DwjMK9JWVlcfvKZBv5YL8P+17sYNQpVcu+uhUek3kbH1HP3zi18A/atUpeHNUu8H9JSifeux/w47VJMrZofH/APZf+oMGaG2KPm+2eVzPdNSqizgsCCCB5g3+GLjkswGUFSCCLEGQfhhmwE4YiGgxLEECCdxPIdCMS1wKzPaPL5dyKtXQSzLsYmAYNo288BhYRydNpEkEQdgRyP8AWOKr2yyNRssWVhKqxgLcjTcXJwQ4R26yVapop1tTQTAR/QfZ6nALjPb7JNTNMZgBjaDTcg8iLrhZJUTfBj9WqaZM3Zlj2dhPQD3+7A/uGIlkvuCdtPkOfP8AW5nOlHaFMTIJC2IAECQPIGI6G+IXeUyrqq6SQIDMSehAIgDfY9TjmixERKdJJ8Wryi59I9ec+7E/hWcZag0hGgkjULARIllvMD7/ADw19GKkMYtYgXIBETbbrc3wqrm1N1pi86idwPVd+VzexwWZ5C2XpqS+mBqOn2SBHO0Wjf7hbGu9i+yi00NRyKjOAVsYUHkCfa9cZpwJTYGnrYHWqH2dEWY2iBPKYvtjcuDMO4pmVjSGlfYAN/D0UbegwkIqUikKErTKiyGwsbfngm9YrI0lhbYjoPPFaqdvMkNSmt7JKnwPuDBg6fFfmJ64ncS7b5KhUKVKomAfCjuNrXRSvzxdRoewrw4yGMRLGx92B3GszTFeijE6idhqJAvBgA2nriZwHiFOvS7ymwZGYwQCPLYgEe/A3i1GM7l3CKSZUsYBCgE2vJ3NoONPgJYO7xlnCu7bM0iKxJ71fCUP74ESdv48sapqAEkwBck7D1xl/BsoBmKbk0yBUU/zoJHjG03PMx8+eGaMe9sFpjN1ZdQ0gkMrwPAOYUjYYv3Bl+qHu/yLig9ssj3maqsj0yGIkGonJBG56/djQuDj6oXB2Fr/AGF6Yy5NZL0YD9rDpydUyBAFzMe0N4vg1GAfbUMchX0Rq0DTMROpf3rfHBfBiodknD18yQ9Mg5ZrBiWB8NyCBAiL4qXY7JH6bSJqUm8LgBaik3pPJA3J/DBr9mWSrrmMwrqoByziQyEzqSPZYnad7WGAH7PeBV04hQZ6ZAGobgx9U4vB/VsT5oWzYKKkKlvDoHxjph5NMkTPS/L3e7CqVPUignZRA9wv5/wwiosxy5+nWLdYxShiHxNlUAsQATaTiIXTup1LGuJkROnFV/bXkKtXL5bukZyKrSFUn7HlgNw+vnctwJDRSoK4zZBBplm0lTJ0spMbXjAoRl67pTpKkGKi7EHkcA/2j1iMqFj2nE+gBJvyvGG+wPE83XoVDm1YOtZQmqn3Z06TNtIm/PD/AO0Ph5q5cH9wkkcriJPkL/HCTXaw+Cj9jqTfXkXGkW6yZsZt/HFe4vQ8Xlv6dZxdey9JdVYC3gX3WHX8oxTOO017w+Ii/ISSbdPPASqAPANeSbER/aj5Y7Dwyga51SfL8sdhRcFkyea1ay6hYBvMTvFmEXjed8VniPDCD3lP2STJJ0gE7XJA688W2j4SwGkkq0LGxJ6egm1vjiFnss4obhFBBIII3O217ciI6xbBtcoIJyuQdNWnxEqDqIghiASL32JHnE40X9n3Gq806Wg93rOpgJFwZkza/wB5xSuLFlp6dAp631KEgzAEmLSCNjcQZwnhnatss4akXEHxTsdrEbX9J+/ATumLeT6HRsUXtixXU6KCQ9RidRUqVVCGU9ZsBzNr4PdmuO/SaIeADsYMifL3RY7YmLw5pLSkkyTpN/8AHjq5RVGafs6oas7JBCik245gqDJi53/Dyp+ey+poDS8kToaLnYeGA3KdukHfeqvCnb7Sb2lCf/nhmrkqgE6qRixlCL8vt+Y+OFMYdxvLvppAKwXQNvtSJLMOtovgQ2UGm8ljssGbLMm4AHz8PTB/thxFmzLhtJFPwgKIAE36xEmeck3tgHSBIYyq2Ii0nmB0baLdMQoixtcl4wgE8t7ar7EfgTJHwmU6zGFQg6T4lgDnyuPfAF773xHojw6tJ0czB8JuOU4cZBpDsS0RJaSLibc4+H4lWAu/7M8izVe9jwiTBXwk7CBcqCTf0N7401MxmfEtTQqATKLYj92ZkEdY2xmPYDjK0m0t9sgCPZ9o+cj8OdsaDxztlSpjTS+seLxGhB/XJNhbl88bTjktGqMz4r2artWqFKMk1XZX8OmC7FecTEEHlPW4NduuC1K2cLJSNSmaaDUumAQPFqkiQD9nfn5N7xPthmK1g5Rf6nhn4HVHqfhth7hPbLNIukMHP2Q41agOhsQ3vg46toS+fs4yppZFKbGWRmB/vTsNrEGPPEvPcC7zN068kBFiAYuGkesz8hir9kO1tatVVKlWmACZXSFd5mD0JBj2caErYn+pGG80fA02EGcZXwjhjCumqiyqKinXotAabmP8Wx+eNUzSFkIUgHzEj3jniAclV60v+X/3YZhM47V8FL5moVosy2Csqkr7C7wCD4pFhIi+NG7NACjAtB2/4VnCjkqvLuv+X/3YVw+ky6hCDxTKrpE8+dzy5YyBQSJxX+3aTkawgkwsADUT415C592C1QbzLe/8MRszl3ZLaCZFmWR8iJg9emCEyrsBwcfSKuqnUE0GkVAdM60gLqEEWN97e8jOzPDD9Jp6lKGbqdUEFGFp+Mcp9w1x+HVTM937lP4k4j1srVgj6tp5EMf8pEf+cJ6F2krJU5pU4P8As1IIHQD8z8cLqkgGeszeNt/L+GGspl3AHhRbR4dQ5+sn3jHtRalpbn9mB6bg4YYon7bkJyuXgT9cZ5QO7a88ojFGqU//APEBVi8ZsiJiZUGY+zF95iCdjjYs8tU+EItTT1OiDA5gwJnbEKplqnOklv8AevPu8N/dgWgUUL9li6VaHMd/TO8BgVcRpG8ERJ57Y0Hj9dFpNrKi1gSL/GBvGK//ACYHYVlpiZJLJVfVvAmRqgC9vhgnn+HJWVQzFwBFyTPr1wN1oyVFP4FVipWfULqNyPW0WxSuLVu8qMATGo8vPqdvdi5pwVFq1lkgAQpnnA/OMVqrkGpPqUk7gCYEfj/5wuaoFEKlwcQNRg8wWM/5cdj2rWbUfHHlI9+Ownf9DUG8tWl3aSsoD1FiBJtYkA8uc4KVSRRBpxq1b2WBFyIgA3FsCjUQPCyCOWw68xeReb/PE6hngRAWFtAUwI8jFiJ89/LC5sRMgLk1cSqFSZ1FzIUTMKCbGbzMeKROBHHcogddbM50wCYVSBYAQtiPM3323sH0Go73Redwy6ibSImZv0vHneLxTglV6irKlVt4pNyN4XwnkNQ/DEFKp3J4Jt5DX7KOJaar0VujXtcKRcH2iLi1ugxrdOpbGa9k8muXOmwYjTqESCPdBufPcYn8Y7Xvlm0MupWJCnrAW/hEiJx0aPyIyjgrB2i75DiIqFxBlGg/w99sUHtlxSpQ1FH+rcaWiZ1atQETY6ftR/CJw3tPXrNppGwGohgYN+pFzJ5ziLx7t+tejoamjncE6hpOkiQIjYm2GctyoLTKTUqMXbUIH2ryGM7Tz3I54i5eqIM9N2i3ou8yTefMDCK1STDEDnAEbdYgbffyx61Ibj32Ee4c8aqJ0Kp0SJuAT4QxgR1/s25+7zwU4fwypoUVIKsCE+0LGD7N10kbzz2wLqsxUzqiIVSLWJ9rrva53OHchmHBRZIDMoM85cbAAEi/OevI4DsBZ8plkpoFSpqtsgJaI6tAEwBInlgochUZYRAqg2UsN4uSZufuwrjuT7qqqoAAQ14E21R/lGLVl8to4atSPEKDvMDcLPpywIucVguvRVU4NVMgILDUfEuw3+1547/R6sY8K/3h8r4F8H7U1azkEj+adgYWxVGI+z1GLN2bzzVavd1IJ0seRNo6ARvht80EGZ3hNUhSaYJO+ki8GJI5GR5YJ8J7V57KgDS1alyVwSQP6riT8ZGHu1jumdKJGnu9UaQb6HbcidwMJ4CGrZdy8Aguo02AHd6tpjck4D1JoW0aB2f7Spm6ZdFZSraXVhBDQDHnYg+8YJNnQHCXJPQWHqfdigcHyhpU3gkvq1XJuSBuegG0cgAMM1O0tTWpJUsGsb7iRy35i/y3xpa6SViuVGlLXkx+BG2+4/8AOE0hE+uKjw3juYqMwU0vB4SHZgCSN5Jm1+fuwxmf2lUssIzIiqXhadIEkpYF/EQLXtMmLYtCalwMmXSpsf1znHrbYi5PPrVprUQyjqGUwRINwYIBFuuPOIZtkpsyrqI2W97gcgTzwzwEk1FnlhqAABisU+2VRnKCiuobgswIjfdPPEY9uSxgUkJOw1sDtMXTywnUj7DTLU79CMRMxmyntCbWjf7rY8o541KSMVALrJWZAkbbXHwx5pAknew2ge7DgA69r6B1fW0VgwZcEiDzG/xxGzXH6LA/61TvuNax8AbfHFd4lwte/wBddQO9raaSRMeEiW5SwWecRil1OP0NhTMf2yfmRJ9+FsJpacXywhUrUmgRGpSAAD1bz8zgTx/tLQopK1FZzIlGFrcgtmPOTa3uxRaVcOPq5phSASw1bzyA8t8eZ7K1F0lXDoylpKREEiACZNxv54FqgB/I8b1X8Jdjz3IiCbCLRNjucBuL8QDsVEx0EQB6/rffC8lVLqxEqy7abqLEx6zf44G0kdmZ3A7uYgACdJj4zucKpUsmIn01x9oDyicdiz0uEOQCKSwfMD7zOOw1y9GwV5QpAIYyTsTaANlta8b7CMLymdIOlgdR/rRy9Yj1wCo591UC0TJEbzyPXDhzU2kmPOw5wOmEaJloXi7g+EyAZm3LY772/jifk+NbWEiRJN5OoHYmf1bFVp8R8IVUWRJnn0IPLr+GIzZkT7XPl+Fvxxzy0t3IrVl8yfFAjamUkxMhjA8unPD/AG2Z3p5cohJ8VgbgHQBtckxipcM4mAYadvuvsPjz+WDdTiSVUAQsrgbsxAPWIHP4YRR6fg0e1hPsbVfvnkEHujpFSRJ1LaYmd8Vytkn+zTqbRdDPrtixdjs4BXY95A7szMEHxKAoM2v93nihrxGp3l2Ycokx9+LRS2o6Y8hnjNX6waV0xTRWM81RZMC+w5/fgXVrWMHTJNhJ6/DBvi3B6yqtQUzURlVwQZ3XUbT62Pliu1ax2iWnfYRF7Abzeflh4+2QfIzX8UKJAAvffnv7+vLBDh1FWq5aWEB1+1OzSZva/l+ZhuskLIgHkADymLT7sP8ACKUZmjt/OJ6Hxj584wxkvJrHaul/rC/2W/8AnixvTnhZAF/orj/+ZwC7Wj/WE/sN91TB2o0cLb/8Wp/7ZwyWB/JjnY1yajkAWo1gBHSkxE4sv7PDOfvuabk/LFc7BVAKzFrL3dUn07pp+WLL+z+sG4kSvs6KsHylfyn34W80P4LT2vT/AF4/+kf/AG3xE4DIy1ULuXcW3vRAtgh2r/8ArCf92f8AI+IXAagXLVSeTs3wprjNEgXS4w6sQyGwBMibC48Pz5XHuxI4fXWqQzvTVQAbkeIqwbTe97RtY+uI1fMUqrNpW+vT3iXIJAMQCGHiUGRIF8BMjnD4CSeR3NzaB7+d8cs4U15BHtstHE6AqZm9YLSMNJYfuzIUkEE7Ax0M4A8doUDxSmcyrVKPdhiBEneBuAylgJE7E3wxns+rliBoB2uwgxe9jE4EV+HuYrF1Eobu0mFIA0gHzsDEw0Axi/x0u5/Uo9TckjcuFdpaFc6KTeICdJUiAIHpzG2JfETNJxMW35DzxknYXiAy2dY16gINCFKgkeJlMHTPQzyBGNH49m5yVZ6ZmaRKHkZFt8dMsxZovIL4bw8rXJ1BhpmZ3YgSdzP6jfAbh/DBTr09yWJJ8OwCMLHUbSPniV2UzE1mEyQrc5EAjb44EZNk+n5WJ1aW5ki6PtNgbHHHpJNJ0W1HTZpGTEU1HlhNZRjsufAPTHlRsdzREq/aajNXLHpXB5fuP13xiKrjb+0zAVMtPOtb17t8YZlq0gTE+WJSRiz9nqE0qsb60/yv1x3H8q00Vm4QtH/7Xjax5DCuy5mlWnYVEj/l1MHcxlVIpmBIpmPL6x8Zq0Z8gDJMadFiRMv7ydMR0Nr4gZ6rtcje3L1wWzkBCsfbn08IEYB5liSLc/lbz9cc8nkBasxRYsTpHvkfdj3A7+UTyiI9fnOOxXAbKHVQqYjb9HHUyMSazK7EkyZufv293x88NaQDAM+7nijwIeyPP78P6QTMj3edsRyIOne/wx6pJPpidCsM8I4XraDM76R9qDeGm1pxY3y2kIpp7AwZgkGLEgg2ERPKPfVKGZIifmf1+oxYMpxtVQ6hqFzpgAXEE7el/IdMSm2l7BZYOyNBBVbQqqe7N/G1tS2IZiB99sVislD/AO3W23iqT8Q98WPs/wAZEk2BNrAeUAQLSR77RhvN9mtahqZQCTcs1+lipj49MaE9z21kqtQldpnZ8tlaKQFNHW25jTTED0vuTzxnyuQxZgJnbePjzHTyxqjZeVojUs0qQXnvAB5XEDFC452PemalSaegeOdVwJ2uL9APTHS4MSTTYBSqLkCJJ+fvviTw4RXpMd+9T/OMe5bLRDEgLNiLgkAEW5+c9finLNFelcH6xSZn98dd+uFSCjZ+1PD6j5hCqMwCEEhSRPjtYb3HxwWNI/yfUUgg/R6ixz9giIxPNIEzAmd4v8cLWgGgbBWkQYv+jiko0g+TFOynZ6t9ae7b+ZqrtzakwUX5k4sXYLhNWjnVNSk1Md1U3B8tztjWpwnNN4DhEglQ7Uz9IZoMBN4t7LDfAvhNdfo1eWEAPN7j6tb/ACPwxaO1I+pcj3zJkTcAdTt78ZPm8ytgpKtpuT9rob2Hp674jqT2sVuhGXzNJWDIZCxOkQIjmSPw64QKhYot1QkG9rSN73FhzxGqoqqLA9eQHP3/AAx77NtJaPyEAH49dxiTbJ2x7jR1MdNgI8Mm1gOfQk/HDZ44rd/SVzT1KgWZhu7kaZ5KwOqNpA6nEnLMfbYEwCWJvEbDe8+ER5+WIOV4Qrq71FPgWlCrdmD1gpYAGT4dfnceWOnStoonYb4Vk/p3EKgp1XCpSCiqFDA6VVZcEj2iGPWTjS8+rU8ky6pZaQXUBFwAJAm3XfGHtnPo2bc5ZigSqRTMmYBIAP7wMbc8btma9IroYjxjYk7AidoI3HPFuU0NdFb7NV2OYcGoW+rJ3Mbjl1xVOEcXrNxbL0zUcppaV1GD9U+4nqJxoWVoZakxZNIYiCdTGx9WPTEOnwPIrVWsiItVQQr6nMSCNi8GxO4wkdNoLkmWGg/hHpjnfEJeIoFA1rYXvhLcQp/0q/PFRbQL7Sk66EEg94djAP1b79R5Yyyh2WpnZmHO0fljWeIujlCIYAsQZ2IQ/hOKFlMTkhkxHDeG/R6bhajHU6mZg2Spa2CNR2IUkz4bSZO53PrOJ/CMqj6g66hIPyI/E4F9qc8lCqqBTGgERcXZuZPXD7aVgvIF4oNyZ9r3bC2A4ef4fr1wRz/FAQPC283A5gDrgdQILMBO8+UGdr+mOPUj5GSyEtSjYGI6+WOx6tFgOWOw1i0VXLMEMaQbXvv6HlhFVirRPxsfiCcIFATJaV85jEeJaBf5efli3JOrHWqSTKgzfzHpzxN+iOxsNInf53JE7dfxxFcloib8uXng7lsiGHigPG94I3uPsn0wrAQhkXQapEm14sPLkSZ+HrghliyQNQOoRq8rnabCQP7p88GuzXDqDEvVIBU+FZgXsCbXM3BBxa8hxBBrp06aHVqDq6gqQ2kMB0nSsjaQDvvxavyoRlsYWih8PrDXDEvO02Hla9ove0Dpi58ErgzTJ3gg8jysOQ/UDAzNcNp1M0ZAy6mw7tGUEjdV1W03AEWAERh2lwsUywGrMK2xVSAg3M7iZEi/I2vGEWtp7019xaLSvDvMfLFY7elRl3pCoC5I8AImB4rjkLD44DZnh76iVcMIkaWMzqiDG0LMxvG+BTU6re2hmYACkkWgiYk2i/8AHHqPWTWENGKTtkejTLKFZgBGoDeABzN4sMQcvRIq05EQ4Yemr+GClPKOwP1ZWBuQZjmADvvywmjlAt2BGmSAbfffEXP0bcb1QzIdQymQbj34lUHv7z+GM87I9pG7mG8UHSL7ADbFpy/GRALHTqYgE7CwN/n8MW3bo2Oiyh8Jzb+A+mBTcbpAfztI+Qe/3YjcT7QUhTJFakSPshpJvthQhTiGXWorI4kE+nPqMY/x3h/0OrWRlLB0002gRcgz6wD/AOMXg9s1OoiIDbk7DSJNhyM4zvtXxs5qoTJ0gQoiw5T8p9+IajT4FbVAulnZJEHnqveOW/63xMOaGkARJvqmf0dsAlp6RYnVO/Lfaf1vglk+HMw9peoBIBm1xBuMTaJthfieaUZQlyZ1LdNyZkTMahGA54jUOafuwKkkKg0z4QQygRuBp2vzwWq5SaJDKOWlSs30g+gg2H39YGS4VVpVO+TZPESoJVQZS8CBeRfz6Y6NOdqh4u0Hew2ZbLvUGYKpTIDkVBcvMKwkTya/pzxav9IKVbToceI7SLG9j75xQq3DDmV1h4ba9gbzt0k8sQP9HMxTMyCOin8CMPGbTC7NWfh7xsT7sMtw9v3T88Z4vGs4EYd66FdOkQNrggWvFsRanHc/H87U+A/LFOohNjNM+gHmp+eEVMgeSn5/ljLzxziIH88/91f+nCV7Q8Qm9Zv7q/8ATjdRA2M05yyfZMXNh/UI6emKXlOLpzDL6qfwnCcvxyu1NdVRgxJm3SPLnO/rhytUd7hz1OFlK+CsMLJaOy+bVi+kzt92BHbODmQP6i/ecCBSqf0jH1wpQbTDeokkTYSemG3XGg1myNxOkpHMeYwH4U1952U+5oH3/LBuoUmKiATsR+OIVdqdN4VQBEyI5GdpjcYlqJOI0XTLW2Sx2By9orC67eeOwN0BbM6Zp5AYSiibnBMcPWBAb4TcbzH6GJS0qXKmAQ0zuBvYzbmI9Mbcie5eCPQy1wS1gQdugm8+kR54I1c6D4R0F19PP4fhi1cK7BtWQa6/d1VhxSqJphZA1MGZWEtbUqsuwmbYPdnMjlsk/eM5SqupHTSHWpykWB0naCpMjcxjnnq1ljbfYK4Z2NKrTeszUmqKalOmy6WIHUkwsjaxI5gSJezNEZRmCksDG4MSLQTPXkBt57Re0XH3r5wVUp6jI9typAUbQCRG5g87wMNU+I02rKK8KCRtp0qdQvJIGnTHLn8eDWi9RW3j0K3kk1V74oxdSxnwsSF1A7LUNh4eUcvUgjnE+ismusqSpMDVLqSVXbawBLG1wBJxG4jm8qjGmjii+okisvgkGCoCgiZ5qGETcTgPU4hRVv516iEyVpxpEbggrAGm3T7h0LTjtqgIOZyojxVtOmFvCmNRuNM3geIkYZo1ZIt4psSQIEGJjb+GAtXitj3OtWI8eptRgkj7ICEn92/Lzwr6cyIC5XQZgWJJBIIIj1Efnh9rgqsfcFMzm6eqNDBvISDe422Av+eFtwxGPmfL8ItgemZWA5BCgSQZv4hYHkDb5dcE+HZgVGlEkkWgETAibzJ8hjR1dTckxNz8i14ZFunlhyjlaq+zVqKOgYx8J8hgrlGV+dxYg2IPMEdcT/oYjHppRaKlfCVtxVqE+ZP4NiPmslXePrnBG1yfvOLWuQGFPlAtzgOMayYotHstVEw5OqZBAO+/p64b/wBDANyRYkeKbDfni1cVVWXSTCGI0gSWBtcnqJt0uYxVOI8UkBV11CqkalAuFmSYIBKmbra1t8efH5MJSqCwTtHuT7G03hgx87yPSxxMpcCSlKl/PxEBp6kzIm18Cspx4u1w4k+K94gRp8Ph2uDOLFk8moXxJLi5F9okTPh84kbCd8HV14QXArkuKBozS0nBMML3ABkaSIj+0w/U4N8T7SpmqbU8tSVdXiGsaNXiJAULvZOZ+z7xX83l3qsX0yFtCqIEbCwuCJ09RtsMM0cwU1AWIJAgkT59OXlsbYlDVcb2+RUixdzruZHUBufrz54ju6U7jVYTAN7mOtsBqnGGlixAO4m8QSdgImYiTgZQ40ykqpOkmYmZ3F5EgT8YwVr6v0KW0WT+WxP+0+I/PHp42ButT+9/3YE98Auxk3naB18/4Y8HECPsnyk+m+G/idQFsLpxgMQFp1GJ2EifvxGq8UBt3Te9v4YYo54khhT0HlBgT098nnhGYzGkEspncg2N+kxhuvqh7mOHiA/o/n/24h1OIXI0xPn/AA649p8RRp8Dx1idt9umIOazKtBUyN/ZI/U4HV1fJnuXI4OICII59es+WE1Kh0g6WCyRMWJ5qDEGMQQ4kes/iOeEnMsWGo25C209PXA6kvYbYVoydvnhjM5NWM22iY+O5w9w+nVqkIisx5QOu8/fOCDcJM6TUohv3e8Ejy1AaAeXtYlLUlxYJMF0OydWoupNJUzG3WDues47FoyVDMUkCGk9p5jqT188eY5nq694Etlb4JnatFT3dGkqBp1NRVmsymQ7KbSFNzH4lq3a0qaiMvds7FtVMQAxmWYFSz+IlpBDdCIERcmgqkLTpsiEag+swt5LQOf7oIvO++DtHsDTOXzGZqZgeFZACkCwuX1N7TciLTfyx3Spvb55Gg5WNrwDIuFdarLUdjpWiXdahsygCogf2pJJkW84wzX7J5bLjvBWUF/Zc+IKdU6NK+KmAgXxQ2q4kDcJT4BmFQ1XAFIElWkaZgmF6ghd5+0OeI3E8wzBqo8QRlQuJDS2xKbgWI25RvhJJtbfJXev5QjW7PBnBqvKMNSGlpUQdtfhMmwMW35bYlD9ndRwrU8wrEkn6z6tdIj2Te9mkG1hHMYhpRqiiA5Zyq+AEEFBM6ApExfVMxJMc8Fm4+SESJhR4edhYY4tbW1VNKGVwyKdXYO4plmy6jvNVRXbQz6SyTFlvEjSTyHLbCWOVKQcmSdtQaolwDBmSpN7SDuemE0uBVM9VWozMinwkIDJsdG/IXlvh5SMpwV8sFbMOAoaCBBBiZ6kArPLpju0opK3z5oaX0BnD+FVgSUZKlPT4hKvaJuoE6geUW5kSJk1NdLxPKy0avbiwhpE6ZsAPhgjmaCkqFU01X2ULKqmDEags7FSZ5mTE2R35DRKmCQdIBtMybQ0wdh0MYZzbeF9ye9oD8MoIWqJUq7C0lgJDeFjPtLHIQbxbCspUbVJfVVQ2C+EAAxa4P2YECBgnm0Vl1rKH2pUxPMncEAb2vA354hplHrVBCqFBmFUWM7E7v8A2iZ69S8KnbKxyWfs3lGbxMt977z5+e+LdSy8C4OIXBuFsqCTfcnqcGUBAif18Md0FSKDK08Ce0jv3RCC5sRe4PK23rg9oxHz+UV0IbYiPPBktyaMZZxHNu6oqhSp8RC7KBMeLXqnxGZg+oOHqNVQsKDeSSRF2Nwom45emJVPJrTckAmCbkyYvh41tXKPXHht7ODleQf3VKl4igaTBGxG14m/vx7W409Rh9YdOuRqAMEWUR0kgTf5HEqrlkaxM9PI4GZjItEKRvM+6B8vf85nvTdsCJlTjSEadegwdXnKgiXC/vQYta25xWs1xXW+qRIADCZBItYgwdt+eJdLgLA+Id5YQRusCLHcfwBxBzfC+6M+fv8AT546NJRrBWKE16t58zcev54XloDgj9eQ/PCRljcC4An4yefkMOcHzOmpJN7DyW28c8OkN5yHaOU0pPhJJ58o/qkD8fZv5oUW1tt99x08zh/6QtXdociLgx0A8uVtr4fzfC2p0fEVBgWLA3Jm8eQ+OB5sEl6IaKIDOWnUDBUERfzvM+W3wmOVUBoUqbXFoEch5EG198NUEHd3IidQ6dN/SYx1TK2CqwPhmCp2uZnleNuvphoytYMrB3E68zKoV6hZ3FiCZPMfDAnMoY2i07QIn88G2y14ANxDAcjA259RiJxah9WLEFBpggixm48pjGz5NkBoxmR1jCssjM0C021G0dfM+gkjDZtubnkPx/LBPgeVDVpLWVC0c4ibdI29+M8Kw+Cz5MUkVVLugaQIWNZHtvJPsr7IJFiGIBtD9NFiKVVKZ/cYQX5Xbb3H3bYH0syW11CDCqVAGwvC6b/2SPdiDkFDMKdvIxEcyT7t/jiKSptmDFTN6SQ1N5G8RHukT7uWOxJy3FnCgUypQWUupLGDEm3PcDkIGOxyMmFs/wBqT9WKY7rL7mm6hQTBYqViCJECAJ29AGbarmiaVOlXWkYKuqMtJ2LgXdzAVRIBvcYh0KObq1KdFx3gWPBqQldYIA9rfaATI8sO9tM3VoFBL0CECePvL+G4AHgUb85OO2M5aku/leg07C3C+x1WkNARCDapUdlLODJAjWxpg3Grw2WTG2JuQ4JRoCqzkoDU0UCFUtOkFCdQ1aQdamSQ0k2scUvsz2drVv8AWKteolJJUQrAsYLFUDQttz6874PZ41mzmVydQmNUs0RIKXS9tgdju3lgasZwqUF92ykcYJVThtLPagFFHNqCEUVFNKsNwdLElCBO5iwAk7AuzvBBr7yoxaCJ0ks2pmgAKBLGQREzMYj/AMlvVVitOAHK1HZlDxTs609L6lIDE6WEFUsTF7J2SpUWo03Ln6QGZQ0GXsInUYVvEg1AXIFpvgak9kb/AOjbbCr5msdKUaLZejIDszLSq1BEg1HN6ckMNMR0nlXs1kSKjP3VUKqyqEhmuQDoMBfbIGxvJvbBbiOSp0mDFXqisBNFQ4EgyppMLNAt4lIJJNpxOyfaWhmqM6XAX6unTWqNZtqgSAdQ8NiQDKwcNDdJVLkGCr8SqshfWAKsrOllU/2CBJ03Ei8kkxYHA2ajsWFQEkwyKCwBuQJa4gddtM8rHOKZCi9JVCIhDk1CajMwfeoj+GT57i08sSuEcFWmX7vujSqqyfVlg06NOklj4TLzYCfQjFZSjFdxFqwFSX7TqdFlKr8STJM2iYtBwe7MZVO+CwAJJiADPxtuDHLynDHEeDUqcgMVqMSQ2rq0LKqpMQDAVbCPFhfYXvC7lgwKkjTFpm52ubWvth/jtSaceGGCaZoAy94BsBa/5DC0UjDeWqHpB64fNNzt+GPSLiGPlHnGGMxG2/u/HEpcoxPinCc7SGmZv64BjMM28VGBEGTvvvj1Wj7QN8e5zS7sTc6vz3w5wJqffoKwXQCdWrb2T0Nrxjwpx7jmq3RwqKTyv5YecU+luptywvimVSe8ox3RciCwlWk2vfTFwekDEfLKfeLxbaY9+4GEWm5OyihR5U1bJ4ryeXwItt064FcVgeIqZjpaxAgmxi/y6WwYIgTpmbbfcD7N+Y3wl6Ia2mJBs0EE8vOPn0xZduUUopZp+Ikc/ht8eZwrKVF2CDVyYiD+MjYX+eJ2bJUhCb9CJAEwCDO9/L54Vwikms6pjSbbGdJgzO/r6Yq5qP6jWlyNhHDEMsECbT8jG2++Gc8zLIJkeRMX8uU4IPnyATOqPCCwuVJMi8xiM7K0dYE+dhGITmnwSlJPyM0qpXTDco+UYcXiTIZmdj1tOIecy7AeEEx5c4H8cSMhlKlZmUKBouxYhQFFzJP/AJwiTWUIk/BMzGZWqA0Qyi8W1E7EjaY+Me/Dprh0Wm1yegg3PLTPWIjl7se90yI0UkK+yxF5EhiwvBMEDUuwbzw1w8BSCH0s50Bl1aqUxuQBJKnrI8t1fqNlNzA2a4PUSsVABgxFw3TYgH5YM8N4fpJLgh9JsNxPnt0xZMhmUapTpuA5SSlQrDofOSTpgje4jygucRyEatPtsYAJ3G7EGT6fHfHQlcLZZxXICyeXIR0XwzHik2G584kKLdYxL4TwhWy1asE16TogvpbQAC7EgiBJRYEnxEX5zMjwxdLd6zIgaCOdR4EU6fORN7QJFxIOCZqJTVO7UuFGpgB4dL+EiSSb7TJ2BG4xBxp2+GRfJFypooiqUqoQB4VKuom4htQkEX2547AvMcOpl2LV6oJOq6Gb3EyZmDcdcdhdqfhC4LDxnsdRy9N2alSU06ZsHdmfw3LFkKgkzEQVt4sDeEdpkooAEqinbwtWZ9V4hQQFBn94Cw3x7jsdHyYpprjjjH+B/bDHaXhWfqGhNNqJZ9ACVl0FoLlmiNHhVpIDG2Gly2UQslXvHzFJu8FQFop93pJ0a2aR4tJm5DGBjzHYnrdusoeGmxqSdkzLvqpEtXLENJUJJdpEG+lByGBFXsPXL1KlMBkZy9N1zD06pupBZSjU4DcvL0OPcdhfh6aajJ80WkydlitWsmXrgivSM94h1OW02UswAsGB5i42vFJ7TGlRzVMZanUAlw2sruplmQqRJMfbFpt0HY7HY4qm6zxfnBEM8A4tTqs9Sll6lR08RC1QlhJDBjB3kXMwTM2w9wjtPVSp9bSpwQyeGQO9Dxq3mIYdfZtjsdjz54i0aSxY6mTNQh2qTqkkpabwVJYSAAAIUC3MycWPhdKmgAUEHHY7HqfEio6ao0QuKwG0+/EilmGMabAY7HY6xh3vYIDEiBYb/HEPM6jM7Y7HYUJmmdyh75xAsxke/wAsIZ2ImLE9d73/AEeuOx2PIly/3Odchrs/w4a1VgrpVDE8rjcEkTYaTYdIuMSKXDqYNQ6nIgkvpUXFypvqI0gmf4Y7HYbTbz+eDqSVEHJZRXFmaDYCNuekXGwHXlg52d4RSrs++i9MA2bVYlhBMfZHLc8seY7CtbtR2Kitdq+ytSnJgSAbzv4bH2tjblz+A3stxKnSPeFPrQvQGPsgi0SYJPQQOZx2OxKeINeqFlj9iBm6neis0y0gk2gyxUACN53O2DXDuHLWp92aajxlVZTBBMASCPEsgE3m5jHY7Eli/wA9EoK2yVX4OuWEGoGYsEcQYDEHZoE9dud9sMZapKMzErsNSGFY+2oK6ZAInYcsdjsPB91FUqkkjqlfvqHdIVAprqpudRKh4WpqB9qCQVBJi/KMAUBy7aahEyPEskAC4MWJ6/Hyx5jsX2p0GkwhwCoGzVMAAjxDUBsIsBJkQJnfytGNAqcCVoNQmCPCJ+wDu0A7E2Avfljsdh9R1p36NPCInExTVEldR0kUp2VBPUm56kk+mIuTc+FSqooiBAaIttF9o9MeY7HNb3f2/wBEAhT4kAIJJN5I2mfMDHY7HY53rSTo24//2Q=="/>
          <p:cNvSpPr>
            <a:spLocks noChangeAspect="1" noChangeArrowheads="1"/>
          </p:cNvSpPr>
          <p:nvPr/>
        </p:nvSpPr>
        <p:spPr bwMode="auto">
          <a:xfrm>
            <a:off x="0" y="-839788"/>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Nadpis 1"/>
          <p:cNvSpPr>
            <a:spLocks noGrp="1"/>
          </p:cNvSpPr>
          <p:nvPr>
            <p:ph type="title"/>
          </p:nvPr>
        </p:nvSpPr>
        <p:spPr/>
        <p:txBody>
          <a:bodyPr/>
          <a:lstStyle/>
          <a:p>
            <a:r>
              <a:rPr lang="fr-FR" dirty="0" smtClean="0"/>
              <a:t>Musée des arts et métiers</a:t>
            </a:r>
            <a:endParaRPr lang="fr-FR" dirty="0"/>
          </a:p>
        </p:txBody>
      </p:sp>
      <p:sp>
        <p:nvSpPr>
          <p:cNvPr id="28678" name="TextovéPole 6"/>
          <p:cNvSpPr txBox="1">
            <a:spLocks noChangeArrowheads="1"/>
          </p:cNvSpPr>
          <p:nvPr/>
        </p:nvSpPr>
        <p:spPr bwMode="auto">
          <a:xfrm>
            <a:off x="6286500" y="0"/>
            <a:ext cx="2857500" cy="307975"/>
          </a:xfrm>
          <a:prstGeom prst="rect">
            <a:avLst/>
          </a:prstGeom>
          <a:noFill/>
          <a:ln w="9525">
            <a:noFill/>
            <a:miter lim="800000"/>
            <a:headEnd/>
            <a:tailEnd/>
          </a:ln>
        </p:spPr>
        <p:txBody>
          <a:bodyPr>
            <a:spAutoFit/>
          </a:bodyPr>
          <a:lstStyle/>
          <a:p>
            <a:r>
              <a:rPr lang="cs-CZ" sz="1400"/>
              <a:t>VY_32_INOVACE_2.1.FJ4.16/Št</a:t>
            </a:r>
          </a:p>
        </p:txBody>
      </p:sp>
      <p:sp>
        <p:nvSpPr>
          <p:cNvPr id="9" name="Zástupný symbol pro zápatí 3"/>
          <p:cNvSpPr>
            <a:spLocks noGrp="1"/>
          </p:cNvSpPr>
          <p:nvPr>
            <p:ph type="ftr" sz="quarter" idx="11"/>
          </p:nvPr>
        </p:nvSpPr>
        <p:spPr>
          <a:xfrm>
            <a:off x="1785938" y="6492875"/>
            <a:ext cx="5857875"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pic>
        <p:nvPicPr>
          <p:cNvPr id="51202" name="Picture 2" descr="File:Parvis musee des arts et metiers.jpg">
            <a:hlinkClick r:id="rId2"/>
          </p:cNvPr>
          <p:cNvPicPr>
            <a:picLocks noChangeAspect="1" noChangeArrowheads="1"/>
          </p:cNvPicPr>
          <p:nvPr/>
        </p:nvPicPr>
        <p:blipFill>
          <a:blip r:embed="rId3" cstate="print"/>
          <a:srcRect/>
          <a:stretch>
            <a:fillRect/>
          </a:stretch>
        </p:blipFill>
        <p:spPr bwMode="auto">
          <a:xfrm>
            <a:off x="971600" y="1412776"/>
            <a:ext cx="6886575" cy="4695825"/>
          </a:xfrm>
          <a:prstGeom prst="rect">
            <a:avLst/>
          </a:prstGeom>
          <a:noFill/>
        </p:spPr>
      </p:pic>
      <p:sp>
        <p:nvSpPr>
          <p:cNvPr id="10" name="TextovéPole 9"/>
          <p:cNvSpPr txBox="1"/>
          <p:nvPr/>
        </p:nvSpPr>
        <p:spPr>
          <a:xfrm>
            <a:off x="6372200" y="6093296"/>
            <a:ext cx="1481496" cy="246221"/>
          </a:xfrm>
          <a:prstGeom prst="rect">
            <a:avLst/>
          </a:prstGeom>
          <a:noFill/>
        </p:spPr>
        <p:txBody>
          <a:bodyPr wrap="none" rtlCol="0">
            <a:spAutoFit/>
          </a:bodyPr>
          <a:lstStyle/>
          <a:p>
            <a:r>
              <a:rPr lang="fr-FR" sz="1000" dirty="0" smtClean="0"/>
              <a:t>Auteur: Delaporte Julie</a:t>
            </a:r>
            <a:endParaRPr lang="fr-FR" sz="1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Nadpis 1"/>
          <p:cNvSpPr>
            <a:spLocks noGrp="1"/>
          </p:cNvSpPr>
          <p:nvPr>
            <p:ph type="title"/>
          </p:nvPr>
        </p:nvSpPr>
        <p:spPr/>
        <p:txBody>
          <a:bodyPr/>
          <a:lstStyle/>
          <a:p>
            <a:r>
              <a:rPr lang="fr-FR" dirty="0" smtClean="0"/>
              <a:t>Musée des arts et métiers</a:t>
            </a:r>
            <a:endParaRPr lang="fr-FR" dirty="0"/>
          </a:p>
        </p:txBody>
      </p:sp>
      <p:sp>
        <p:nvSpPr>
          <p:cNvPr id="8" name="Zástupný symbol pro obsah 7"/>
          <p:cNvSpPr>
            <a:spLocks noGrp="1"/>
          </p:cNvSpPr>
          <p:nvPr>
            <p:ph idx="1"/>
          </p:nvPr>
        </p:nvSpPr>
        <p:spPr>
          <a:xfrm>
            <a:off x="251520" y="1268760"/>
            <a:ext cx="8507288" cy="5112568"/>
          </a:xfrm>
        </p:spPr>
        <p:txBody>
          <a:bodyPr>
            <a:normAutofit fontScale="92500" lnSpcReduction="10000"/>
          </a:bodyPr>
          <a:lstStyle/>
          <a:p>
            <a:pPr marL="182563" indent="-182563"/>
            <a:r>
              <a:rPr lang="fr-FR" sz="2300" dirty="0" smtClean="0"/>
              <a:t>Fondé en </a:t>
            </a:r>
            <a:r>
              <a:rPr lang="fr-FR" sz="2300" b="1" dirty="0" smtClean="0">
                <a:solidFill>
                  <a:srgbClr val="FF0000"/>
                </a:solidFill>
              </a:rPr>
              <a:t>1794</a:t>
            </a:r>
            <a:r>
              <a:rPr lang="fr-FR" sz="2300" dirty="0" smtClean="0"/>
              <a:t> sur une proposition de </a:t>
            </a:r>
            <a:r>
              <a:rPr lang="fr-FR" sz="2300" b="1" dirty="0" smtClean="0"/>
              <a:t>l’abbé Grégoire</a:t>
            </a:r>
            <a:r>
              <a:rPr lang="fr-FR" sz="2300" dirty="0" smtClean="0"/>
              <a:t>, situé dans le 3</a:t>
            </a:r>
            <a:r>
              <a:rPr lang="fr-FR" sz="2300" baseline="30000" dirty="0" smtClean="0"/>
              <a:t>e</a:t>
            </a:r>
            <a:r>
              <a:rPr lang="fr-FR" sz="2300" dirty="0" smtClean="0"/>
              <a:t> arr.</a:t>
            </a:r>
          </a:p>
          <a:p>
            <a:pPr marL="182563" indent="-182563"/>
            <a:r>
              <a:rPr lang="fr-FR" sz="2300" dirty="0" smtClean="0"/>
              <a:t>À l’origine, un établissement destiné à former des techniciens et des ingénieurs à l’aide de démonstrations réalisées à partir d’objets scientifiques et techniques</a:t>
            </a:r>
            <a:endParaRPr lang="cs-CZ" sz="2300" dirty="0" smtClean="0"/>
          </a:p>
          <a:p>
            <a:pPr marL="182563" indent="-182563"/>
            <a:r>
              <a:rPr lang="cs-CZ" sz="2300" dirty="0" smtClean="0"/>
              <a:t>M</a:t>
            </a:r>
            <a:r>
              <a:rPr lang="fr-FR" sz="2300" dirty="0" smtClean="0"/>
              <a:t>usée conserve l’ensemble des </a:t>
            </a:r>
            <a:r>
              <a:rPr lang="fr-FR" sz="2300" b="1" dirty="0" smtClean="0"/>
              <a:t>machines, modèles, dessins </a:t>
            </a:r>
            <a:r>
              <a:rPr lang="fr-FR" sz="2300" dirty="0" smtClean="0"/>
              <a:t>qui ont été utilisés tout au long des </a:t>
            </a:r>
            <a:r>
              <a:rPr lang="fr-FR" sz="2300" b="1" dirty="0" smtClean="0"/>
              <a:t>XIX</a:t>
            </a:r>
            <a:r>
              <a:rPr lang="fr-FR" sz="2300" b="1" baseline="30000" dirty="0" smtClean="0"/>
              <a:t>e</a:t>
            </a:r>
            <a:r>
              <a:rPr lang="fr-FR" sz="2300" b="1" dirty="0" smtClean="0"/>
              <a:t> </a:t>
            </a:r>
            <a:r>
              <a:rPr lang="fr-FR" sz="2300" dirty="0" smtClean="0"/>
              <a:t>et</a:t>
            </a:r>
            <a:r>
              <a:rPr lang="fr-FR" sz="2300" b="1" dirty="0" smtClean="0"/>
              <a:t> XX</a:t>
            </a:r>
            <a:r>
              <a:rPr lang="fr-FR" sz="2300" b="1" baseline="30000" dirty="0" smtClean="0"/>
              <a:t>e</a:t>
            </a:r>
            <a:r>
              <a:rPr lang="fr-FR" sz="2300" b="1" dirty="0" smtClean="0"/>
              <a:t> </a:t>
            </a:r>
            <a:r>
              <a:rPr lang="fr-FR" sz="2300" dirty="0" smtClean="0"/>
              <a:t>siècles</a:t>
            </a:r>
            <a:endParaRPr lang="cs-CZ" sz="2300" dirty="0" smtClean="0"/>
          </a:p>
          <a:p>
            <a:pPr marL="182563" indent="-182563"/>
            <a:r>
              <a:rPr lang="cs-CZ" sz="2300" dirty="0" smtClean="0"/>
              <a:t>C</a:t>
            </a:r>
            <a:r>
              <a:rPr lang="fr-FR" sz="2300" dirty="0" smtClean="0"/>
              <a:t>ollections comptent près de </a:t>
            </a:r>
            <a:r>
              <a:rPr lang="fr-FR" sz="2300" b="1" dirty="0" smtClean="0">
                <a:solidFill>
                  <a:srgbClr val="FF0000"/>
                </a:solidFill>
              </a:rPr>
              <a:t>46 000 </a:t>
            </a:r>
            <a:r>
              <a:rPr lang="fr-FR" sz="2300" dirty="0" smtClean="0"/>
              <a:t>numéros d’inventaire</a:t>
            </a:r>
            <a:endParaRPr lang="cs-CZ" sz="2300" dirty="0" smtClean="0"/>
          </a:p>
          <a:p>
            <a:pPr marL="182563" indent="-182563"/>
            <a:r>
              <a:rPr lang="fr-FR" sz="2300" dirty="0" smtClean="0"/>
              <a:t>Il poursuit l’enrichissement de ses collections</a:t>
            </a:r>
            <a:r>
              <a:rPr lang="cs-CZ" sz="2300" dirty="0" smtClean="0"/>
              <a:t> </a:t>
            </a:r>
            <a:r>
              <a:rPr lang="fr-FR" sz="2300" dirty="0" smtClean="0"/>
              <a:t>pour la sauvegarde du patrimoine scientifique et technique contemporain</a:t>
            </a:r>
          </a:p>
          <a:p>
            <a:pPr marL="182563" indent="-182563"/>
            <a:r>
              <a:rPr lang="fr-FR" sz="2300" b="1" dirty="0" smtClean="0"/>
              <a:t>À voir</a:t>
            </a:r>
            <a:r>
              <a:rPr lang="fr-FR" sz="2300" dirty="0" smtClean="0"/>
              <a:t>: </a:t>
            </a:r>
            <a:r>
              <a:rPr lang="fr-FR" sz="2300" b="1" i="1" dirty="0" smtClean="0">
                <a:solidFill>
                  <a:srgbClr val="0033CC"/>
                </a:solidFill>
              </a:rPr>
              <a:t>laboratoire de Lavoisier, machines à calculer de Pascal, machine de Watt, pile de Volta, moteur de Diesel, fardier de Cugnot, voiture de Ford, locomotive de Stephenson, imprimerie, télégraphe, télévision, appareil</a:t>
            </a:r>
            <a:r>
              <a:rPr lang="cs-CZ" sz="2300" b="1" i="1" dirty="0" smtClean="0">
                <a:solidFill>
                  <a:srgbClr val="0033CC"/>
                </a:solidFill>
              </a:rPr>
              <a:t>-</a:t>
            </a:r>
            <a:r>
              <a:rPr lang="fr-FR" sz="2300" b="1" i="1" dirty="0" smtClean="0">
                <a:solidFill>
                  <a:srgbClr val="0033CC"/>
                </a:solidFill>
              </a:rPr>
              <a:t>photo, cinématographe, téléphone </a:t>
            </a:r>
            <a:r>
              <a:rPr lang="cs-CZ" sz="2300" b="1" i="1" dirty="0" smtClean="0">
                <a:solidFill>
                  <a:srgbClr val="0033CC"/>
                </a:solidFill>
              </a:rPr>
              <a:t>portable</a:t>
            </a:r>
            <a:r>
              <a:rPr lang="fr-FR" sz="2300" b="1" i="1" dirty="0" smtClean="0">
                <a:solidFill>
                  <a:srgbClr val="0033CC"/>
                </a:solidFill>
              </a:rPr>
              <a:t>, Internet…</a:t>
            </a:r>
          </a:p>
          <a:p>
            <a:pPr marL="182563" indent="-182563"/>
            <a:r>
              <a:rPr lang="fr-FR" sz="2300" b="1" dirty="0" smtClean="0"/>
              <a:t>Dans l'église </a:t>
            </a:r>
            <a:r>
              <a:rPr lang="fr-FR" sz="2300" dirty="0" smtClean="0"/>
              <a:t>sont présentés les objets de plus grand volume : </a:t>
            </a:r>
            <a:r>
              <a:rPr lang="fr-FR" sz="2300" b="1" i="1" dirty="0" smtClean="0">
                <a:solidFill>
                  <a:srgbClr val="009242"/>
                </a:solidFill>
              </a:rPr>
              <a:t>pendule de Foucault, modèle réduit de la Statue de la Liberté de Bartholdi, avion de Blériot, machine à vapeur de Scott…</a:t>
            </a:r>
          </a:p>
        </p:txBody>
      </p:sp>
      <p:sp>
        <p:nvSpPr>
          <p:cNvPr id="28678" name="TextovéPole 6"/>
          <p:cNvSpPr txBox="1">
            <a:spLocks noChangeArrowheads="1"/>
          </p:cNvSpPr>
          <p:nvPr/>
        </p:nvSpPr>
        <p:spPr bwMode="auto">
          <a:xfrm>
            <a:off x="6286500" y="0"/>
            <a:ext cx="2857500" cy="307975"/>
          </a:xfrm>
          <a:prstGeom prst="rect">
            <a:avLst/>
          </a:prstGeom>
          <a:noFill/>
          <a:ln w="9525">
            <a:noFill/>
            <a:miter lim="800000"/>
            <a:headEnd/>
            <a:tailEnd/>
          </a:ln>
        </p:spPr>
        <p:txBody>
          <a:bodyPr>
            <a:spAutoFit/>
          </a:bodyPr>
          <a:lstStyle/>
          <a:p>
            <a:r>
              <a:rPr lang="cs-CZ" sz="1400"/>
              <a:t>VY_32_INOVACE_2.1.FJ4.16/Št</a:t>
            </a:r>
          </a:p>
        </p:txBody>
      </p:sp>
      <p:sp>
        <p:nvSpPr>
          <p:cNvPr id="9" name="Zástupný symbol pro zápatí 3"/>
          <p:cNvSpPr>
            <a:spLocks noGrp="1"/>
          </p:cNvSpPr>
          <p:nvPr>
            <p:ph type="ftr" sz="quarter" idx="11"/>
          </p:nvPr>
        </p:nvSpPr>
        <p:spPr>
          <a:xfrm>
            <a:off x="1785938" y="6492875"/>
            <a:ext cx="5857875"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TextovéPole 6"/>
          <p:cNvSpPr txBox="1">
            <a:spLocks noChangeArrowheads="1"/>
          </p:cNvSpPr>
          <p:nvPr/>
        </p:nvSpPr>
        <p:spPr bwMode="auto">
          <a:xfrm>
            <a:off x="6286500" y="0"/>
            <a:ext cx="2857500" cy="307975"/>
          </a:xfrm>
          <a:prstGeom prst="rect">
            <a:avLst/>
          </a:prstGeom>
          <a:noFill/>
          <a:ln w="9525">
            <a:noFill/>
            <a:miter lim="800000"/>
            <a:headEnd/>
            <a:tailEnd/>
          </a:ln>
        </p:spPr>
        <p:txBody>
          <a:bodyPr>
            <a:spAutoFit/>
          </a:bodyPr>
          <a:lstStyle/>
          <a:p>
            <a:r>
              <a:rPr lang="cs-CZ" sz="1400"/>
              <a:t>VY_32_INOVACE_2.1.FJ4.16/Št</a:t>
            </a:r>
          </a:p>
        </p:txBody>
      </p:sp>
      <p:sp>
        <p:nvSpPr>
          <p:cNvPr id="9" name="Zástupný symbol pro zápatí 3"/>
          <p:cNvSpPr>
            <a:spLocks noGrp="1"/>
          </p:cNvSpPr>
          <p:nvPr>
            <p:ph type="ftr" sz="quarter" idx="11"/>
          </p:nvPr>
        </p:nvSpPr>
        <p:spPr>
          <a:xfrm>
            <a:off x="1785938" y="6492875"/>
            <a:ext cx="5857875"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pic>
        <p:nvPicPr>
          <p:cNvPr id="54274" name="Picture 2" descr="http://upload.wikimedia.org/wikipedia/commons/8/89/Microscope1751.jpg"/>
          <p:cNvPicPr>
            <a:picLocks noChangeAspect="1" noChangeArrowheads="1"/>
          </p:cNvPicPr>
          <p:nvPr/>
        </p:nvPicPr>
        <p:blipFill>
          <a:blip r:embed="rId2" cstate="print"/>
          <a:srcRect/>
          <a:stretch>
            <a:fillRect/>
          </a:stretch>
        </p:blipFill>
        <p:spPr bwMode="auto">
          <a:xfrm>
            <a:off x="6804248" y="404664"/>
            <a:ext cx="1622132" cy="3240178"/>
          </a:xfrm>
          <a:prstGeom prst="rect">
            <a:avLst/>
          </a:prstGeom>
          <a:noFill/>
        </p:spPr>
      </p:pic>
      <p:sp>
        <p:nvSpPr>
          <p:cNvPr id="11" name="TextovéPole 10"/>
          <p:cNvSpPr txBox="1"/>
          <p:nvPr/>
        </p:nvSpPr>
        <p:spPr>
          <a:xfrm>
            <a:off x="6444208" y="3573016"/>
            <a:ext cx="2505814" cy="369332"/>
          </a:xfrm>
          <a:prstGeom prst="rect">
            <a:avLst/>
          </a:prstGeom>
          <a:noFill/>
        </p:spPr>
        <p:txBody>
          <a:bodyPr wrap="none" rtlCol="0">
            <a:spAutoFit/>
          </a:bodyPr>
          <a:lstStyle/>
          <a:p>
            <a:r>
              <a:rPr lang="fr-FR" dirty="0" smtClean="0"/>
              <a:t>Microscope, vers 1751</a:t>
            </a:r>
            <a:endParaRPr lang="fr-FR" dirty="0"/>
          </a:p>
        </p:txBody>
      </p:sp>
      <p:sp>
        <p:nvSpPr>
          <p:cNvPr id="12" name="TextovéPole 11"/>
          <p:cNvSpPr txBox="1"/>
          <p:nvPr/>
        </p:nvSpPr>
        <p:spPr>
          <a:xfrm rot="16200000">
            <a:off x="8047305" y="2617991"/>
            <a:ext cx="928459" cy="246221"/>
          </a:xfrm>
          <a:prstGeom prst="rect">
            <a:avLst/>
          </a:prstGeom>
          <a:noFill/>
        </p:spPr>
        <p:txBody>
          <a:bodyPr wrap="none" rtlCol="0">
            <a:spAutoFit/>
          </a:bodyPr>
          <a:lstStyle/>
          <a:p>
            <a:r>
              <a:rPr lang="fr-FR" sz="1000" dirty="0" smtClean="0"/>
              <a:t>Auteur: Roby</a:t>
            </a:r>
            <a:endParaRPr lang="fr-FR" sz="1000" dirty="0"/>
          </a:p>
        </p:txBody>
      </p:sp>
      <p:pic>
        <p:nvPicPr>
          <p:cNvPr id="54276" name="Picture 4" descr="File:Ordi-mecanique-IMG 0517.jpg">
            <a:hlinkClick r:id="rId3"/>
          </p:cNvPr>
          <p:cNvPicPr>
            <a:picLocks noChangeAspect="1" noChangeArrowheads="1"/>
          </p:cNvPicPr>
          <p:nvPr/>
        </p:nvPicPr>
        <p:blipFill>
          <a:blip r:embed="rId4" cstate="print"/>
          <a:srcRect/>
          <a:stretch>
            <a:fillRect/>
          </a:stretch>
        </p:blipFill>
        <p:spPr bwMode="auto">
          <a:xfrm>
            <a:off x="3059832" y="764704"/>
            <a:ext cx="3600400" cy="2398767"/>
          </a:xfrm>
          <a:prstGeom prst="rect">
            <a:avLst/>
          </a:prstGeom>
          <a:noFill/>
        </p:spPr>
      </p:pic>
      <p:sp>
        <p:nvSpPr>
          <p:cNvPr id="13" name="TextovéPole 12"/>
          <p:cNvSpPr txBox="1"/>
          <p:nvPr/>
        </p:nvSpPr>
        <p:spPr>
          <a:xfrm rot="16200000">
            <a:off x="2481048" y="2351600"/>
            <a:ext cx="971741" cy="246221"/>
          </a:xfrm>
          <a:prstGeom prst="rect">
            <a:avLst/>
          </a:prstGeom>
          <a:noFill/>
        </p:spPr>
        <p:txBody>
          <a:bodyPr wrap="none" rtlCol="0">
            <a:spAutoFit/>
          </a:bodyPr>
          <a:lstStyle/>
          <a:p>
            <a:r>
              <a:rPr lang="fr-FR" sz="1000" dirty="0" smtClean="0"/>
              <a:t>Auteur: Rama</a:t>
            </a:r>
            <a:endParaRPr lang="fr-FR" sz="1000" dirty="0"/>
          </a:p>
        </p:txBody>
      </p:sp>
      <p:sp>
        <p:nvSpPr>
          <p:cNvPr id="14" name="TextovéPole 13"/>
          <p:cNvSpPr txBox="1"/>
          <p:nvPr/>
        </p:nvSpPr>
        <p:spPr>
          <a:xfrm>
            <a:off x="4139952" y="3140968"/>
            <a:ext cx="1415772" cy="369332"/>
          </a:xfrm>
          <a:prstGeom prst="rect">
            <a:avLst/>
          </a:prstGeom>
          <a:noFill/>
        </p:spPr>
        <p:txBody>
          <a:bodyPr wrap="none" rtlCol="0">
            <a:spAutoFit/>
          </a:bodyPr>
          <a:lstStyle/>
          <a:p>
            <a:r>
              <a:rPr lang="cs-CZ" dirty="0" smtClean="0"/>
              <a:t>C</a:t>
            </a:r>
            <a:r>
              <a:rPr lang="fr-FR" dirty="0" smtClean="0"/>
              <a:t>alculateur </a:t>
            </a:r>
            <a:endParaRPr lang="cs-CZ" dirty="0"/>
          </a:p>
        </p:txBody>
      </p:sp>
      <p:pic>
        <p:nvPicPr>
          <p:cNvPr id="54278" name="Picture 6" descr="File:Musée des Arts et Métiers - Appareil photographique dit «Photo-Carnet» de Rudolph Krügener, 1888.jpg">
            <a:hlinkClick r:id="rId5"/>
          </p:cNvPr>
          <p:cNvPicPr>
            <a:picLocks noChangeAspect="1" noChangeArrowheads="1"/>
          </p:cNvPicPr>
          <p:nvPr/>
        </p:nvPicPr>
        <p:blipFill>
          <a:blip r:embed="rId6" cstate="print"/>
          <a:srcRect/>
          <a:stretch>
            <a:fillRect/>
          </a:stretch>
        </p:blipFill>
        <p:spPr bwMode="auto">
          <a:xfrm>
            <a:off x="539552" y="260648"/>
            <a:ext cx="2064229" cy="3096344"/>
          </a:xfrm>
          <a:prstGeom prst="rect">
            <a:avLst/>
          </a:prstGeom>
          <a:noFill/>
        </p:spPr>
      </p:pic>
      <p:sp>
        <p:nvSpPr>
          <p:cNvPr id="16" name="TextovéPole 15"/>
          <p:cNvSpPr txBox="1"/>
          <p:nvPr/>
        </p:nvSpPr>
        <p:spPr>
          <a:xfrm rot="16200000">
            <a:off x="-141824" y="798008"/>
            <a:ext cx="1176925" cy="246221"/>
          </a:xfrm>
          <a:prstGeom prst="rect">
            <a:avLst/>
          </a:prstGeom>
          <a:noFill/>
        </p:spPr>
        <p:txBody>
          <a:bodyPr wrap="none" rtlCol="0">
            <a:spAutoFit/>
          </a:bodyPr>
          <a:lstStyle/>
          <a:p>
            <a:r>
              <a:rPr lang="fr-FR" sz="1000" dirty="0" smtClean="0"/>
              <a:t>Auteur: Roi Boshi</a:t>
            </a:r>
            <a:endParaRPr lang="fr-FR" sz="1000" dirty="0"/>
          </a:p>
        </p:txBody>
      </p:sp>
      <p:sp>
        <p:nvSpPr>
          <p:cNvPr id="17" name="TextovéPole 16"/>
          <p:cNvSpPr txBox="1"/>
          <p:nvPr/>
        </p:nvSpPr>
        <p:spPr>
          <a:xfrm>
            <a:off x="467544" y="3356992"/>
            <a:ext cx="2232248" cy="646331"/>
          </a:xfrm>
          <a:prstGeom prst="rect">
            <a:avLst/>
          </a:prstGeom>
          <a:noFill/>
        </p:spPr>
        <p:txBody>
          <a:bodyPr wrap="square" rtlCol="0">
            <a:spAutoFit/>
          </a:bodyPr>
          <a:lstStyle/>
          <a:p>
            <a:r>
              <a:rPr lang="fr-FR" dirty="0" smtClean="0"/>
              <a:t>Appareil</a:t>
            </a:r>
            <a:r>
              <a:rPr lang="cs-CZ" dirty="0" smtClean="0"/>
              <a:t>-</a:t>
            </a:r>
            <a:r>
              <a:rPr lang="fr-FR" dirty="0" smtClean="0"/>
              <a:t>photo</a:t>
            </a:r>
            <a:r>
              <a:rPr lang="cs-CZ" dirty="0" smtClean="0"/>
              <a:t>,</a:t>
            </a:r>
            <a:r>
              <a:rPr lang="fr-FR" dirty="0" smtClean="0"/>
              <a:t> dit </a:t>
            </a:r>
            <a:r>
              <a:rPr lang="fr-FR" i="1" dirty="0" smtClean="0"/>
              <a:t>Photo-Carnet</a:t>
            </a:r>
            <a:r>
              <a:rPr lang="cs-CZ" dirty="0" smtClean="0"/>
              <a:t>,</a:t>
            </a:r>
            <a:r>
              <a:rPr lang="fr-FR" dirty="0" smtClean="0"/>
              <a:t> 1888</a:t>
            </a:r>
            <a:endParaRPr lang="cs-CZ" dirty="0"/>
          </a:p>
        </p:txBody>
      </p:sp>
      <p:pic>
        <p:nvPicPr>
          <p:cNvPr id="54280" name="Picture 8" descr="File:FardierdeCugnot20050111.jpg">
            <a:hlinkClick r:id="rId7"/>
          </p:cNvPr>
          <p:cNvPicPr>
            <a:picLocks noChangeAspect="1" noChangeArrowheads="1"/>
          </p:cNvPicPr>
          <p:nvPr/>
        </p:nvPicPr>
        <p:blipFill>
          <a:blip r:embed="rId8" cstate="print"/>
          <a:srcRect/>
          <a:stretch>
            <a:fillRect/>
          </a:stretch>
        </p:blipFill>
        <p:spPr bwMode="auto">
          <a:xfrm>
            <a:off x="899592" y="3933056"/>
            <a:ext cx="3970725" cy="2193826"/>
          </a:xfrm>
          <a:prstGeom prst="rect">
            <a:avLst/>
          </a:prstGeom>
          <a:noFill/>
        </p:spPr>
      </p:pic>
      <p:sp>
        <p:nvSpPr>
          <p:cNvPr id="19" name="TextovéPole 18"/>
          <p:cNvSpPr txBox="1"/>
          <p:nvPr/>
        </p:nvSpPr>
        <p:spPr>
          <a:xfrm rot="16200000">
            <a:off x="4446905" y="5066263"/>
            <a:ext cx="928459" cy="246221"/>
          </a:xfrm>
          <a:prstGeom prst="rect">
            <a:avLst/>
          </a:prstGeom>
          <a:noFill/>
        </p:spPr>
        <p:txBody>
          <a:bodyPr wrap="none" rtlCol="0">
            <a:spAutoFit/>
          </a:bodyPr>
          <a:lstStyle/>
          <a:p>
            <a:r>
              <a:rPr lang="fr-FR" sz="1000" dirty="0" smtClean="0"/>
              <a:t>Auteur: Roby</a:t>
            </a:r>
            <a:endParaRPr lang="fr-FR" sz="1000" dirty="0"/>
          </a:p>
        </p:txBody>
      </p:sp>
      <p:sp>
        <p:nvSpPr>
          <p:cNvPr id="20" name="TextovéPole 19"/>
          <p:cNvSpPr txBox="1"/>
          <p:nvPr/>
        </p:nvSpPr>
        <p:spPr>
          <a:xfrm>
            <a:off x="179512" y="6021288"/>
            <a:ext cx="5256584" cy="369332"/>
          </a:xfrm>
          <a:prstGeom prst="rect">
            <a:avLst/>
          </a:prstGeom>
          <a:noFill/>
        </p:spPr>
        <p:txBody>
          <a:bodyPr wrap="square" rtlCol="0">
            <a:spAutoFit/>
          </a:bodyPr>
          <a:lstStyle/>
          <a:p>
            <a:r>
              <a:rPr lang="cs-CZ" dirty="0" smtClean="0"/>
              <a:t>1</a:t>
            </a:r>
            <a:r>
              <a:rPr lang="cs-CZ" baseline="30000" dirty="0" smtClean="0"/>
              <a:t>e</a:t>
            </a:r>
            <a:r>
              <a:rPr lang="cs-CZ" dirty="0" smtClean="0"/>
              <a:t> </a:t>
            </a:r>
            <a:r>
              <a:rPr lang="fr-FR" dirty="0" smtClean="0"/>
              <a:t>voiture automobile à vapeur, fardier de Cugnot </a:t>
            </a:r>
            <a:endParaRPr lang="fr-FR" dirty="0"/>
          </a:p>
        </p:txBody>
      </p:sp>
      <p:pic>
        <p:nvPicPr>
          <p:cNvPr id="54282" name="Picture 10" descr="File:Pendule de Foucault au musee des arts et metiers.jpg">
            <a:hlinkClick r:id="rId9"/>
          </p:cNvPr>
          <p:cNvPicPr>
            <a:picLocks noChangeAspect="1" noChangeArrowheads="1"/>
          </p:cNvPicPr>
          <p:nvPr/>
        </p:nvPicPr>
        <p:blipFill>
          <a:blip r:embed="rId10" cstate="print"/>
          <a:srcRect/>
          <a:stretch>
            <a:fillRect/>
          </a:stretch>
        </p:blipFill>
        <p:spPr bwMode="auto">
          <a:xfrm>
            <a:off x="5700125" y="4005064"/>
            <a:ext cx="2735627" cy="2051720"/>
          </a:xfrm>
          <a:prstGeom prst="rect">
            <a:avLst/>
          </a:prstGeom>
          <a:noFill/>
        </p:spPr>
      </p:pic>
      <p:sp>
        <p:nvSpPr>
          <p:cNvPr id="22" name="TextovéPole 21"/>
          <p:cNvSpPr txBox="1"/>
          <p:nvPr/>
        </p:nvSpPr>
        <p:spPr>
          <a:xfrm rot="16200000">
            <a:off x="7677813" y="5075715"/>
            <a:ext cx="1667444" cy="246221"/>
          </a:xfrm>
          <a:prstGeom prst="rect">
            <a:avLst/>
          </a:prstGeom>
          <a:noFill/>
        </p:spPr>
        <p:txBody>
          <a:bodyPr wrap="none" rtlCol="0">
            <a:spAutoFit/>
          </a:bodyPr>
          <a:lstStyle/>
          <a:p>
            <a:r>
              <a:rPr lang="fr-FR" sz="1000" dirty="0" smtClean="0"/>
              <a:t>Auteur: Hervé Marchebois</a:t>
            </a:r>
          </a:p>
        </p:txBody>
      </p:sp>
      <p:sp>
        <p:nvSpPr>
          <p:cNvPr id="23" name="TextovéPole 22"/>
          <p:cNvSpPr txBox="1"/>
          <p:nvPr/>
        </p:nvSpPr>
        <p:spPr>
          <a:xfrm>
            <a:off x="6012160" y="6021288"/>
            <a:ext cx="2300630" cy="369332"/>
          </a:xfrm>
          <a:prstGeom prst="rect">
            <a:avLst/>
          </a:prstGeom>
          <a:noFill/>
        </p:spPr>
        <p:txBody>
          <a:bodyPr wrap="none" rtlCol="0">
            <a:spAutoFit/>
          </a:bodyPr>
          <a:lstStyle/>
          <a:p>
            <a:r>
              <a:rPr lang="fr-FR" dirty="0" smtClean="0"/>
              <a:t>Pendule de Foucault</a:t>
            </a:r>
            <a:endParaRPr lang="fr-F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p:cNvSpPr>
          <p:nvPr>
            <p:ph type="title"/>
          </p:nvPr>
        </p:nvSpPr>
        <p:spPr/>
        <p:txBody>
          <a:bodyPr/>
          <a:lstStyle/>
          <a:p>
            <a:pPr eaLnBrk="1" hangingPunct="1"/>
            <a:r>
              <a:rPr lang="fr-FR" dirty="0" smtClean="0"/>
              <a:t>Dans quel musée se trouvent-ils?</a:t>
            </a:r>
          </a:p>
        </p:txBody>
      </p:sp>
      <p:sp>
        <p:nvSpPr>
          <p:cNvPr id="60424" name="Rectangle 8"/>
          <p:cNvSpPr>
            <a:spLocks noGrp="1"/>
          </p:cNvSpPr>
          <p:nvPr>
            <p:ph type="body" idx="1"/>
          </p:nvPr>
        </p:nvSpPr>
        <p:spPr>
          <a:xfrm>
            <a:off x="428625" y="1214438"/>
            <a:ext cx="4040188" cy="317500"/>
          </a:xfrm>
          <a:solidFill>
            <a:schemeClr val="accent5">
              <a:lumMod val="60000"/>
              <a:lumOff val="40000"/>
            </a:schemeClr>
          </a:solidFill>
        </p:spPr>
        <p:txBody>
          <a:bodyPr rtlCol="0">
            <a:normAutofit fontScale="92500" lnSpcReduction="20000"/>
          </a:bodyPr>
          <a:lstStyle/>
          <a:p>
            <a:pPr marL="722313" lvl="1" indent="-265113" algn="ctr" eaLnBrk="1" fontAlgn="auto" hangingPunct="1">
              <a:spcAft>
                <a:spcPts val="0"/>
              </a:spcAft>
              <a:buFont typeface="Arial" pitchFamily="34" charset="0"/>
              <a:buNone/>
              <a:defRPr/>
            </a:pPr>
            <a:r>
              <a:rPr lang="fr-FR" sz="1800" dirty="0" smtClean="0"/>
              <a:t>Question</a:t>
            </a:r>
            <a:r>
              <a:rPr lang="cs-CZ" sz="1800" dirty="0" smtClean="0"/>
              <a:t>s</a:t>
            </a:r>
            <a:endParaRPr lang="fr-FR" sz="1800" dirty="0" smtClean="0"/>
          </a:p>
        </p:txBody>
      </p:sp>
      <p:sp>
        <p:nvSpPr>
          <p:cNvPr id="7" name="Zástupný symbol pro obsah 6"/>
          <p:cNvSpPr>
            <a:spLocks noGrp="1"/>
          </p:cNvSpPr>
          <p:nvPr>
            <p:ph sz="half" idx="2"/>
          </p:nvPr>
        </p:nvSpPr>
        <p:spPr>
          <a:xfrm>
            <a:off x="214313" y="1643063"/>
            <a:ext cx="4357687" cy="4786312"/>
          </a:xfrm>
        </p:spPr>
        <p:txBody>
          <a:bodyPr>
            <a:normAutofit fontScale="25000" lnSpcReduction="20000"/>
          </a:bodyPr>
          <a:lstStyle/>
          <a:p>
            <a:pPr marL="355600" indent="-355600" eaLnBrk="1" hangingPunct="1">
              <a:lnSpc>
                <a:spcPct val="120000"/>
              </a:lnSpc>
              <a:spcBef>
                <a:spcPts val="0"/>
              </a:spcBef>
              <a:buFont typeface="Calibri" pitchFamily="34" charset="0"/>
              <a:buAutoNum type="arabicPeriod"/>
            </a:pPr>
            <a:r>
              <a:rPr lang="fr-FR" sz="8400" dirty="0" smtClean="0"/>
              <a:t>Vénus de Milo</a:t>
            </a:r>
          </a:p>
          <a:p>
            <a:pPr marL="355600" indent="-355600" eaLnBrk="1" hangingPunct="1">
              <a:lnSpc>
                <a:spcPct val="120000"/>
              </a:lnSpc>
              <a:spcBef>
                <a:spcPts val="0"/>
              </a:spcBef>
              <a:buFont typeface="Calibri" pitchFamily="34" charset="0"/>
              <a:buAutoNum type="arabicPeriod"/>
            </a:pPr>
            <a:r>
              <a:rPr lang="fr-FR" sz="8400" dirty="0" smtClean="0"/>
              <a:t>Le Penseur</a:t>
            </a:r>
          </a:p>
          <a:p>
            <a:pPr marL="355600" indent="-355600" eaLnBrk="1" hangingPunct="1">
              <a:lnSpc>
                <a:spcPct val="120000"/>
              </a:lnSpc>
              <a:spcBef>
                <a:spcPts val="0"/>
              </a:spcBef>
              <a:buFont typeface="Calibri" pitchFamily="34" charset="0"/>
              <a:buAutoNum type="arabicPeriod"/>
            </a:pPr>
            <a:r>
              <a:rPr lang="fr-FR" sz="8400" dirty="0" smtClean="0"/>
              <a:t>Armes et Armures anciennes</a:t>
            </a:r>
          </a:p>
          <a:p>
            <a:pPr marL="355600" indent="-355600" eaLnBrk="1" hangingPunct="1">
              <a:lnSpc>
                <a:spcPct val="120000"/>
              </a:lnSpc>
              <a:spcBef>
                <a:spcPts val="0"/>
              </a:spcBef>
              <a:buFont typeface="Calibri" pitchFamily="34" charset="0"/>
              <a:buAutoNum type="arabicPeriod"/>
            </a:pPr>
            <a:r>
              <a:rPr lang="fr-FR" sz="8400" dirty="0" smtClean="0"/>
              <a:t>Olympia</a:t>
            </a:r>
          </a:p>
          <a:p>
            <a:pPr marL="355600" indent="-355600" eaLnBrk="1" hangingPunct="1">
              <a:lnSpc>
                <a:spcPct val="120000"/>
              </a:lnSpc>
              <a:spcBef>
                <a:spcPts val="0"/>
              </a:spcBef>
              <a:buFont typeface="Calibri" pitchFamily="34" charset="0"/>
              <a:buAutoNum type="arabicPeriod"/>
            </a:pPr>
            <a:r>
              <a:rPr lang="cs-CZ" sz="8400" dirty="0" smtClean="0"/>
              <a:t>M</a:t>
            </a:r>
            <a:r>
              <a:rPr lang="fr-FR" sz="8400" dirty="0" smtClean="0"/>
              <a:t>achines à calculer de Pascal</a:t>
            </a:r>
          </a:p>
          <a:p>
            <a:pPr marL="355600" indent="-355600" eaLnBrk="1" hangingPunct="1">
              <a:lnSpc>
                <a:spcPct val="120000"/>
              </a:lnSpc>
              <a:spcBef>
                <a:spcPts val="0"/>
              </a:spcBef>
              <a:buFont typeface="Calibri" pitchFamily="34" charset="0"/>
              <a:buAutoNum type="arabicPeriod"/>
            </a:pPr>
            <a:r>
              <a:rPr lang="fr-FR" sz="8400" dirty="0" smtClean="0"/>
              <a:t>Les Demoiselles d‘Avignon</a:t>
            </a:r>
          </a:p>
          <a:p>
            <a:pPr marL="355600" indent="-355600" eaLnBrk="1" hangingPunct="1">
              <a:lnSpc>
                <a:spcPct val="120000"/>
              </a:lnSpc>
              <a:spcBef>
                <a:spcPts val="0"/>
              </a:spcBef>
              <a:buFont typeface="Calibri" pitchFamily="34" charset="0"/>
              <a:buAutoNum type="arabicPeriod"/>
            </a:pPr>
            <a:r>
              <a:rPr lang="fr-FR" sz="8400" dirty="0" smtClean="0"/>
              <a:t>Tableaux de Kandinsky et de Kupka</a:t>
            </a:r>
          </a:p>
          <a:p>
            <a:pPr marL="355600" indent="-355600" eaLnBrk="1" hangingPunct="1">
              <a:lnSpc>
                <a:spcPct val="120000"/>
              </a:lnSpc>
              <a:spcBef>
                <a:spcPts val="0"/>
              </a:spcBef>
              <a:buFont typeface="Calibri" pitchFamily="34" charset="0"/>
              <a:buAutoNum type="arabicPeriod"/>
            </a:pPr>
            <a:r>
              <a:rPr lang="fr-FR" sz="8400" dirty="0" smtClean="0"/>
              <a:t>Sculptures de Zadkine</a:t>
            </a:r>
          </a:p>
          <a:p>
            <a:pPr marL="355600" indent="-355600" eaLnBrk="1" hangingPunct="1">
              <a:lnSpc>
                <a:spcPct val="120000"/>
              </a:lnSpc>
              <a:spcBef>
                <a:spcPts val="0"/>
              </a:spcBef>
              <a:buFont typeface="Calibri" pitchFamily="34" charset="0"/>
              <a:buAutoNum type="arabicPeriod"/>
            </a:pPr>
            <a:r>
              <a:rPr lang="fr-FR" sz="8400" dirty="0" smtClean="0"/>
              <a:t>Impression. Soleil levant</a:t>
            </a:r>
          </a:p>
          <a:p>
            <a:pPr marL="355600" indent="-355600" eaLnBrk="1" hangingPunct="1">
              <a:lnSpc>
                <a:spcPct val="120000"/>
              </a:lnSpc>
              <a:spcBef>
                <a:spcPts val="0"/>
              </a:spcBef>
              <a:buFont typeface="Calibri" pitchFamily="34" charset="0"/>
              <a:buAutoNum type="arabicPeriod"/>
            </a:pPr>
            <a:r>
              <a:rPr lang="fr-FR" sz="8400" dirty="0" smtClean="0"/>
              <a:t>Le Moulin de la Galette</a:t>
            </a:r>
          </a:p>
          <a:p>
            <a:pPr marL="355600" indent="-355600" eaLnBrk="1" hangingPunct="1">
              <a:lnSpc>
                <a:spcPct val="120000"/>
              </a:lnSpc>
              <a:spcBef>
                <a:spcPts val="0"/>
              </a:spcBef>
              <a:buFont typeface="Calibri" pitchFamily="34" charset="0"/>
              <a:buAutoNum type="arabicPeriod"/>
            </a:pPr>
            <a:r>
              <a:rPr lang="cs-CZ" sz="8400" dirty="0" smtClean="0"/>
              <a:t>H</a:t>
            </a:r>
            <a:r>
              <a:rPr lang="fr-FR" sz="8400" dirty="0" smtClean="0"/>
              <a:t>istorial Charles-de-Gaulle</a:t>
            </a:r>
          </a:p>
          <a:p>
            <a:pPr marL="355600" indent="-355600" eaLnBrk="1" hangingPunct="1">
              <a:lnSpc>
                <a:spcPct val="120000"/>
              </a:lnSpc>
              <a:spcBef>
                <a:spcPts val="0"/>
              </a:spcBef>
              <a:buFont typeface="Calibri" pitchFamily="34" charset="0"/>
              <a:buAutoNum type="arabicPeriod"/>
            </a:pPr>
            <a:r>
              <a:rPr lang="fr-FR" sz="8400" dirty="0" smtClean="0"/>
              <a:t>Pendule de Foucault</a:t>
            </a:r>
          </a:p>
          <a:p>
            <a:pPr marL="355600" indent="-355600" eaLnBrk="1" hangingPunct="1">
              <a:lnSpc>
                <a:spcPct val="120000"/>
              </a:lnSpc>
              <a:spcBef>
                <a:spcPts val="0"/>
              </a:spcBef>
              <a:buFont typeface="Calibri" pitchFamily="34" charset="0"/>
              <a:buAutoNum type="arabicPeriod"/>
            </a:pPr>
            <a:r>
              <a:rPr lang="fr-FR" sz="8400" dirty="0" smtClean="0"/>
              <a:t>Art d‘Afrique, d‘Asie, d‘Océanie …</a:t>
            </a:r>
          </a:p>
          <a:p>
            <a:pPr marL="355600" indent="-355600" eaLnBrk="1" hangingPunct="1">
              <a:lnSpc>
                <a:spcPct val="120000"/>
              </a:lnSpc>
              <a:spcBef>
                <a:spcPts val="0"/>
              </a:spcBef>
              <a:buFont typeface="Calibri" pitchFamily="34" charset="0"/>
              <a:buAutoNum type="arabicPeriod"/>
            </a:pPr>
            <a:r>
              <a:rPr lang="fr-FR" sz="8400" dirty="0" smtClean="0"/>
              <a:t>Fontaine Stravinsky</a:t>
            </a:r>
          </a:p>
          <a:p>
            <a:pPr marL="355600" indent="-355600" eaLnBrk="1" hangingPunct="1">
              <a:lnSpc>
                <a:spcPct val="120000"/>
              </a:lnSpc>
              <a:spcBef>
                <a:spcPts val="0"/>
              </a:spcBef>
              <a:buFont typeface="Calibri" pitchFamily="34" charset="0"/>
              <a:buAutoNum type="arabicPeriod"/>
            </a:pPr>
            <a:r>
              <a:rPr lang="fr-FR" sz="8400" dirty="0" smtClean="0"/>
              <a:t>Le Baiser</a:t>
            </a:r>
          </a:p>
          <a:p>
            <a:pPr marL="273050" indent="-273050" eaLnBrk="1" hangingPunct="1">
              <a:buFont typeface="Calibri" pitchFamily="34" charset="0"/>
              <a:buAutoNum type="arabicPeriod"/>
            </a:pPr>
            <a:endParaRPr lang="cs-CZ" sz="2000" b="1" dirty="0" smtClean="0"/>
          </a:p>
          <a:p>
            <a:pPr marL="273050" indent="-273050" eaLnBrk="1" hangingPunct="1">
              <a:buFont typeface="Calibri" pitchFamily="34" charset="0"/>
              <a:buAutoNum type="arabicPeriod"/>
            </a:pPr>
            <a:endParaRPr lang="cs-CZ" sz="2000" b="1" dirty="0" smtClean="0"/>
          </a:p>
          <a:p>
            <a:pPr marL="273050" indent="-273050" eaLnBrk="1" hangingPunct="1">
              <a:buFont typeface="Calibri" pitchFamily="34" charset="0"/>
              <a:buAutoNum type="arabicPeriod"/>
            </a:pPr>
            <a:endParaRPr lang="cs-CZ" sz="2000" i="1" dirty="0" smtClean="0"/>
          </a:p>
          <a:p>
            <a:pPr marL="273050" indent="-273050" eaLnBrk="1" hangingPunct="1">
              <a:buFont typeface="Calibri" pitchFamily="34" charset="0"/>
              <a:buAutoNum type="arabicPeriod"/>
            </a:pPr>
            <a:endParaRPr lang="fr-FR" sz="2000" i="1" dirty="0" smtClean="0"/>
          </a:p>
          <a:p>
            <a:pPr marL="273050" indent="-273050" eaLnBrk="1" hangingPunct="1">
              <a:buFont typeface="Calibri" pitchFamily="34" charset="0"/>
              <a:buAutoNum type="arabicPeriod"/>
            </a:pPr>
            <a:endParaRPr lang="cs-CZ" sz="2100" dirty="0" smtClean="0"/>
          </a:p>
        </p:txBody>
      </p:sp>
      <p:sp>
        <p:nvSpPr>
          <p:cNvPr id="8" name="Zástupný symbol pro text 7"/>
          <p:cNvSpPr>
            <a:spLocks noGrp="1"/>
          </p:cNvSpPr>
          <p:nvPr>
            <p:ph type="body" sz="quarter" idx="3"/>
          </p:nvPr>
        </p:nvSpPr>
        <p:spPr>
          <a:xfrm>
            <a:off x="4572000" y="1214438"/>
            <a:ext cx="4041775" cy="317500"/>
          </a:xfrm>
          <a:solidFill>
            <a:schemeClr val="accent6">
              <a:lumMod val="60000"/>
              <a:lumOff val="40000"/>
            </a:schemeClr>
          </a:solidFill>
        </p:spPr>
        <p:txBody>
          <a:bodyPr rtlCol="0">
            <a:normAutofit fontScale="92500" lnSpcReduction="20000"/>
          </a:bodyPr>
          <a:lstStyle/>
          <a:p>
            <a:pPr algn="ctr" eaLnBrk="1" fontAlgn="auto" hangingPunct="1">
              <a:spcAft>
                <a:spcPts val="0"/>
              </a:spcAft>
              <a:buFont typeface="Arial" pitchFamily="34" charset="0"/>
              <a:buNone/>
              <a:defRPr/>
            </a:pPr>
            <a:r>
              <a:rPr lang="fr-FR" sz="1800" dirty="0" smtClean="0"/>
              <a:t>Réponse</a:t>
            </a:r>
            <a:r>
              <a:rPr lang="cs-CZ" sz="1800" dirty="0" smtClean="0"/>
              <a:t>s</a:t>
            </a:r>
            <a:endParaRPr lang="fr-FR" sz="1800" dirty="0"/>
          </a:p>
        </p:txBody>
      </p:sp>
      <p:sp>
        <p:nvSpPr>
          <p:cNvPr id="29701" name="Zástupný symbol pro obsah 8"/>
          <p:cNvSpPr>
            <a:spLocks noGrp="1"/>
          </p:cNvSpPr>
          <p:nvPr>
            <p:ph sz="quarter" idx="4"/>
          </p:nvPr>
        </p:nvSpPr>
        <p:spPr>
          <a:xfrm>
            <a:off x="4572000" y="1643063"/>
            <a:ext cx="4214813" cy="4786312"/>
          </a:xfrm>
        </p:spPr>
        <p:txBody>
          <a:bodyPr/>
          <a:lstStyle/>
          <a:p>
            <a:pPr marL="355600" indent="-355600" eaLnBrk="1" hangingPunct="1">
              <a:spcBef>
                <a:spcPct val="0"/>
              </a:spcBef>
              <a:buFont typeface="Calibri" pitchFamily="34" charset="0"/>
              <a:buAutoNum type="arabicPeriod"/>
            </a:pPr>
            <a:r>
              <a:rPr lang="fr-FR" sz="2100" dirty="0" smtClean="0"/>
              <a:t>Musée du Louvre</a:t>
            </a:r>
          </a:p>
          <a:p>
            <a:pPr marL="355600" indent="-355600" eaLnBrk="1" hangingPunct="1">
              <a:spcBef>
                <a:spcPct val="0"/>
              </a:spcBef>
              <a:buFont typeface="Calibri" pitchFamily="34" charset="0"/>
              <a:buAutoNum type="arabicPeriod"/>
            </a:pPr>
            <a:r>
              <a:rPr lang="fr-FR" sz="2100" dirty="0" smtClean="0"/>
              <a:t>Musée Rodin</a:t>
            </a:r>
          </a:p>
          <a:p>
            <a:pPr marL="355600" indent="-355600" eaLnBrk="1" hangingPunct="1">
              <a:spcBef>
                <a:spcPct val="0"/>
              </a:spcBef>
              <a:buFont typeface="Calibri" pitchFamily="34" charset="0"/>
              <a:buAutoNum type="arabicPeriod"/>
            </a:pPr>
            <a:r>
              <a:rPr lang="fr-FR" sz="2100" dirty="0" smtClean="0"/>
              <a:t>Musée historique de l‘Armée</a:t>
            </a:r>
          </a:p>
          <a:p>
            <a:pPr marL="355600" indent="-355600" eaLnBrk="1" hangingPunct="1">
              <a:spcBef>
                <a:spcPct val="0"/>
              </a:spcBef>
              <a:buFont typeface="Calibri" pitchFamily="34" charset="0"/>
              <a:buAutoNum type="arabicPeriod"/>
            </a:pPr>
            <a:r>
              <a:rPr lang="fr-FR" sz="2100" dirty="0" smtClean="0"/>
              <a:t>Musée d‘Orsay</a:t>
            </a:r>
          </a:p>
          <a:p>
            <a:pPr marL="355600" indent="-355600" eaLnBrk="1" hangingPunct="1">
              <a:spcBef>
                <a:spcPct val="0"/>
              </a:spcBef>
              <a:buFont typeface="Calibri" pitchFamily="34" charset="0"/>
              <a:buAutoNum type="arabicPeriod"/>
            </a:pPr>
            <a:r>
              <a:rPr lang="fr-FR" sz="2100" dirty="0" smtClean="0"/>
              <a:t>Musée des arts et métiers</a:t>
            </a:r>
          </a:p>
          <a:p>
            <a:pPr marL="355600" indent="-355600" eaLnBrk="1" hangingPunct="1">
              <a:spcBef>
                <a:spcPct val="0"/>
              </a:spcBef>
              <a:buFont typeface="Calibri" pitchFamily="34" charset="0"/>
              <a:buAutoNum type="arabicPeriod"/>
            </a:pPr>
            <a:r>
              <a:rPr lang="fr-FR" sz="2100" dirty="0" smtClean="0"/>
              <a:t>Musée Picasso</a:t>
            </a:r>
          </a:p>
          <a:p>
            <a:pPr marL="355600" indent="-355600" eaLnBrk="1" hangingPunct="1">
              <a:spcBef>
                <a:spcPct val="0"/>
              </a:spcBef>
              <a:buFont typeface="Calibri" pitchFamily="34" charset="0"/>
              <a:buAutoNum type="arabicPeriod"/>
            </a:pPr>
            <a:r>
              <a:rPr lang="fr-FR" sz="2100" dirty="0" smtClean="0"/>
              <a:t>Musée national d‘Art moderne</a:t>
            </a:r>
          </a:p>
          <a:p>
            <a:pPr marL="355600" indent="-355600" eaLnBrk="1" hangingPunct="1">
              <a:spcBef>
                <a:spcPct val="0"/>
              </a:spcBef>
              <a:buFont typeface="Calibri" pitchFamily="34" charset="0"/>
              <a:buAutoNum type="arabicPeriod"/>
            </a:pPr>
            <a:r>
              <a:rPr lang="fr-FR" sz="2100" dirty="0" smtClean="0"/>
              <a:t>MuséeZadkine</a:t>
            </a:r>
          </a:p>
          <a:p>
            <a:pPr marL="355600" indent="-355600" eaLnBrk="1" hangingPunct="1">
              <a:spcBef>
                <a:spcPct val="0"/>
              </a:spcBef>
              <a:buFont typeface="Calibri" pitchFamily="34" charset="0"/>
              <a:buAutoNum type="arabicPeriod"/>
            </a:pPr>
            <a:r>
              <a:rPr lang="fr-FR" sz="2100" dirty="0" smtClean="0"/>
              <a:t>Musée Marmottan</a:t>
            </a:r>
          </a:p>
          <a:p>
            <a:pPr marL="355600" indent="-355600" eaLnBrk="1" hangingPunct="1">
              <a:spcBef>
                <a:spcPct val="0"/>
              </a:spcBef>
              <a:buFont typeface="Calibri" pitchFamily="34" charset="0"/>
              <a:buAutoNum type="arabicPeriod"/>
            </a:pPr>
            <a:r>
              <a:rPr lang="fr-FR" sz="2100" dirty="0" smtClean="0"/>
              <a:t>Musée d‘Orsay</a:t>
            </a:r>
          </a:p>
          <a:p>
            <a:pPr marL="355600" indent="-355600" eaLnBrk="1" hangingPunct="1">
              <a:spcBef>
                <a:spcPct val="0"/>
              </a:spcBef>
              <a:buFont typeface="Calibri" pitchFamily="34" charset="0"/>
              <a:buAutoNum type="arabicPeriod"/>
            </a:pPr>
            <a:r>
              <a:rPr lang="fr-FR" sz="2100" dirty="0" smtClean="0"/>
              <a:t>Musée historique de l‘Armée</a:t>
            </a:r>
          </a:p>
          <a:p>
            <a:pPr marL="355600" indent="-355600" eaLnBrk="1" hangingPunct="1">
              <a:spcBef>
                <a:spcPct val="0"/>
              </a:spcBef>
              <a:buFont typeface="+mj-lt"/>
              <a:buAutoNum type="arabicPeriod"/>
            </a:pPr>
            <a:r>
              <a:rPr lang="fr-FR" sz="2100" dirty="0" smtClean="0"/>
              <a:t>Musée des arts et métiers</a:t>
            </a:r>
          </a:p>
          <a:p>
            <a:pPr marL="355600" indent="-355600" eaLnBrk="1" hangingPunct="1">
              <a:spcBef>
                <a:spcPct val="0"/>
              </a:spcBef>
              <a:buFont typeface="+mj-lt"/>
              <a:buAutoNum type="arabicPeriod"/>
            </a:pPr>
            <a:r>
              <a:rPr lang="fr-FR" sz="2100" dirty="0" smtClean="0"/>
              <a:t>Musée de quai Branly</a:t>
            </a:r>
          </a:p>
          <a:p>
            <a:pPr marL="355600" indent="-355600" eaLnBrk="1" hangingPunct="1">
              <a:spcBef>
                <a:spcPct val="0"/>
              </a:spcBef>
              <a:buFont typeface="+mj-lt"/>
              <a:buAutoNum type="arabicPeriod"/>
            </a:pPr>
            <a:r>
              <a:rPr lang="fr-FR" sz="2100" dirty="0" smtClean="0"/>
              <a:t>Musée national d‘Art moderne</a:t>
            </a:r>
          </a:p>
          <a:p>
            <a:pPr marL="355600" indent="-355600" eaLnBrk="1" hangingPunct="1">
              <a:spcBef>
                <a:spcPct val="0"/>
              </a:spcBef>
              <a:buFont typeface="Calibri" pitchFamily="34" charset="0"/>
              <a:buAutoNum type="arabicPeriod"/>
            </a:pPr>
            <a:r>
              <a:rPr lang="fr-FR" sz="2100" dirty="0" smtClean="0"/>
              <a:t>Musée Rodin</a:t>
            </a:r>
          </a:p>
          <a:p>
            <a:pPr marL="273050" indent="-273050" eaLnBrk="1" hangingPunct="1">
              <a:spcBef>
                <a:spcPct val="0"/>
              </a:spcBef>
              <a:buFont typeface="Calibri" pitchFamily="34" charset="0"/>
              <a:buAutoNum type="arabicPeriod"/>
            </a:pPr>
            <a:endParaRPr lang="cs-CZ" sz="2100" dirty="0" smtClean="0"/>
          </a:p>
          <a:p>
            <a:pPr marL="273050" indent="-273050" eaLnBrk="1" hangingPunct="1">
              <a:spcBef>
                <a:spcPct val="0"/>
              </a:spcBef>
              <a:buFont typeface="Calibri" pitchFamily="34" charset="0"/>
              <a:buAutoNum type="arabicPeriod"/>
            </a:pPr>
            <a:endParaRPr lang="fr-FR" sz="2100" dirty="0" smtClean="0"/>
          </a:p>
        </p:txBody>
      </p:sp>
      <p:sp>
        <p:nvSpPr>
          <p:cNvPr id="13" name="Zástupný symbol pro zápatí 3"/>
          <p:cNvSpPr>
            <a:spLocks noGrp="1"/>
          </p:cNvSpPr>
          <p:nvPr>
            <p:ph type="ftr" sz="quarter" idx="11"/>
          </p:nvPr>
        </p:nvSpPr>
        <p:spPr>
          <a:xfrm>
            <a:off x="1785938" y="6492875"/>
            <a:ext cx="5857875"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
        <p:nvSpPr>
          <p:cNvPr id="29703" name="TextovéPole 6"/>
          <p:cNvSpPr txBox="1">
            <a:spLocks noChangeArrowheads="1"/>
          </p:cNvSpPr>
          <p:nvPr/>
        </p:nvSpPr>
        <p:spPr bwMode="auto">
          <a:xfrm>
            <a:off x="6286500" y="0"/>
            <a:ext cx="2857500" cy="307975"/>
          </a:xfrm>
          <a:prstGeom prst="rect">
            <a:avLst/>
          </a:prstGeom>
          <a:noFill/>
          <a:ln w="9525">
            <a:noFill/>
            <a:miter lim="800000"/>
            <a:headEnd/>
            <a:tailEnd/>
          </a:ln>
        </p:spPr>
        <p:txBody>
          <a:bodyPr>
            <a:spAutoFit/>
          </a:bodyPr>
          <a:lstStyle/>
          <a:p>
            <a:r>
              <a:rPr lang="cs-CZ" sz="1400"/>
              <a:t>VY_32_INOVACE_2.1.FJ4.16/Št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2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701">
                                            <p:txEl>
                                              <p:pRg st="0" end="0"/>
                                            </p:txEl>
                                          </p:spTgt>
                                        </p:tgtEl>
                                        <p:attrNameLst>
                                          <p:attrName>style.visibility</p:attrName>
                                        </p:attrNameLst>
                                      </p:cBhvr>
                                      <p:to>
                                        <p:strVal val="visible"/>
                                      </p:to>
                                    </p:set>
                                    <p:anim calcmode="lin" valueType="num">
                                      <p:cBhvr additive="base">
                                        <p:cTn id="13" dur="2000" fill="hold"/>
                                        <p:tgtEl>
                                          <p:spTgt spid="29701">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297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20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701">
                                            <p:txEl>
                                              <p:pRg st="1" end="1"/>
                                            </p:txEl>
                                          </p:spTgt>
                                        </p:tgtEl>
                                        <p:attrNameLst>
                                          <p:attrName>style.visibility</p:attrName>
                                        </p:attrNameLst>
                                      </p:cBhvr>
                                      <p:to>
                                        <p:strVal val="visible"/>
                                      </p:to>
                                    </p:set>
                                    <p:anim calcmode="lin" valueType="num">
                                      <p:cBhvr additive="base">
                                        <p:cTn id="25" dur="2000" fill="hold"/>
                                        <p:tgtEl>
                                          <p:spTgt spid="29701">
                                            <p:txEl>
                                              <p:pRg st="1" end="1"/>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2970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20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9701">
                                            <p:txEl>
                                              <p:pRg st="2" end="2"/>
                                            </p:txEl>
                                          </p:spTgt>
                                        </p:tgtEl>
                                        <p:attrNameLst>
                                          <p:attrName>style.visibility</p:attrName>
                                        </p:attrNameLst>
                                      </p:cBhvr>
                                      <p:to>
                                        <p:strVal val="visible"/>
                                      </p:to>
                                    </p:set>
                                    <p:anim calcmode="lin" valueType="num">
                                      <p:cBhvr additive="base">
                                        <p:cTn id="37" dur="2000" fill="hold"/>
                                        <p:tgtEl>
                                          <p:spTgt spid="29701">
                                            <p:txEl>
                                              <p:pRg st="2" end="2"/>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2970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 calcmode="lin" valueType="num">
                                      <p:cBhvr additive="base">
                                        <p:cTn id="43" dur="20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9701">
                                            <p:txEl>
                                              <p:pRg st="3" end="3"/>
                                            </p:txEl>
                                          </p:spTgt>
                                        </p:tgtEl>
                                        <p:attrNameLst>
                                          <p:attrName>style.visibility</p:attrName>
                                        </p:attrNameLst>
                                      </p:cBhvr>
                                      <p:to>
                                        <p:strVal val="visible"/>
                                      </p:to>
                                    </p:set>
                                    <p:anim calcmode="lin" valueType="num">
                                      <p:cBhvr additive="base">
                                        <p:cTn id="49" dur="2000" fill="hold"/>
                                        <p:tgtEl>
                                          <p:spTgt spid="29701">
                                            <p:txEl>
                                              <p:pRg st="3" end="3"/>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2970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xEl>
                                              <p:pRg st="4" end="4"/>
                                            </p:txEl>
                                          </p:spTgt>
                                        </p:tgtEl>
                                        <p:attrNameLst>
                                          <p:attrName>style.visibility</p:attrName>
                                        </p:attrNameLst>
                                      </p:cBhvr>
                                      <p:to>
                                        <p:strVal val="visible"/>
                                      </p:to>
                                    </p:set>
                                    <p:anim calcmode="lin" valueType="num">
                                      <p:cBhvr additive="base">
                                        <p:cTn id="55" dur="20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9701">
                                            <p:txEl>
                                              <p:pRg st="4" end="4"/>
                                            </p:txEl>
                                          </p:spTgt>
                                        </p:tgtEl>
                                        <p:attrNameLst>
                                          <p:attrName>style.visibility</p:attrName>
                                        </p:attrNameLst>
                                      </p:cBhvr>
                                      <p:to>
                                        <p:strVal val="visible"/>
                                      </p:to>
                                    </p:set>
                                    <p:anim calcmode="lin" valueType="num">
                                      <p:cBhvr additive="base">
                                        <p:cTn id="61" dur="2000" fill="hold"/>
                                        <p:tgtEl>
                                          <p:spTgt spid="29701">
                                            <p:txEl>
                                              <p:pRg st="4" end="4"/>
                                            </p:txEl>
                                          </p:spTgt>
                                        </p:tgtEl>
                                        <p:attrNameLst>
                                          <p:attrName>ppt_x</p:attrName>
                                        </p:attrNameLst>
                                      </p:cBhvr>
                                      <p:tavLst>
                                        <p:tav tm="0">
                                          <p:val>
                                            <p:strVal val="#ppt_x"/>
                                          </p:val>
                                        </p:tav>
                                        <p:tav tm="100000">
                                          <p:val>
                                            <p:strVal val="#ppt_x"/>
                                          </p:val>
                                        </p:tav>
                                      </p:tavLst>
                                    </p:anim>
                                    <p:anim calcmode="lin" valueType="num">
                                      <p:cBhvr additive="base">
                                        <p:cTn id="62" dur="2000" fill="hold"/>
                                        <p:tgtEl>
                                          <p:spTgt spid="2970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7">
                                            <p:txEl>
                                              <p:pRg st="5" end="5"/>
                                            </p:txEl>
                                          </p:spTgt>
                                        </p:tgtEl>
                                        <p:attrNameLst>
                                          <p:attrName>style.visibility</p:attrName>
                                        </p:attrNameLst>
                                      </p:cBhvr>
                                      <p:to>
                                        <p:strVal val="visible"/>
                                      </p:to>
                                    </p:set>
                                    <p:anim calcmode="lin" valueType="num">
                                      <p:cBhvr additive="base">
                                        <p:cTn id="67" dur="20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68" dur="20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9701">
                                            <p:txEl>
                                              <p:pRg st="5" end="5"/>
                                            </p:txEl>
                                          </p:spTgt>
                                        </p:tgtEl>
                                        <p:attrNameLst>
                                          <p:attrName>style.visibility</p:attrName>
                                        </p:attrNameLst>
                                      </p:cBhvr>
                                      <p:to>
                                        <p:strVal val="visible"/>
                                      </p:to>
                                    </p:set>
                                    <p:anim calcmode="lin" valueType="num">
                                      <p:cBhvr additive="base">
                                        <p:cTn id="73" dur="2000" fill="hold"/>
                                        <p:tgtEl>
                                          <p:spTgt spid="29701">
                                            <p:txEl>
                                              <p:pRg st="5" end="5"/>
                                            </p:txEl>
                                          </p:spTgt>
                                        </p:tgtEl>
                                        <p:attrNameLst>
                                          <p:attrName>ppt_x</p:attrName>
                                        </p:attrNameLst>
                                      </p:cBhvr>
                                      <p:tavLst>
                                        <p:tav tm="0">
                                          <p:val>
                                            <p:strVal val="#ppt_x"/>
                                          </p:val>
                                        </p:tav>
                                        <p:tav tm="100000">
                                          <p:val>
                                            <p:strVal val="#ppt_x"/>
                                          </p:val>
                                        </p:tav>
                                      </p:tavLst>
                                    </p:anim>
                                    <p:anim calcmode="lin" valueType="num">
                                      <p:cBhvr additive="base">
                                        <p:cTn id="74" dur="2000" fill="hold"/>
                                        <p:tgtEl>
                                          <p:spTgt spid="2970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7">
                                            <p:txEl>
                                              <p:pRg st="6" end="6"/>
                                            </p:txEl>
                                          </p:spTgt>
                                        </p:tgtEl>
                                        <p:attrNameLst>
                                          <p:attrName>style.visibility</p:attrName>
                                        </p:attrNameLst>
                                      </p:cBhvr>
                                      <p:to>
                                        <p:strVal val="visible"/>
                                      </p:to>
                                    </p:set>
                                    <p:anim calcmode="lin" valueType="num">
                                      <p:cBhvr additive="base">
                                        <p:cTn id="79" dur="20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80" dur="20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9701">
                                            <p:txEl>
                                              <p:pRg st="6" end="6"/>
                                            </p:txEl>
                                          </p:spTgt>
                                        </p:tgtEl>
                                        <p:attrNameLst>
                                          <p:attrName>style.visibility</p:attrName>
                                        </p:attrNameLst>
                                      </p:cBhvr>
                                      <p:to>
                                        <p:strVal val="visible"/>
                                      </p:to>
                                    </p:set>
                                    <p:anim calcmode="lin" valueType="num">
                                      <p:cBhvr additive="base">
                                        <p:cTn id="85" dur="2000" fill="hold"/>
                                        <p:tgtEl>
                                          <p:spTgt spid="29701">
                                            <p:txEl>
                                              <p:pRg st="6" end="6"/>
                                            </p:txEl>
                                          </p:spTgt>
                                        </p:tgtEl>
                                        <p:attrNameLst>
                                          <p:attrName>ppt_x</p:attrName>
                                        </p:attrNameLst>
                                      </p:cBhvr>
                                      <p:tavLst>
                                        <p:tav tm="0">
                                          <p:val>
                                            <p:strVal val="#ppt_x"/>
                                          </p:val>
                                        </p:tav>
                                        <p:tav tm="100000">
                                          <p:val>
                                            <p:strVal val="#ppt_x"/>
                                          </p:val>
                                        </p:tav>
                                      </p:tavLst>
                                    </p:anim>
                                    <p:anim calcmode="lin" valueType="num">
                                      <p:cBhvr additive="base">
                                        <p:cTn id="86" dur="2000" fill="hold"/>
                                        <p:tgtEl>
                                          <p:spTgt spid="2970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7">
                                            <p:txEl>
                                              <p:pRg st="7" end="7"/>
                                            </p:txEl>
                                          </p:spTgt>
                                        </p:tgtEl>
                                        <p:attrNameLst>
                                          <p:attrName>style.visibility</p:attrName>
                                        </p:attrNameLst>
                                      </p:cBhvr>
                                      <p:to>
                                        <p:strVal val="visible"/>
                                      </p:to>
                                    </p:set>
                                    <p:anim calcmode="lin" valueType="num">
                                      <p:cBhvr additive="base">
                                        <p:cTn id="91" dur="20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92" dur="20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29701">
                                            <p:txEl>
                                              <p:pRg st="7" end="7"/>
                                            </p:txEl>
                                          </p:spTgt>
                                        </p:tgtEl>
                                        <p:attrNameLst>
                                          <p:attrName>style.visibility</p:attrName>
                                        </p:attrNameLst>
                                      </p:cBhvr>
                                      <p:to>
                                        <p:strVal val="visible"/>
                                      </p:to>
                                    </p:set>
                                    <p:anim calcmode="lin" valueType="num">
                                      <p:cBhvr additive="base">
                                        <p:cTn id="97" dur="2000" fill="hold"/>
                                        <p:tgtEl>
                                          <p:spTgt spid="29701">
                                            <p:txEl>
                                              <p:pRg st="7" end="7"/>
                                            </p:txEl>
                                          </p:spTgt>
                                        </p:tgtEl>
                                        <p:attrNameLst>
                                          <p:attrName>ppt_x</p:attrName>
                                        </p:attrNameLst>
                                      </p:cBhvr>
                                      <p:tavLst>
                                        <p:tav tm="0">
                                          <p:val>
                                            <p:strVal val="#ppt_x"/>
                                          </p:val>
                                        </p:tav>
                                        <p:tav tm="100000">
                                          <p:val>
                                            <p:strVal val="#ppt_x"/>
                                          </p:val>
                                        </p:tav>
                                      </p:tavLst>
                                    </p:anim>
                                    <p:anim calcmode="lin" valueType="num">
                                      <p:cBhvr additive="base">
                                        <p:cTn id="98" dur="2000" fill="hold"/>
                                        <p:tgtEl>
                                          <p:spTgt spid="2970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7">
                                            <p:txEl>
                                              <p:pRg st="8" end="8"/>
                                            </p:txEl>
                                          </p:spTgt>
                                        </p:tgtEl>
                                        <p:attrNameLst>
                                          <p:attrName>style.visibility</p:attrName>
                                        </p:attrNameLst>
                                      </p:cBhvr>
                                      <p:to>
                                        <p:strVal val="visible"/>
                                      </p:to>
                                    </p:set>
                                    <p:anim calcmode="lin" valueType="num">
                                      <p:cBhvr additive="base">
                                        <p:cTn id="103" dur="20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104" dur="20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29701">
                                            <p:txEl>
                                              <p:pRg st="8" end="8"/>
                                            </p:txEl>
                                          </p:spTgt>
                                        </p:tgtEl>
                                        <p:attrNameLst>
                                          <p:attrName>style.visibility</p:attrName>
                                        </p:attrNameLst>
                                      </p:cBhvr>
                                      <p:to>
                                        <p:strVal val="visible"/>
                                      </p:to>
                                    </p:set>
                                    <p:anim calcmode="lin" valueType="num">
                                      <p:cBhvr additive="base">
                                        <p:cTn id="109" dur="2000" fill="hold"/>
                                        <p:tgtEl>
                                          <p:spTgt spid="29701">
                                            <p:txEl>
                                              <p:pRg st="8" end="8"/>
                                            </p:txEl>
                                          </p:spTgt>
                                        </p:tgtEl>
                                        <p:attrNameLst>
                                          <p:attrName>ppt_x</p:attrName>
                                        </p:attrNameLst>
                                      </p:cBhvr>
                                      <p:tavLst>
                                        <p:tav tm="0">
                                          <p:val>
                                            <p:strVal val="#ppt_x"/>
                                          </p:val>
                                        </p:tav>
                                        <p:tav tm="100000">
                                          <p:val>
                                            <p:strVal val="#ppt_x"/>
                                          </p:val>
                                        </p:tav>
                                      </p:tavLst>
                                    </p:anim>
                                    <p:anim calcmode="lin" valueType="num">
                                      <p:cBhvr additive="base">
                                        <p:cTn id="110" dur="2000" fill="hold"/>
                                        <p:tgtEl>
                                          <p:spTgt spid="2970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7">
                                            <p:txEl>
                                              <p:pRg st="9" end="9"/>
                                            </p:txEl>
                                          </p:spTgt>
                                        </p:tgtEl>
                                        <p:attrNameLst>
                                          <p:attrName>style.visibility</p:attrName>
                                        </p:attrNameLst>
                                      </p:cBhvr>
                                      <p:to>
                                        <p:strVal val="visible"/>
                                      </p:to>
                                    </p:set>
                                    <p:anim calcmode="lin" valueType="num">
                                      <p:cBhvr additive="base">
                                        <p:cTn id="115" dur="20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116" dur="20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29701">
                                            <p:txEl>
                                              <p:pRg st="9" end="9"/>
                                            </p:txEl>
                                          </p:spTgt>
                                        </p:tgtEl>
                                        <p:attrNameLst>
                                          <p:attrName>style.visibility</p:attrName>
                                        </p:attrNameLst>
                                      </p:cBhvr>
                                      <p:to>
                                        <p:strVal val="visible"/>
                                      </p:to>
                                    </p:set>
                                    <p:anim calcmode="lin" valueType="num">
                                      <p:cBhvr additive="base">
                                        <p:cTn id="121" dur="2000" fill="hold"/>
                                        <p:tgtEl>
                                          <p:spTgt spid="29701">
                                            <p:txEl>
                                              <p:pRg st="9" end="9"/>
                                            </p:txEl>
                                          </p:spTgt>
                                        </p:tgtEl>
                                        <p:attrNameLst>
                                          <p:attrName>ppt_x</p:attrName>
                                        </p:attrNameLst>
                                      </p:cBhvr>
                                      <p:tavLst>
                                        <p:tav tm="0">
                                          <p:val>
                                            <p:strVal val="#ppt_x"/>
                                          </p:val>
                                        </p:tav>
                                        <p:tav tm="100000">
                                          <p:val>
                                            <p:strVal val="#ppt_x"/>
                                          </p:val>
                                        </p:tav>
                                      </p:tavLst>
                                    </p:anim>
                                    <p:anim calcmode="lin" valueType="num">
                                      <p:cBhvr additive="base">
                                        <p:cTn id="122" dur="2000" fill="hold"/>
                                        <p:tgtEl>
                                          <p:spTgt spid="2970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7">
                                            <p:txEl>
                                              <p:pRg st="10" end="10"/>
                                            </p:txEl>
                                          </p:spTgt>
                                        </p:tgtEl>
                                        <p:attrNameLst>
                                          <p:attrName>style.visibility</p:attrName>
                                        </p:attrNameLst>
                                      </p:cBhvr>
                                      <p:to>
                                        <p:strVal val="visible"/>
                                      </p:to>
                                    </p:set>
                                    <p:anim calcmode="lin" valueType="num">
                                      <p:cBhvr additive="base">
                                        <p:cTn id="127" dur="20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128" dur="20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29701">
                                            <p:txEl>
                                              <p:pRg st="10" end="10"/>
                                            </p:txEl>
                                          </p:spTgt>
                                        </p:tgtEl>
                                        <p:attrNameLst>
                                          <p:attrName>style.visibility</p:attrName>
                                        </p:attrNameLst>
                                      </p:cBhvr>
                                      <p:to>
                                        <p:strVal val="visible"/>
                                      </p:to>
                                    </p:set>
                                    <p:anim calcmode="lin" valueType="num">
                                      <p:cBhvr additive="base">
                                        <p:cTn id="133" dur="2000" fill="hold"/>
                                        <p:tgtEl>
                                          <p:spTgt spid="29701">
                                            <p:txEl>
                                              <p:pRg st="10" end="10"/>
                                            </p:txEl>
                                          </p:spTgt>
                                        </p:tgtEl>
                                        <p:attrNameLst>
                                          <p:attrName>ppt_x</p:attrName>
                                        </p:attrNameLst>
                                      </p:cBhvr>
                                      <p:tavLst>
                                        <p:tav tm="0">
                                          <p:val>
                                            <p:strVal val="#ppt_x"/>
                                          </p:val>
                                        </p:tav>
                                        <p:tav tm="100000">
                                          <p:val>
                                            <p:strVal val="#ppt_x"/>
                                          </p:val>
                                        </p:tav>
                                      </p:tavLst>
                                    </p:anim>
                                    <p:anim calcmode="lin" valueType="num">
                                      <p:cBhvr additive="base">
                                        <p:cTn id="134" dur="2000" fill="hold"/>
                                        <p:tgtEl>
                                          <p:spTgt spid="2970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nodeType="clickEffect">
                                  <p:stCondLst>
                                    <p:cond delay="0"/>
                                  </p:stCondLst>
                                  <p:childTnLst>
                                    <p:set>
                                      <p:cBhvr>
                                        <p:cTn id="138" dur="1" fill="hold">
                                          <p:stCondLst>
                                            <p:cond delay="0"/>
                                          </p:stCondLst>
                                        </p:cTn>
                                        <p:tgtEl>
                                          <p:spTgt spid="7">
                                            <p:txEl>
                                              <p:pRg st="11" end="11"/>
                                            </p:txEl>
                                          </p:spTgt>
                                        </p:tgtEl>
                                        <p:attrNameLst>
                                          <p:attrName>style.visibility</p:attrName>
                                        </p:attrNameLst>
                                      </p:cBhvr>
                                      <p:to>
                                        <p:strVal val="visible"/>
                                      </p:to>
                                    </p:set>
                                    <p:anim calcmode="lin" valueType="num">
                                      <p:cBhvr additive="base">
                                        <p:cTn id="139" dur="20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140" dur="20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nodeType="clickEffect">
                                  <p:stCondLst>
                                    <p:cond delay="0"/>
                                  </p:stCondLst>
                                  <p:childTnLst>
                                    <p:set>
                                      <p:cBhvr>
                                        <p:cTn id="144" dur="1" fill="hold">
                                          <p:stCondLst>
                                            <p:cond delay="0"/>
                                          </p:stCondLst>
                                        </p:cTn>
                                        <p:tgtEl>
                                          <p:spTgt spid="29701">
                                            <p:txEl>
                                              <p:pRg st="11" end="11"/>
                                            </p:txEl>
                                          </p:spTgt>
                                        </p:tgtEl>
                                        <p:attrNameLst>
                                          <p:attrName>style.visibility</p:attrName>
                                        </p:attrNameLst>
                                      </p:cBhvr>
                                      <p:to>
                                        <p:strVal val="visible"/>
                                      </p:to>
                                    </p:set>
                                    <p:anim calcmode="lin" valueType="num">
                                      <p:cBhvr additive="base">
                                        <p:cTn id="145" dur="2000" fill="hold"/>
                                        <p:tgtEl>
                                          <p:spTgt spid="29701">
                                            <p:txEl>
                                              <p:pRg st="11" end="11"/>
                                            </p:txEl>
                                          </p:spTgt>
                                        </p:tgtEl>
                                        <p:attrNameLst>
                                          <p:attrName>ppt_x</p:attrName>
                                        </p:attrNameLst>
                                      </p:cBhvr>
                                      <p:tavLst>
                                        <p:tav tm="0">
                                          <p:val>
                                            <p:strVal val="#ppt_x"/>
                                          </p:val>
                                        </p:tav>
                                        <p:tav tm="100000">
                                          <p:val>
                                            <p:strVal val="#ppt_x"/>
                                          </p:val>
                                        </p:tav>
                                      </p:tavLst>
                                    </p:anim>
                                    <p:anim calcmode="lin" valueType="num">
                                      <p:cBhvr additive="base">
                                        <p:cTn id="146" dur="2000" fill="hold"/>
                                        <p:tgtEl>
                                          <p:spTgt spid="29701">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nodeType="clickEffect">
                                  <p:stCondLst>
                                    <p:cond delay="0"/>
                                  </p:stCondLst>
                                  <p:childTnLst>
                                    <p:set>
                                      <p:cBhvr>
                                        <p:cTn id="150" dur="1" fill="hold">
                                          <p:stCondLst>
                                            <p:cond delay="0"/>
                                          </p:stCondLst>
                                        </p:cTn>
                                        <p:tgtEl>
                                          <p:spTgt spid="7">
                                            <p:txEl>
                                              <p:pRg st="12" end="12"/>
                                            </p:txEl>
                                          </p:spTgt>
                                        </p:tgtEl>
                                        <p:attrNameLst>
                                          <p:attrName>style.visibility</p:attrName>
                                        </p:attrNameLst>
                                      </p:cBhvr>
                                      <p:to>
                                        <p:strVal val="visible"/>
                                      </p:to>
                                    </p:set>
                                    <p:anim calcmode="lin" valueType="num">
                                      <p:cBhvr additive="base">
                                        <p:cTn id="151" dur="20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152" dur="2000" fill="hold"/>
                                        <p:tgtEl>
                                          <p:spTgt spid="7">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nodeType="clickEffect">
                                  <p:stCondLst>
                                    <p:cond delay="0"/>
                                  </p:stCondLst>
                                  <p:childTnLst>
                                    <p:set>
                                      <p:cBhvr>
                                        <p:cTn id="156" dur="1" fill="hold">
                                          <p:stCondLst>
                                            <p:cond delay="0"/>
                                          </p:stCondLst>
                                        </p:cTn>
                                        <p:tgtEl>
                                          <p:spTgt spid="29701">
                                            <p:txEl>
                                              <p:pRg st="12" end="12"/>
                                            </p:txEl>
                                          </p:spTgt>
                                        </p:tgtEl>
                                        <p:attrNameLst>
                                          <p:attrName>style.visibility</p:attrName>
                                        </p:attrNameLst>
                                      </p:cBhvr>
                                      <p:to>
                                        <p:strVal val="visible"/>
                                      </p:to>
                                    </p:set>
                                    <p:anim calcmode="lin" valueType="num">
                                      <p:cBhvr additive="base">
                                        <p:cTn id="157" dur="2000" fill="hold"/>
                                        <p:tgtEl>
                                          <p:spTgt spid="29701">
                                            <p:txEl>
                                              <p:pRg st="12" end="12"/>
                                            </p:txEl>
                                          </p:spTgt>
                                        </p:tgtEl>
                                        <p:attrNameLst>
                                          <p:attrName>ppt_x</p:attrName>
                                        </p:attrNameLst>
                                      </p:cBhvr>
                                      <p:tavLst>
                                        <p:tav tm="0">
                                          <p:val>
                                            <p:strVal val="#ppt_x"/>
                                          </p:val>
                                        </p:tav>
                                        <p:tav tm="100000">
                                          <p:val>
                                            <p:strVal val="#ppt_x"/>
                                          </p:val>
                                        </p:tav>
                                      </p:tavLst>
                                    </p:anim>
                                    <p:anim calcmode="lin" valueType="num">
                                      <p:cBhvr additive="base">
                                        <p:cTn id="158" dur="2000" fill="hold"/>
                                        <p:tgtEl>
                                          <p:spTgt spid="29701">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nodeType="clickEffect">
                                  <p:stCondLst>
                                    <p:cond delay="0"/>
                                  </p:stCondLst>
                                  <p:childTnLst>
                                    <p:set>
                                      <p:cBhvr>
                                        <p:cTn id="162" dur="1" fill="hold">
                                          <p:stCondLst>
                                            <p:cond delay="0"/>
                                          </p:stCondLst>
                                        </p:cTn>
                                        <p:tgtEl>
                                          <p:spTgt spid="7">
                                            <p:txEl>
                                              <p:pRg st="13" end="13"/>
                                            </p:txEl>
                                          </p:spTgt>
                                        </p:tgtEl>
                                        <p:attrNameLst>
                                          <p:attrName>style.visibility</p:attrName>
                                        </p:attrNameLst>
                                      </p:cBhvr>
                                      <p:to>
                                        <p:strVal val="visible"/>
                                      </p:to>
                                    </p:set>
                                    <p:anim calcmode="lin" valueType="num">
                                      <p:cBhvr additive="base">
                                        <p:cTn id="163" dur="2000" fill="hold"/>
                                        <p:tgtEl>
                                          <p:spTgt spid="7">
                                            <p:txEl>
                                              <p:pRg st="13" end="13"/>
                                            </p:txEl>
                                          </p:spTgt>
                                        </p:tgtEl>
                                        <p:attrNameLst>
                                          <p:attrName>ppt_x</p:attrName>
                                        </p:attrNameLst>
                                      </p:cBhvr>
                                      <p:tavLst>
                                        <p:tav tm="0">
                                          <p:val>
                                            <p:strVal val="#ppt_x"/>
                                          </p:val>
                                        </p:tav>
                                        <p:tav tm="100000">
                                          <p:val>
                                            <p:strVal val="#ppt_x"/>
                                          </p:val>
                                        </p:tav>
                                      </p:tavLst>
                                    </p:anim>
                                    <p:anim calcmode="lin" valueType="num">
                                      <p:cBhvr additive="base">
                                        <p:cTn id="164" dur="2000" fill="hold"/>
                                        <p:tgtEl>
                                          <p:spTgt spid="7">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nodeType="clickEffect">
                                  <p:stCondLst>
                                    <p:cond delay="0"/>
                                  </p:stCondLst>
                                  <p:childTnLst>
                                    <p:set>
                                      <p:cBhvr>
                                        <p:cTn id="168" dur="1" fill="hold">
                                          <p:stCondLst>
                                            <p:cond delay="0"/>
                                          </p:stCondLst>
                                        </p:cTn>
                                        <p:tgtEl>
                                          <p:spTgt spid="29701">
                                            <p:txEl>
                                              <p:pRg st="13" end="13"/>
                                            </p:txEl>
                                          </p:spTgt>
                                        </p:tgtEl>
                                        <p:attrNameLst>
                                          <p:attrName>style.visibility</p:attrName>
                                        </p:attrNameLst>
                                      </p:cBhvr>
                                      <p:to>
                                        <p:strVal val="visible"/>
                                      </p:to>
                                    </p:set>
                                    <p:anim calcmode="lin" valueType="num">
                                      <p:cBhvr additive="base">
                                        <p:cTn id="169" dur="2000" fill="hold"/>
                                        <p:tgtEl>
                                          <p:spTgt spid="29701">
                                            <p:txEl>
                                              <p:pRg st="13" end="13"/>
                                            </p:txEl>
                                          </p:spTgt>
                                        </p:tgtEl>
                                        <p:attrNameLst>
                                          <p:attrName>ppt_x</p:attrName>
                                        </p:attrNameLst>
                                      </p:cBhvr>
                                      <p:tavLst>
                                        <p:tav tm="0">
                                          <p:val>
                                            <p:strVal val="#ppt_x"/>
                                          </p:val>
                                        </p:tav>
                                        <p:tav tm="100000">
                                          <p:val>
                                            <p:strVal val="#ppt_x"/>
                                          </p:val>
                                        </p:tav>
                                      </p:tavLst>
                                    </p:anim>
                                    <p:anim calcmode="lin" valueType="num">
                                      <p:cBhvr additive="base">
                                        <p:cTn id="170" dur="2000" fill="hold"/>
                                        <p:tgtEl>
                                          <p:spTgt spid="29701">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nodeType="clickEffect">
                                  <p:stCondLst>
                                    <p:cond delay="0"/>
                                  </p:stCondLst>
                                  <p:childTnLst>
                                    <p:set>
                                      <p:cBhvr>
                                        <p:cTn id="174" dur="1" fill="hold">
                                          <p:stCondLst>
                                            <p:cond delay="0"/>
                                          </p:stCondLst>
                                        </p:cTn>
                                        <p:tgtEl>
                                          <p:spTgt spid="7">
                                            <p:txEl>
                                              <p:pRg st="14" end="14"/>
                                            </p:txEl>
                                          </p:spTgt>
                                        </p:tgtEl>
                                        <p:attrNameLst>
                                          <p:attrName>style.visibility</p:attrName>
                                        </p:attrNameLst>
                                      </p:cBhvr>
                                      <p:to>
                                        <p:strVal val="visible"/>
                                      </p:to>
                                    </p:set>
                                    <p:anim calcmode="lin" valueType="num">
                                      <p:cBhvr additive="base">
                                        <p:cTn id="175" dur="2000" fill="hold"/>
                                        <p:tgtEl>
                                          <p:spTgt spid="7">
                                            <p:txEl>
                                              <p:pRg st="14" end="14"/>
                                            </p:txEl>
                                          </p:spTgt>
                                        </p:tgtEl>
                                        <p:attrNameLst>
                                          <p:attrName>ppt_x</p:attrName>
                                        </p:attrNameLst>
                                      </p:cBhvr>
                                      <p:tavLst>
                                        <p:tav tm="0">
                                          <p:val>
                                            <p:strVal val="#ppt_x"/>
                                          </p:val>
                                        </p:tav>
                                        <p:tav tm="100000">
                                          <p:val>
                                            <p:strVal val="#ppt_x"/>
                                          </p:val>
                                        </p:tav>
                                      </p:tavLst>
                                    </p:anim>
                                    <p:anim calcmode="lin" valueType="num">
                                      <p:cBhvr additive="base">
                                        <p:cTn id="176" dur="2000" fill="hold"/>
                                        <p:tgtEl>
                                          <p:spTgt spid="7">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4" fill="hold" nodeType="clickEffect">
                                  <p:stCondLst>
                                    <p:cond delay="0"/>
                                  </p:stCondLst>
                                  <p:childTnLst>
                                    <p:set>
                                      <p:cBhvr>
                                        <p:cTn id="180" dur="1" fill="hold">
                                          <p:stCondLst>
                                            <p:cond delay="0"/>
                                          </p:stCondLst>
                                        </p:cTn>
                                        <p:tgtEl>
                                          <p:spTgt spid="29701">
                                            <p:txEl>
                                              <p:pRg st="14" end="14"/>
                                            </p:txEl>
                                          </p:spTgt>
                                        </p:tgtEl>
                                        <p:attrNameLst>
                                          <p:attrName>style.visibility</p:attrName>
                                        </p:attrNameLst>
                                      </p:cBhvr>
                                      <p:to>
                                        <p:strVal val="visible"/>
                                      </p:to>
                                    </p:set>
                                    <p:anim calcmode="lin" valueType="num">
                                      <p:cBhvr additive="base">
                                        <p:cTn id="181" dur="2000" fill="hold"/>
                                        <p:tgtEl>
                                          <p:spTgt spid="29701">
                                            <p:txEl>
                                              <p:pRg st="14" end="14"/>
                                            </p:txEl>
                                          </p:spTgt>
                                        </p:tgtEl>
                                        <p:attrNameLst>
                                          <p:attrName>ppt_x</p:attrName>
                                        </p:attrNameLst>
                                      </p:cBhvr>
                                      <p:tavLst>
                                        <p:tav tm="0">
                                          <p:val>
                                            <p:strVal val="#ppt_x"/>
                                          </p:val>
                                        </p:tav>
                                        <p:tav tm="100000">
                                          <p:val>
                                            <p:strVal val="#ppt_x"/>
                                          </p:val>
                                        </p:tav>
                                      </p:tavLst>
                                    </p:anim>
                                    <p:anim calcmode="lin" valueType="num">
                                      <p:cBhvr additive="base">
                                        <p:cTn id="182" dur="2000" fill="hold"/>
                                        <p:tgtEl>
                                          <p:spTgt spid="29701">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p:cNvSpPr>
            <a:spLocks noGrp="1"/>
          </p:cNvSpPr>
          <p:nvPr>
            <p:ph type="title" idx="4294967295"/>
          </p:nvPr>
        </p:nvSpPr>
        <p:spPr>
          <a:xfrm>
            <a:off x="468313" y="260350"/>
            <a:ext cx="8229600" cy="1143000"/>
          </a:xfrm>
        </p:spPr>
        <p:txBody>
          <a:bodyPr/>
          <a:lstStyle/>
          <a:p>
            <a:pPr eaLnBrk="1" hangingPunct="1"/>
            <a:r>
              <a:rPr lang="cs-CZ" smtClean="0"/>
              <a:t>Musée du Louvre</a:t>
            </a:r>
            <a:endParaRPr lang="fr-FR" smtClean="0"/>
          </a:p>
        </p:txBody>
      </p:sp>
      <p:sp>
        <p:nvSpPr>
          <p:cNvPr id="6" name="Zástupný symbol pro zápatí 3"/>
          <p:cNvSpPr txBox="1">
            <a:spLocks noGrp="1"/>
          </p:cNvSpPr>
          <p:nvPr/>
        </p:nvSpPr>
        <p:spPr>
          <a:xfrm>
            <a:off x="1785938" y="6492875"/>
            <a:ext cx="5857875" cy="365125"/>
          </a:xfrm>
          <a:prstGeom prst="rect">
            <a:avLst/>
          </a:prstGeom>
          <a:noFill/>
        </p:spPr>
        <p:txBody>
          <a:bodyPr anchor="ctr"/>
          <a:lstStyle/>
          <a:p>
            <a:pPr algn="ctr" fontAlgn="auto">
              <a:spcBef>
                <a:spcPts val="0"/>
              </a:spcBef>
              <a:spcAft>
                <a:spcPts val="0"/>
              </a:spcAft>
              <a:defRPr/>
            </a:pPr>
            <a:r>
              <a:rPr lang="cs-CZ" sz="1200" i="1" dirty="0">
                <a:solidFill>
                  <a:schemeClr val="tx1">
                    <a:tint val="75000"/>
                  </a:schemeClr>
                </a:solidFill>
                <a:latin typeface="Arial" pitchFamily="34" charset="0"/>
                <a:cs typeface="Arial" pitchFamily="34" charset="0"/>
              </a:rPr>
              <a:t>Autorem materiálu a všech jeho částí, není-li uvedeno jinak, je Mgr. Andrea Šteflová</a:t>
            </a:r>
          </a:p>
          <a:p>
            <a:pPr algn="ctr" fontAlgn="auto">
              <a:spcBef>
                <a:spcPts val="0"/>
              </a:spcBef>
              <a:spcAft>
                <a:spcPts val="0"/>
              </a:spcAft>
              <a:defRPr/>
            </a:pPr>
            <a:r>
              <a:rPr lang="cs-CZ" sz="1400" dirty="0">
                <a:solidFill>
                  <a:schemeClr val="tx1">
                    <a:tint val="75000"/>
                  </a:schemeClr>
                </a:solidFill>
                <a:latin typeface="Arial" pitchFamily="34" charset="0"/>
                <a:cs typeface="Arial" pitchFamily="34" charset="0"/>
              </a:rPr>
              <a:t>CZ.1.07/1.5.00/34.0501</a:t>
            </a:r>
          </a:p>
        </p:txBody>
      </p:sp>
      <p:sp>
        <p:nvSpPr>
          <p:cNvPr id="34821" name="TextovéPole 6"/>
          <p:cNvSpPr txBox="1">
            <a:spLocks noChangeArrowheads="1"/>
          </p:cNvSpPr>
          <p:nvPr/>
        </p:nvSpPr>
        <p:spPr bwMode="auto">
          <a:xfrm>
            <a:off x="6286500" y="0"/>
            <a:ext cx="2857500" cy="307975"/>
          </a:xfrm>
          <a:prstGeom prst="rect">
            <a:avLst/>
          </a:prstGeom>
          <a:noFill/>
          <a:ln w="9525">
            <a:noFill/>
            <a:miter lim="800000"/>
            <a:headEnd/>
            <a:tailEnd/>
          </a:ln>
        </p:spPr>
        <p:txBody>
          <a:bodyPr>
            <a:spAutoFit/>
          </a:bodyPr>
          <a:lstStyle/>
          <a:p>
            <a:r>
              <a:rPr lang="cs-CZ" sz="1400"/>
              <a:t>VY_32_INOVACE_2.1.FJ4.16/Št</a:t>
            </a:r>
          </a:p>
        </p:txBody>
      </p:sp>
      <p:pic>
        <p:nvPicPr>
          <p:cNvPr id="34822" name="Picture 6" descr="P1040139"/>
          <p:cNvPicPr>
            <a:picLocks noChangeAspect="1" noChangeArrowheads="1"/>
          </p:cNvPicPr>
          <p:nvPr/>
        </p:nvPicPr>
        <p:blipFill>
          <a:blip r:embed="rId2" cstate="print"/>
          <a:srcRect/>
          <a:stretch>
            <a:fillRect/>
          </a:stretch>
        </p:blipFill>
        <p:spPr bwMode="auto">
          <a:xfrm>
            <a:off x="1042988" y="1196975"/>
            <a:ext cx="6842125" cy="513238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3"/>
          <p:cNvSpPr>
            <a:spLocks noGrp="1"/>
          </p:cNvSpPr>
          <p:nvPr>
            <p:ph type="ftr" sz="quarter" idx="11"/>
          </p:nvPr>
        </p:nvSpPr>
        <p:spPr>
          <a:xfrm>
            <a:off x="1785938" y="6492875"/>
            <a:ext cx="5857875"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
        <p:nvSpPr>
          <p:cNvPr id="31746" name="TextovéPole 5"/>
          <p:cNvSpPr txBox="1">
            <a:spLocks noChangeArrowheads="1"/>
          </p:cNvSpPr>
          <p:nvPr/>
        </p:nvSpPr>
        <p:spPr bwMode="auto">
          <a:xfrm>
            <a:off x="468313" y="549275"/>
            <a:ext cx="8175625" cy="5078313"/>
          </a:xfrm>
          <a:prstGeom prst="rect">
            <a:avLst/>
          </a:prstGeom>
          <a:noFill/>
          <a:ln w="9525">
            <a:noFill/>
            <a:miter lim="800000"/>
            <a:headEnd/>
            <a:tailEnd/>
          </a:ln>
        </p:spPr>
        <p:txBody>
          <a:bodyPr>
            <a:spAutoFit/>
          </a:bodyPr>
          <a:lstStyle/>
          <a:p>
            <a:r>
              <a:rPr lang="fr-FR" b="1" dirty="0"/>
              <a:t>Bibliographie:</a:t>
            </a:r>
            <a:endParaRPr lang="cs-CZ" b="1" dirty="0"/>
          </a:p>
          <a:p>
            <a:r>
              <a:rPr lang="fr-FR" dirty="0"/>
              <a:t>TAIŠLOVÁ, J.: </a:t>
            </a:r>
            <a:r>
              <a:rPr lang="fr-FR" i="1" dirty="0"/>
              <a:t>On y va </a:t>
            </a:r>
            <a:r>
              <a:rPr lang="cs-CZ" i="1" dirty="0"/>
              <a:t>2</a:t>
            </a:r>
            <a:r>
              <a:rPr lang="fr-FR" i="1" dirty="0"/>
              <a:t>! </a:t>
            </a:r>
            <a:r>
              <a:rPr lang="fr-FR" dirty="0"/>
              <a:t>Praha, Leda, 200</a:t>
            </a:r>
            <a:r>
              <a:rPr lang="cs-CZ" dirty="0"/>
              <a:t>9</a:t>
            </a:r>
            <a:r>
              <a:rPr lang="fr-FR" dirty="0"/>
              <a:t>.</a:t>
            </a:r>
            <a:endParaRPr lang="cs-CZ" dirty="0"/>
          </a:p>
          <a:p>
            <a:endParaRPr lang="cs-CZ" dirty="0"/>
          </a:p>
          <a:p>
            <a:r>
              <a:rPr lang="fr-FR" b="1" dirty="0"/>
              <a:t>Sitographie:</a:t>
            </a:r>
          </a:p>
          <a:p>
            <a:r>
              <a:rPr lang="fr-FR" dirty="0" smtClean="0">
                <a:hlinkClick r:id="rId2"/>
              </a:rPr>
              <a:t>http://fr.wikipedia.org/wiki/Mus%C3%A9e_du_Louvre</a:t>
            </a:r>
            <a:endParaRPr lang="fr-FR" dirty="0" smtClean="0"/>
          </a:p>
          <a:p>
            <a:r>
              <a:rPr lang="fr-FR" dirty="0" smtClean="0">
                <a:hlinkClick r:id="rId3"/>
              </a:rPr>
              <a:t>http://fr.wikipedia.org/wiki/Mus%C3%A9e_d'Orsay#mw-head</a:t>
            </a:r>
            <a:endParaRPr lang="fr-FR" dirty="0" smtClean="0"/>
          </a:p>
          <a:p>
            <a:r>
              <a:rPr lang="fr-FR" dirty="0" smtClean="0">
                <a:hlinkClick r:id="rId4"/>
              </a:rPr>
              <a:t>http://fr.wikipedia.org/wiki/H%C3%B4tel_des_Invalides</a:t>
            </a:r>
            <a:endParaRPr lang="fr-FR" dirty="0" smtClean="0"/>
          </a:p>
          <a:p>
            <a:r>
              <a:rPr lang="fr-FR" dirty="0" smtClean="0">
                <a:hlinkClick r:id="rId5"/>
              </a:rPr>
              <a:t>http://fr.wikipedia.org/wiki/Mus%C3%A9e_de_l%27Arm%C3%A9e_(Paris</a:t>
            </a:r>
            <a:r>
              <a:rPr lang="fr-FR" dirty="0" smtClean="0"/>
              <a:t>)</a:t>
            </a:r>
          </a:p>
          <a:p>
            <a:r>
              <a:rPr lang="fr-FR" dirty="0" smtClean="0">
                <a:hlinkClick r:id="rId6"/>
              </a:rPr>
              <a:t>http://fr.wikipedia.org/wiki/Mus%C3%A9e_Picasso_(Paris</a:t>
            </a:r>
            <a:r>
              <a:rPr lang="fr-FR" dirty="0" smtClean="0"/>
              <a:t>)</a:t>
            </a:r>
          </a:p>
          <a:p>
            <a:r>
              <a:rPr lang="fr-FR" dirty="0" smtClean="0">
                <a:hlinkClick r:id="rId7"/>
              </a:rPr>
              <a:t>http://fr.wikipedia.org/wiki/Les_Demoiselles_d%27Avignon</a:t>
            </a:r>
            <a:endParaRPr lang="fr-FR" dirty="0" smtClean="0"/>
          </a:p>
          <a:p>
            <a:r>
              <a:rPr lang="fr-FR" dirty="0" smtClean="0">
                <a:hlinkClick r:id="rId8"/>
              </a:rPr>
              <a:t>http://fr.wikipedia.org/wiki/Mus%C3%A9e_national_d'art_moderne</a:t>
            </a:r>
            <a:endParaRPr lang="fr-FR" dirty="0" smtClean="0"/>
          </a:p>
          <a:p>
            <a:r>
              <a:rPr lang="fr-FR" dirty="0" smtClean="0">
                <a:hlinkClick r:id="rId9"/>
              </a:rPr>
              <a:t>http://fr.wikipedia.org/wiki/Mus%C3%A9e_Rodin</a:t>
            </a:r>
            <a:endParaRPr lang="fr-FR" dirty="0" smtClean="0"/>
          </a:p>
          <a:p>
            <a:r>
              <a:rPr lang="fr-FR" dirty="0" smtClean="0">
                <a:hlinkClick r:id="rId10"/>
              </a:rPr>
              <a:t>http://fr.wikipedia.org/wiki/Mus%C3%A9e_Marmottan_Monet</a:t>
            </a:r>
            <a:endParaRPr lang="fr-FR" dirty="0" smtClean="0"/>
          </a:p>
          <a:p>
            <a:r>
              <a:rPr lang="fr-FR" dirty="0" smtClean="0">
                <a:hlinkClick r:id="rId11"/>
              </a:rPr>
              <a:t>https://fr.wikipedia.org/wiki/Mus%C3%A9e_du_quai_Branly</a:t>
            </a:r>
            <a:endParaRPr lang="fr-FR" dirty="0" smtClean="0"/>
          </a:p>
          <a:p>
            <a:r>
              <a:rPr lang="fr-FR" dirty="0" smtClean="0">
                <a:hlinkClick r:id="rId12"/>
              </a:rPr>
              <a:t>http://fr.wikipedia.org/wiki/Mus%C3%A9e_Zadkine</a:t>
            </a:r>
            <a:endParaRPr lang="fr-FR" dirty="0" smtClean="0"/>
          </a:p>
          <a:p>
            <a:r>
              <a:rPr lang="fr-FR" dirty="0" smtClean="0">
                <a:hlinkClick r:id="rId13"/>
              </a:rPr>
              <a:t>http://fr.wikipedia.org/wiki/Mus%C3%A9e_des_arts_et_m%C3%A9tiers</a:t>
            </a:r>
            <a:endParaRPr lang="fr-FR" dirty="0" smtClean="0"/>
          </a:p>
          <a:p>
            <a:endParaRPr lang="cs-CZ" dirty="0"/>
          </a:p>
          <a:p>
            <a:endParaRPr lang="fr-FR" dirty="0"/>
          </a:p>
        </p:txBody>
      </p:sp>
      <p:sp>
        <p:nvSpPr>
          <p:cNvPr id="31747" name="TextovéPole 6"/>
          <p:cNvSpPr txBox="1">
            <a:spLocks noChangeArrowheads="1"/>
          </p:cNvSpPr>
          <p:nvPr/>
        </p:nvSpPr>
        <p:spPr bwMode="auto">
          <a:xfrm>
            <a:off x="6286500" y="0"/>
            <a:ext cx="2857500" cy="307975"/>
          </a:xfrm>
          <a:prstGeom prst="rect">
            <a:avLst/>
          </a:prstGeom>
          <a:noFill/>
          <a:ln w="9525">
            <a:noFill/>
            <a:miter lim="800000"/>
            <a:headEnd/>
            <a:tailEnd/>
          </a:ln>
        </p:spPr>
        <p:txBody>
          <a:bodyPr>
            <a:spAutoFit/>
          </a:bodyPr>
          <a:lstStyle/>
          <a:p>
            <a:r>
              <a:rPr lang="cs-CZ" sz="1400"/>
              <a:t>VY_32_INOVACE_2.1.FJ4.16/Št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3"/>
          <p:cNvSpPr txBox="1">
            <a:spLocks noGrp="1"/>
          </p:cNvSpPr>
          <p:nvPr/>
        </p:nvSpPr>
        <p:spPr>
          <a:xfrm>
            <a:off x="1785938" y="6492875"/>
            <a:ext cx="5857875" cy="365125"/>
          </a:xfrm>
          <a:prstGeom prst="rect">
            <a:avLst/>
          </a:prstGeom>
          <a:noFill/>
        </p:spPr>
        <p:txBody>
          <a:bodyPr anchor="ctr"/>
          <a:lstStyle/>
          <a:p>
            <a:pPr algn="ctr" fontAlgn="auto">
              <a:spcBef>
                <a:spcPts val="0"/>
              </a:spcBef>
              <a:spcAft>
                <a:spcPts val="0"/>
              </a:spcAft>
              <a:defRPr/>
            </a:pPr>
            <a:r>
              <a:rPr lang="cs-CZ" sz="1200" i="1" dirty="0">
                <a:solidFill>
                  <a:schemeClr val="tx1">
                    <a:tint val="75000"/>
                  </a:schemeClr>
                </a:solidFill>
                <a:latin typeface="Arial" pitchFamily="34" charset="0"/>
                <a:cs typeface="Arial" pitchFamily="34" charset="0"/>
              </a:rPr>
              <a:t>Autorem materiálu a všech jeho částí, není-li uvedeno jinak, je Mgr. Andrea Šteflová</a:t>
            </a:r>
          </a:p>
          <a:p>
            <a:pPr algn="ctr" fontAlgn="auto">
              <a:spcBef>
                <a:spcPts val="0"/>
              </a:spcBef>
              <a:spcAft>
                <a:spcPts val="0"/>
              </a:spcAft>
              <a:defRPr/>
            </a:pPr>
            <a:r>
              <a:rPr lang="cs-CZ" sz="1400" dirty="0">
                <a:solidFill>
                  <a:schemeClr val="tx1">
                    <a:tint val="75000"/>
                  </a:schemeClr>
                </a:solidFill>
                <a:latin typeface="Arial" pitchFamily="34" charset="0"/>
                <a:cs typeface="Arial" pitchFamily="34" charset="0"/>
              </a:rPr>
              <a:t>CZ.1.07/1.5.00/34.0501</a:t>
            </a:r>
          </a:p>
        </p:txBody>
      </p:sp>
      <p:sp>
        <p:nvSpPr>
          <p:cNvPr id="31746" name="TextovéPole 5"/>
          <p:cNvSpPr txBox="1">
            <a:spLocks noChangeArrowheads="1"/>
          </p:cNvSpPr>
          <p:nvPr/>
        </p:nvSpPr>
        <p:spPr bwMode="auto">
          <a:xfrm>
            <a:off x="468313" y="549275"/>
            <a:ext cx="8280400" cy="5584825"/>
          </a:xfrm>
          <a:prstGeom prst="rect">
            <a:avLst/>
          </a:prstGeom>
          <a:noFill/>
          <a:ln w="9525">
            <a:noFill/>
            <a:miter lim="800000"/>
            <a:headEnd/>
            <a:tailEnd/>
          </a:ln>
        </p:spPr>
        <p:txBody>
          <a:bodyPr>
            <a:spAutoFit/>
          </a:bodyPr>
          <a:lstStyle/>
          <a:p>
            <a:r>
              <a:rPr lang="fr-FR" b="1"/>
              <a:t>Images, photos:</a:t>
            </a:r>
            <a:endParaRPr lang="cs-CZ" b="1"/>
          </a:p>
          <a:p>
            <a:r>
              <a:rPr lang="cs-CZ">
                <a:hlinkClick r:id="rId2"/>
              </a:rPr>
              <a:t>http://commons.wikimedia.org/wiki/File:Mona_Lisa,_by_Leonardo_da_Vinci,_from_C2RMF_retouched.jpg</a:t>
            </a:r>
            <a:endParaRPr lang="cs-CZ"/>
          </a:p>
          <a:p>
            <a:r>
              <a:rPr lang="cs-CZ">
                <a:hlinkClick r:id="rId3"/>
              </a:rPr>
              <a:t>http://commons.wikimedia.org/wiki/File:Venus_de_Milo_Louvre_Ma399.jpg</a:t>
            </a:r>
            <a:endParaRPr lang="cs-CZ"/>
          </a:p>
          <a:p>
            <a:r>
              <a:rPr lang="cs-CZ">
                <a:hlinkClick r:id="rId4"/>
              </a:rPr>
              <a:t>http://commons.wikimedia.org/wiki/File:Eug%C3%A8ne_Delacroix_-_La_libert%C3%A9_guidant_le_peuple.jpg</a:t>
            </a:r>
            <a:endParaRPr lang="cs-CZ"/>
          </a:p>
          <a:p>
            <a:r>
              <a:rPr lang="cs-CZ">
                <a:hlinkClick r:id="rId5"/>
              </a:rPr>
              <a:t>http://commons.wikimedia.org/wiki/File:MuseeDOrsay.jpg</a:t>
            </a:r>
            <a:endParaRPr lang="cs-CZ"/>
          </a:p>
          <a:p>
            <a:r>
              <a:rPr lang="cs-CZ">
                <a:hlinkClick r:id="rId6"/>
              </a:rPr>
              <a:t>http://commons.wikimedia.org/wiki/File:Manet,_Edouard_-_Olympia,_1863.jpg</a:t>
            </a:r>
            <a:endParaRPr lang="cs-CZ"/>
          </a:p>
          <a:p>
            <a:r>
              <a:rPr lang="cs-CZ">
                <a:hlinkClick r:id="rId7"/>
              </a:rPr>
              <a:t>http://commons.wikimedia.org/wiki/File:Pierre-Auguste_Renoir,_Le_Moulin_de_la_Galette.jpg</a:t>
            </a:r>
            <a:endParaRPr lang="cs-CZ"/>
          </a:p>
          <a:p>
            <a:r>
              <a:rPr lang="fr-FR">
                <a:hlinkClick r:id="rId8"/>
              </a:rPr>
              <a:t>http://commons.wikimedia.org/wiki/File:Paul_Gauguin_006.jpg</a:t>
            </a:r>
            <a:endParaRPr lang="cs-CZ"/>
          </a:p>
          <a:p>
            <a:r>
              <a:rPr lang="fr-FR">
                <a:hlinkClick r:id="rId9"/>
              </a:rPr>
              <a:t>http://commons.wikimedia.org/wiki/File:Paul_C%C3%A9zanne_179.jpg</a:t>
            </a:r>
            <a:endParaRPr lang="cs-CZ"/>
          </a:p>
          <a:p>
            <a:r>
              <a:rPr lang="cs-CZ">
                <a:hlinkClick r:id="rId10"/>
              </a:rPr>
              <a:t>http://commons.wikimedia.org/wiki/File:Claude_Monet_015.jpg</a:t>
            </a:r>
            <a:endParaRPr lang="cs-CZ"/>
          </a:p>
          <a:p>
            <a:r>
              <a:rPr lang="cs-CZ">
                <a:hlinkClick r:id="rId11"/>
              </a:rPr>
              <a:t>http://commons.wikimedia.org/wiki/File:Edgar_Germain_Hilaire_Degas_018.jpg</a:t>
            </a:r>
            <a:endParaRPr lang="cs-CZ"/>
          </a:p>
          <a:p>
            <a:r>
              <a:rPr lang="cs-CZ">
                <a:hlinkClick r:id="rId12"/>
              </a:rPr>
              <a:t>http://commons.wikimedia.org/wiki/File:Self-Portrait_(Van_Gogh_September_1889).jpg</a:t>
            </a:r>
            <a:endParaRPr lang="cs-CZ"/>
          </a:p>
          <a:p>
            <a:r>
              <a:rPr lang="cs-CZ">
                <a:hlinkClick r:id="rId13"/>
              </a:rPr>
              <a:t>http://commons.wikimedia.org/wiki/File:H%C3%B4tel_Sal%C3%A9.JPG</a:t>
            </a:r>
            <a:endParaRPr lang="cs-CZ"/>
          </a:p>
          <a:p>
            <a:r>
              <a:rPr lang="fr-FR">
                <a:hlinkClick r:id="rId14"/>
              </a:rPr>
              <a:t>http://commons.wikimedia.org/wiki/File:Pablo_picasso_1.jpg</a:t>
            </a:r>
            <a:endParaRPr lang="cs-CZ"/>
          </a:p>
          <a:p>
            <a:r>
              <a:rPr lang="fr-FR">
                <a:hlinkClick r:id="rId15"/>
              </a:rPr>
              <a:t>http://commons.wikimedia.org/wiki/File:To_the_Unknown_Voice.JPG</a:t>
            </a:r>
            <a:endParaRPr lang="cs-CZ"/>
          </a:p>
          <a:p>
            <a:r>
              <a:rPr lang="fr-FR">
                <a:hlinkClick r:id="rId16"/>
              </a:rPr>
              <a:t>http://cs.wikipedia.org/wiki/Soubor:Alice_(Amadeo_Modigliani).jpg</a:t>
            </a:r>
            <a:endParaRPr lang="fr-FR"/>
          </a:p>
        </p:txBody>
      </p:sp>
      <p:sp>
        <p:nvSpPr>
          <p:cNvPr id="38916" name="TextovéPole 6"/>
          <p:cNvSpPr txBox="1">
            <a:spLocks noChangeArrowheads="1"/>
          </p:cNvSpPr>
          <p:nvPr/>
        </p:nvSpPr>
        <p:spPr bwMode="auto">
          <a:xfrm>
            <a:off x="6286500" y="0"/>
            <a:ext cx="2857500" cy="307975"/>
          </a:xfrm>
          <a:prstGeom prst="rect">
            <a:avLst/>
          </a:prstGeom>
          <a:noFill/>
          <a:ln w="9525">
            <a:noFill/>
            <a:miter lim="800000"/>
            <a:headEnd/>
            <a:tailEnd/>
          </a:ln>
        </p:spPr>
        <p:txBody>
          <a:bodyPr>
            <a:spAutoFit/>
          </a:bodyPr>
          <a:lstStyle/>
          <a:p>
            <a:r>
              <a:rPr lang="cs-CZ" sz="1400"/>
              <a:t>VY_32_INOVACE_2.1.FJ4.16/Št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3"/>
          <p:cNvSpPr txBox="1">
            <a:spLocks noGrp="1"/>
          </p:cNvSpPr>
          <p:nvPr/>
        </p:nvSpPr>
        <p:spPr>
          <a:xfrm>
            <a:off x="1785938" y="6492875"/>
            <a:ext cx="5857875" cy="365125"/>
          </a:xfrm>
          <a:prstGeom prst="rect">
            <a:avLst/>
          </a:prstGeom>
          <a:noFill/>
        </p:spPr>
        <p:txBody>
          <a:bodyPr anchor="ctr"/>
          <a:lstStyle/>
          <a:p>
            <a:pPr algn="ctr" fontAlgn="auto">
              <a:spcBef>
                <a:spcPts val="0"/>
              </a:spcBef>
              <a:spcAft>
                <a:spcPts val="0"/>
              </a:spcAft>
              <a:defRPr/>
            </a:pPr>
            <a:r>
              <a:rPr lang="cs-CZ" sz="1200" i="1" dirty="0">
                <a:solidFill>
                  <a:schemeClr val="tx1">
                    <a:tint val="75000"/>
                  </a:schemeClr>
                </a:solidFill>
                <a:latin typeface="Arial" pitchFamily="34" charset="0"/>
                <a:cs typeface="Arial" pitchFamily="34" charset="0"/>
              </a:rPr>
              <a:t>Autorem materiálu a všech jeho částí, není-li uvedeno jinak, je Mgr. Andrea Šteflová</a:t>
            </a:r>
          </a:p>
          <a:p>
            <a:pPr algn="ctr" fontAlgn="auto">
              <a:spcBef>
                <a:spcPts val="0"/>
              </a:spcBef>
              <a:spcAft>
                <a:spcPts val="0"/>
              </a:spcAft>
              <a:defRPr/>
            </a:pPr>
            <a:r>
              <a:rPr lang="cs-CZ" sz="1400" dirty="0">
                <a:solidFill>
                  <a:schemeClr val="tx1">
                    <a:tint val="75000"/>
                  </a:schemeClr>
                </a:solidFill>
                <a:latin typeface="Arial" pitchFamily="34" charset="0"/>
                <a:cs typeface="Arial" pitchFamily="34" charset="0"/>
              </a:rPr>
              <a:t>CZ.1.07/1.5.00/34.0501</a:t>
            </a:r>
          </a:p>
        </p:txBody>
      </p:sp>
      <p:sp>
        <p:nvSpPr>
          <p:cNvPr id="31746" name="TextovéPole 5"/>
          <p:cNvSpPr txBox="1">
            <a:spLocks noChangeArrowheads="1"/>
          </p:cNvSpPr>
          <p:nvPr/>
        </p:nvSpPr>
        <p:spPr bwMode="auto">
          <a:xfrm>
            <a:off x="251520" y="404664"/>
            <a:ext cx="8784976" cy="5909310"/>
          </a:xfrm>
          <a:prstGeom prst="rect">
            <a:avLst/>
          </a:prstGeom>
          <a:noFill/>
          <a:ln w="9525">
            <a:noFill/>
            <a:miter lim="800000"/>
            <a:headEnd/>
            <a:tailEnd/>
          </a:ln>
        </p:spPr>
        <p:txBody>
          <a:bodyPr wrap="square">
            <a:spAutoFit/>
          </a:bodyPr>
          <a:lstStyle/>
          <a:p>
            <a:r>
              <a:rPr lang="fr-FR" b="1" dirty="0"/>
              <a:t>Images, photos:</a:t>
            </a:r>
            <a:endParaRPr lang="cs-CZ" b="1" dirty="0"/>
          </a:p>
          <a:p>
            <a:r>
              <a:rPr lang="fr-FR" dirty="0">
                <a:hlinkClick r:id="rId2"/>
              </a:rPr>
              <a:t>http://commons.wikimedia.org/wiki/File:L%27h%C3%B4tel_biron_2.jpg</a:t>
            </a:r>
            <a:endParaRPr lang="cs-CZ" dirty="0"/>
          </a:p>
          <a:p>
            <a:r>
              <a:rPr lang="fr-FR" dirty="0">
                <a:hlinkClick r:id="rId3"/>
              </a:rPr>
              <a:t>http://commons.wikimedia.org/wiki/File:Der_kuss.jpg</a:t>
            </a:r>
            <a:endParaRPr lang="cs-CZ" dirty="0"/>
          </a:p>
          <a:p>
            <a:r>
              <a:rPr lang="fr-FR" dirty="0" smtClean="0">
                <a:hlinkClick r:id="rId4"/>
              </a:rPr>
              <a:t>http://commons.wikimedia.org/wiki/File:Mus%C3%A9e_Marmottan.JPG</a:t>
            </a:r>
            <a:endParaRPr lang="cs-CZ" dirty="0" smtClean="0"/>
          </a:p>
          <a:p>
            <a:r>
              <a:rPr lang="fr-FR" dirty="0" smtClean="0">
                <a:hlinkClick r:id="rId5"/>
              </a:rPr>
              <a:t>http://commons.wikimedia.org/wiki/File:Claude_Monet,_Impression,_soleil_levant,_1872.jpg</a:t>
            </a:r>
            <a:endParaRPr lang="cs-CZ" dirty="0" smtClean="0"/>
          </a:p>
          <a:p>
            <a:r>
              <a:rPr lang="fr-FR" dirty="0" smtClean="0">
                <a:hlinkClick r:id="rId6"/>
              </a:rPr>
              <a:t>http://commons.wikimedia.org/wiki/File:Claude_Monet_-_Rouen_Cathedral,_Facade_(Sunset).JPG</a:t>
            </a:r>
            <a:endParaRPr lang="cs-CZ" dirty="0" smtClean="0"/>
          </a:p>
          <a:p>
            <a:r>
              <a:rPr lang="fr-FR" dirty="0" smtClean="0">
                <a:hlinkClick r:id="rId7"/>
              </a:rPr>
              <a:t>https://commons.wikimedia.org/wiki/File:Musee_quai_branly_eiffel.jpg</a:t>
            </a:r>
            <a:endParaRPr lang="cs-CZ" dirty="0" smtClean="0"/>
          </a:p>
          <a:p>
            <a:r>
              <a:rPr lang="fr-FR" dirty="0" smtClean="0">
                <a:hlinkClick r:id="rId8"/>
              </a:rPr>
              <a:t>https://commons.wikimedia.org/wiki/File:Exposition_Fleuve_Congo-Paris_2010.jpg</a:t>
            </a:r>
            <a:endParaRPr lang="cs-CZ" dirty="0" smtClean="0"/>
          </a:p>
          <a:p>
            <a:r>
              <a:rPr lang="fr-FR" dirty="0" smtClean="0">
                <a:hlinkClick r:id="rId9"/>
              </a:rPr>
              <a:t>https://commons.wikimedia.org/wiki/File:Mus%C3%A9e_du_quai_Branly_01.jpg</a:t>
            </a:r>
            <a:endParaRPr lang="cs-CZ" dirty="0" smtClean="0"/>
          </a:p>
          <a:p>
            <a:r>
              <a:rPr lang="fr-FR" dirty="0" smtClean="0">
                <a:hlinkClick r:id="rId10"/>
              </a:rPr>
              <a:t>http://commons.wikimedia.org/wiki/File:Parvis_musee_des_arts_et_metiers.jpg</a:t>
            </a:r>
            <a:endParaRPr lang="cs-CZ" dirty="0" smtClean="0"/>
          </a:p>
          <a:p>
            <a:r>
              <a:rPr lang="fr-FR" dirty="0" smtClean="0">
                <a:hlinkClick r:id="rId11"/>
              </a:rPr>
              <a:t>http://upload.wikimedia.org/wikipedia/commons/8/89/Microscope1751.jpg</a:t>
            </a:r>
            <a:endParaRPr lang="cs-CZ" dirty="0" smtClean="0"/>
          </a:p>
          <a:p>
            <a:r>
              <a:rPr lang="fr-FR" dirty="0" smtClean="0">
                <a:hlinkClick r:id="rId12"/>
              </a:rPr>
              <a:t>http://commons.wikimedia.org/wiki/File:Ordi-mecanique-IMG_0517.jpg</a:t>
            </a:r>
            <a:endParaRPr lang="cs-CZ" dirty="0" smtClean="0"/>
          </a:p>
          <a:p>
            <a:r>
              <a:rPr lang="fr-FR" dirty="0" smtClean="0">
                <a:hlinkClick r:id="rId13"/>
              </a:rPr>
              <a:t>http://commons.wikimedia.org/wiki/File:Mus%C3%A9e_des_Arts_et_M%C3%A9tiers_-_Appareil_photographique_dit_%C2%ABPhoto-Carnet%C2%BB_de_Rudolph_Kr%C3%BCgener,_1888.jpg</a:t>
            </a:r>
            <a:endParaRPr lang="cs-CZ" dirty="0" smtClean="0"/>
          </a:p>
          <a:p>
            <a:r>
              <a:rPr lang="fr-FR" dirty="0" smtClean="0">
                <a:hlinkClick r:id="rId14"/>
              </a:rPr>
              <a:t>http://commons.wikimedia.org/wiki/File:FardierdeCugnot20050111.jpg</a:t>
            </a:r>
            <a:endParaRPr lang="cs-CZ" dirty="0" smtClean="0"/>
          </a:p>
          <a:p>
            <a:r>
              <a:rPr lang="fr-FR" dirty="0" smtClean="0">
                <a:hlinkClick r:id="rId15"/>
              </a:rPr>
              <a:t>http://upload.wikimedia.org/wikipedia/commons/5/50/Pendule_de_Foucault_au_musee_des_arts_et_metiers.jpg</a:t>
            </a:r>
            <a:endParaRPr lang="cs-CZ" dirty="0" smtClean="0"/>
          </a:p>
          <a:p>
            <a:endParaRPr lang="fr-FR" dirty="0"/>
          </a:p>
        </p:txBody>
      </p:sp>
      <p:sp>
        <p:nvSpPr>
          <p:cNvPr id="49156" name="TextovéPole 6"/>
          <p:cNvSpPr txBox="1">
            <a:spLocks noChangeArrowheads="1"/>
          </p:cNvSpPr>
          <p:nvPr/>
        </p:nvSpPr>
        <p:spPr bwMode="auto">
          <a:xfrm>
            <a:off x="6286500" y="0"/>
            <a:ext cx="2857500" cy="307975"/>
          </a:xfrm>
          <a:prstGeom prst="rect">
            <a:avLst/>
          </a:prstGeom>
          <a:noFill/>
          <a:ln w="9525">
            <a:noFill/>
            <a:miter lim="800000"/>
            <a:headEnd/>
            <a:tailEnd/>
          </a:ln>
        </p:spPr>
        <p:txBody>
          <a:bodyPr>
            <a:spAutoFit/>
          </a:bodyPr>
          <a:lstStyle/>
          <a:p>
            <a:r>
              <a:rPr lang="cs-CZ" sz="1400"/>
              <a:t>VY_32_INOVACE_2.1.FJ4.16/Št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Nadpis 1"/>
          <p:cNvSpPr>
            <a:spLocks noGrp="1"/>
          </p:cNvSpPr>
          <p:nvPr>
            <p:ph type="title"/>
          </p:nvPr>
        </p:nvSpPr>
        <p:spPr>
          <a:xfrm>
            <a:off x="468313" y="260350"/>
            <a:ext cx="8229600" cy="1143000"/>
          </a:xfrm>
        </p:spPr>
        <p:txBody>
          <a:bodyPr/>
          <a:lstStyle/>
          <a:p>
            <a:pPr eaLnBrk="1" hangingPunct="1"/>
            <a:r>
              <a:rPr lang="fr-FR" smtClean="0"/>
              <a:t>Musée du Louvre</a:t>
            </a:r>
          </a:p>
        </p:txBody>
      </p:sp>
      <p:sp>
        <p:nvSpPr>
          <p:cNvPr id="17412" name="Zástupný symbol pro obsah 4"/>
          <p:cNvSpPr>
            <a:spLocks noGrp="1"/>
          </p:cNvSpPr>
          <p:nvPr>
            <p:ph idx="1"/>
          </p:nvPr>
        </p:nvSpPr>
        <p:spPr>
          <a:xfrm>
            <a:off x="250825" y="1268413"/>
            <a:ext cx="8643938" cy="5040312"/>
          </a:xfrm>
          <a:solidFill>
            <a:schemeClr val="bg1"/>
          </a:solidFill>
        </p:spPr>
        <p:txBody>
          <a:bodyPr/>
          <a:lstStyle/>
          <a:p>
            <a:pPr marL="179388" indent="-179388" eaLnBrk="1" hangingPunct="1">
              <a:spcBef>
                <a:spcPts val="600"/>
              </a:spcBef>
            </a:pPr>
            <a:r>
              <a:rPr lang="fr-FR" sz="2100" dirty="0" smtClean="0"/>
              <a:t>La résidence des rois français du </a:t>
            </a:r>
            <a:r>
              <a:rPr lang="cs-CZ" sz="2100" dirty="0" smtClean="0"/>
              <a:t>XVI</a:t>
            </a:r>
            <a:r>
              <a:rPr lang="fr-FR" sz="2100" baseline="30000" dirty="0" smtClean="0"/>
              <a:t>e</a:t>
            </a:r>
            <a:r>
              <a:rPr lang="fr-FR" sz="2100" dirty="0" smtClean="0"/>
              <a:t> au</a:t>
            </a:r>
            <a:r>
              <a:rPr lang="cs-CZ" sz="2100" dirty="0" smtClean="0"/>
              <a:t> XVIII</a:t>
            </a:r>
            <a:r>
              <a:rPr lang="fr-FR" sz="2100" baseline="30000" dirty="0" smtClean="0"/>
              <a:t>e </a:t>
            </a:r>
            <a:r>
              <a:rPr lang="fr-FR" sz="2100" dirty="0" smtClean="0"/>
              <a:t>siècle</a:t>
            </a:r>
            <a:endParaRPr lang="cs-CZ" sz="2100" dirty="0" smtClean="0"/>
          </a:p>
          <a:p>
            <a:pPr marL="179388" indent="-179388" eaLnBrk="1" hangingPunct="1">
              <a:spcBef>
                <a:spcPts val="600"/>
              </a:spcBef>
            </a:pPr>
            <a:r>
              <a:rPr lang="fr-FR" sz="2100" dirty="0" smtClean="0"/>
              <a:t>Il est situé sur la </a:t>
            </a:r>
            <a:r>
              <a:rPr lang="fr-FR" sz="2100" b="1" dirty="0" smtClean="0"/>
              <a:t>rive droite de la Seine</a:t>
            </a:r>
          </a:p>
          <a:p>
            <a:pPr marL="179388" indent="-179388" eaLnBrk="1" hangingPunct="1">
              <a:spcBef>
                <a:spcPts val="600"/>
              </a:spcBef>
            </a:pPr>
            <a:r>
              <a:rPr lang="fr-FR" sz="2100" dirty="0" smtClean="0"/>
              <a:t>Il est devenu le musée célèbre </a:t>
            </a:r>
            <a:r>
              <a:rPr lang="fr-FR" sz="2100" b="1" dirty="0" smtClean="0"/>
              <a:t>après la Révolution de 1789</a:t>
            </a:r>
          </a:p>
          <a:p>
            <a:pPr marL="179388" indent="-179388" eaLnBrk="1" hangingPunct="1">
              <a:spcBef>
                <a:spcPts val="600"/>
              </a:spcBef>
            </a:pPr>
            <a:r>
              <a:rPr lang="fr-FR" sz="2100" dirty="0" smtClean="0"/>
              <a:t>Aujourd‘hui, l‘un des plus riches musées du monde</a:t>
            </a:r>
            <a:endParaRPr lang="cs-CZ" sz="2100" dirty="0" smtClean="0"/>
          </a:p>
          <a:p>
            <a:pPr marL="179388" indent="-179388" eaLnBrk="1" hangingPunct="1">
              <a:spcBef>
                <a:spcPts val="600"/>
              </a:spcBef>
            </a:pPr>
            <a:r>
              <a:rPr lang="fr-FR" sz="2100" dirty="0" smtClean="0"/>
              <a:t>Comprend </a:t>
            </a:r>
            <a:r>
              <a:rPr lang="fr-FR" sz="2100" b="1" dirty="0" smtClean="0"/>
              <a:t>3 ailes </a:t>
            </a:r>
            <a:r>
              <a:rPr lang="fr-FR" sz="2100" dirty="0" smtClean="0"/>
              <a:t>principales: </a:t>
            </a:r>
            <a:r>
              <a:rPr lang="fr-FR" sz="2100" b="1" dirty="0" smtClean="0">
                <a:solidFill>
                  <a:srgbClr val="FF0000"/>
                </a:solidFill>
              </a:rPr>
              <a:t>Sully, Richelier, Denon</a:t>
            </a:r>
          </a:p>
          <a:p>
            <a:pPr marL="179388" indent="-179388" eaLnBrk="1" hangingPunct="1">
              <a:spcBef>
                <a:spcPts val="600"/>
              </a:spcBef>
            </a:pPr>
            <a:r>
              <a:rPr lang="fr-FR" sz="2100" dirty="0" smtClean="0"/>
              <a:t>Les œuvres du musée sont de nature variée : </a:t>
            </a:r>
            <a:r>
              <a:rPr lang="fr-FR" sz="2100" b="1" dirty="0" smtClean="0">
                <a:solidFill>
                  <a:srgbClr val="0033CC"/>
                </a:solidFill>
              </a:rPr>
              <a:t>peintures, sculptures, dessins, céramiques, objets archéologiques</a:t>
            </a:r>
            <a:r>
              <a:rPr lang="cs-CZ" sz="2100" b="1" dirty="0" smtClean="0">
                <a:solidFill>
                  <a:srgbClr val="0033CC"/>
                </a:solidFill>
              </a:rPr>
              <a:t>, </a:t>
            </a:r>
            <a:r>
              <a:rPr lang="fr-FR" sz="2100" b="1" dirty="0" smtClean="0">
                <a:solidFill>
                  <a:srgbClr val="0033CC"/>
                </a:solidFill>
              </a:rPr>
              <a:t>objets d</a:t>
            </a:r>
            <a:r>
              <a:rPr lang="cs-CZ" sz="2100" b="1" dirty="0" smtClean="0">
                <a:solidFill>
                  <a:srgbClr val="0033CC"/>
                </a:solidFill>
              </a:rPr>
              <a:t>‘</a:t>
            </a:r>
            <a:r>
              <a:rPr lang="fr-FR" sz="2100" b="1" dirty="0" smtClean="0">
                <a:solidFill>
                  <a:srgbClr val="0033CC"/>
                </a:solidFill>
              </a:rPr>
              <a:t>art</a:t>
            </a:r>
            <a:r>
              <a:rPr lang="cs-CZ" sz="2100" b="1" dirty="0" smtClean="0">
                <a:solidFill>
                  <a:srgbClr val="0033CC"/>
                </a:solidFill>
              </a:rPr>
              <a:t>…</a:t>
            </a:r>
            <a:endParaRPr lang="fr-FR" sz="2100" b="1" dirty="0" smtClean="0">
              <a:solidFill>
                <a:srgbClr val="0033CC"/>
              </a:solidFill>
            </a:endParaRPr>
          </a:p>
          <a:p>
            <a:pPr marL="179388" indent="-179388"/>
            <a:r>
              <a:rPr lang="fr-FR" sz="2100" dirty="0" smtClean="0"/>
              <a:t>Nombre </a:t>
            </a:r>
            <a:r>
              <a:rPr lang="cs-CZ" sz="2100" dirty="0" smtClean="0"/>
              <a:t>d‘œ</a:t>
            </a:r>
            <a:r>
              <a:rPr lang="fr-FR" sz="2100" dirty="0" smtClean="0">
                <a:cs typeface="Arial" charset="0"/>
              </a:rPr>
              <a:t>uvres:</a:t>
            </a:r>
            <a:r>
              <a:rPr lang="fr-FR" sz="2100" dirty="0" smtClean="0"/>
              <a:t> 35 000 en exposition, </a:t>
            </a:r>
            <a:r>
              <a:rPr lang="fr-FR" sz="2100" b="1" dirty="0" smtClean="0"/>
              <a:t>460 000 </a:t>
            </a:r>
            <a:r>
              <a:rPr lang="fr-FR" sz="2100" dirty="0" smtClean="0"/>
              <a:t>au total</a:t>
            </a:r>
          </a:p>
          <a:p>
            <a:pPr marL="179388" indent="-179388"/>
            <a:r>
              <a:rPr lang="fr-FR" sz="2100" b="1" dirty="0" smtClean="0"/>
              <a:t>Collections</a:t>
            </a:r>
            <a:r>
              <a:rPr lang="fr-FR" sz="2100" dirty="0" smtClean="0"/>
              <a:t>: Antiquités orientales, Antiquités égyptiennes, Antiquités grecques, étrusques et romaines, Arts de l'Islam, Sculptures, Objets d'art, Peintures, Arts graphiques</a:t>
            </a:r>
          </a:p>
          <a:p>
            <a:pPr marL="179388" indent="-179388"/>
            <a:r>
              <a:rPr lang="fr-FR" sz="2100" b="1" dirty="0" smtClean="0"/>
              <a:t>Auteurs remarquables</a:t>
            </a:r>
            <a:r>
              <a:rPr lang="fr-FR" sz="2100" dirty="0" smtClean="0"/>
              <a:t>: </a:t>
            </a:r>
            <a:r>
              <a:rPr lang="fr-FR" sz="2100" b="1" dirty="0" smtClean="0">
                <a:solidFill>
                  <a:srgbClr val="009242"/>
                </a:solidFill>
              </a:rPr>
              <a:t>Léonard de Vinci, Paul Rubens, Raphaël, Caravage, Vermeer, Le Titien, Rembrandt, Jacques-Louis David, Albrecht Dürer</a:t>
            </a:r>
            <a:r>
              <a:rPr lang="cs-CZ" sz="2100" b="1" dirty="0" smtClean="0">
                <a:solidFill>
                  <a:srgbClr val="009242"/>
                </a:solidFill>
              </a:rPr>
              <a:t>…</a:t>
            </a:r>
            <a:endParaRPr lang="fr-FR" sz="2100" b="1" dirty="0" smtClean="0">
              <a:solidFill>
                <a:srgbClr val="009242"/>
              </a:solidFill>
            </a:endParaRPr>
          </a:p>
        </p:txBody>
      </p:sp>
      <p:sp>
        <p:nvSpPr>
          <p:cNvPr id="6" name="Zástupný symbol pro zápatí 3"/>
          <p:cNvSpPr>
            <a:spLocks noGrp="1"/>
          </p:cNvSpPr>
          <p:nvPr>
            <p:ph type="ftr" sz="quarter" idx="11"/>
          </p:nvPr>
        </p:nvSpPr>
        <p:spPr>
          <a:xfrm>
            <a:off x="1785938" y="6492875"/>
            <a:ext cx="5857875"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
        <p:nvSpPr>
          <p:cNvPr id="17414" name="TextovéPole 6"/>
          <p:cNvSpPr txBox="1">
            <a:spLocks noChangeArrowheads="1"/>
          </p:cNvSpPr>
          <p:nvPr/>
        </p:nvSpPr>
        <p:spPr bwMode="auto">
          <a:xfrm>
            <a:off x="6286500" y="0"/>
            <a:ext cx="2857500" cy="307975"/>
          </a:xfrm>
          <a:prstGeom prst="rect">
            <a:avLst/>
          </a:prstGeom>
          <a:noFill/>
          <a:ln w="9525">
            <a:noFill/>
            <a:miter lim="800000"/>
            <a:headEnd/>
            <a:tailEnd/>
          </a:ln>
        </p:spPr>
        <p:txBody>
          <a:bodyPr>
            <a:spAutoFit/>
          </a:bodyPr>
          <a:lstStyle/>
          <a:p>
            <a:r>
              <a:rPr lang="cs-CZ" sz="1400"/>
              <a:t>VY_32_INOVACE_2.1.FJ4.16/Št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zápatí 3"/>
          <p:cNvSpPr txBox="1">
            <a:spLocks noGrp="1"/>
          </p:cNvSpPr>
          <p:nvPr/>
        </p:nvSpPr>
        <p:spPr>
          <a:xfrm>
            <a:off x="1785938" y="6492875"/>
            <a:ext cx="5857875" cy="365125"/>
          </a:xfrm>
          <a:prstGeom prst="rect">
            <a:avLst/>
          </a:prstGeom>
          <a:noFill/>
        </p:spPr>
        <p:txBody>
          <a:bodyPr anchor="ctr"/>
          <a:lstStyle/>
          <a:p>
            <a:pPr algn="ctr" fontAlgn="auto">
              <a:spcBef>
                <a:spcPts val="0"/>
              </a:spcBef>
              <a:spcAft>
                <a:spcPts val="0"/>
              </a:spcAft>
              <a:defRPr/>
            </a:pPr>
            <a:r>
              <a:rPr lang="cs-CZ" sz="1200" i="1" dirty="0">
                <a:solidFill>
                  <a:schemeClr val="tx1">
                    <a:tint val="75000"/>
                  </a:schemeClr>
                </a:solidFill>
                <a:latin typeface="Arial" pitchFamily="34" charset="0"/>
                <a:cs typeface="Arial" pitchFamily="34" charset="0"/>
              </a:rPr>
              <a:t>Autorem materiálu a všech jeho částí, není-li uvedeno jinak, je Mgr. Andrea Šteflová</a:t>
            </a:r>
          </a:p>
          <a:p>
            <a:pPr algn="ctr" fontAlgn="auto">
              <a:spcBef>
                <a:spcPts val="0"/>
              </a:spcBef>
              <a:spcAft>
                <a:spcPts val="0"/>
              </a:spcAft>
              <a:defRPr/>
            </a:pPr>
            <a:r>
              <a:rPr lang="cs-CZ" sz="1400" dirty="0">
                <a:solidFill>
                  <a:schemeClr val="tx1">
                    <a:tint val="75000"/>
                  </a:schemeClr>
                </a:solidFill>
                <a:latin typeface="Arial" pitchFamily="34" charset="0"/>
                <a:cs typeface="Arial" pitchFamily="34" charset="0"/>
              </a:rPr>
              <a:t>CZ.1.07/1.5.00/34.0501</a:t>
            </a:r>
          </a:p>
        </p:txBody>
      </p:sp>
      <p:sp>
        <p:nvSpPr>
          <p:cNvPr id="32773" name="TextovéPole 6"/>
          <p:cNvSpPr txBox="1">
            <a:spLocks noChangeArrowheads="1"/>
          </p:cNvSpPr>
          <p:nvPr/>
        </p:nvSpPr>
        <p:spPr bwMode="auto">
          <a:xfrm>
            <a:off x="6286500" y="0"/>
            <a:ext cx="2857500" cy="307975"/>
          </a:xfrm>
          <a:prstGeom prst="rect">
            <a:avLst/>
          </a:prstGeom>
          <a:noFill/>
          <a:ln w="9525">
            <a:noFill/>
            <a:miter lim="800000"/>
            <a:headEnd/>
            <a:tailEnd/>
          </a:ln>
        </p:spPr>
        <p:txBody>
          <a:bodyPr>
            <a:spAutoFit/>
          </a:bodyPr>
          <a:lstStyle/>
          <a:p>
            <a:r>
              <a:rPr lang="cs-CZ" sz="1400"/>
              <a:t>VY_32_INOVACE_2.1.FJ4.16/Št</a:t>
            </a:r>
          </a:p>
        </p:txBody>
      </p:sp>
      <p:sp>
        <p:nvSpPr>
          <p:cNvPr id="32776" name="Text Box 8"/>
          <p:cNvSpPr txBox="1">
            <a:spLocks noChangeArrowheads="1"/>
          </p:cNvSpPr>
          <p:nvPr/>
        </p:nvSpPr>
        <p:spPr bwMode="auto">
          <a:xfrm>
            <a:off x="2857488" y="4286256"/>
            <a:ext cx="3071834" cy="641350"/>
          </a:xfrm>
          <a:prstGeom prst="rect">
            <a:avLst/>
          </a:prstGeom>
          <a:noFill/>
          <a:ln w="9525">
            <a:noFill/>
            <a:miter lim="800000"/>
            <a:headEnd/>
            <a:tailEnd/>
          </a:ln>
          <a:effectLst/>
        </p:spPr>
        <p:txBody>
          <a:bodyPr wrap="square">
            <a:spAutoFit/>
          </a:bodyPr>
          <a:lstStyle/>
          <a:p>
            <a:r>
              <a:rPr lang="fr-FR" dirty="0" smtClean="0"/>
              <a:t>E. Delacroix</a:t>
            </a:r>
          </a:p>
          <a:p>
            <a:r>
              <a:rPr lang="fr-FR" i="1" dirty="0" smtClean="0"/>
              <a:t>La Liberté guidant le peuple</a:t>
            </a:r>
            <a:endParaRPr lang="fr-FR" i="1" dirty="0"/>
          </a:p>
        </p:txBody>
      </p:sp>
      <p:pic>
        <p:nvPicPr>
          <p:cNvPr id="32782" name="Picture 14" descr="File:Venus de Milo Louvre Ma399.jpg">
            <a:hlinkClick r:id="rId2"/>
          </p:cNvPr>
          <p:cNvPicPr>
            <a:picLocks noChangeAspect="1" noChangeArrowheads="1"/>
          </p:cNvPicPr>
          <p:nvPr/>
        </p:nvPicPr>
        <p:blipFill>
          <a:blip r:embed="rId3" cstate="print"/>
          <a:srcRect/>
          <a:stretch>
            <a:fillRect/>
          </a:stretch>
        </p:blipFill>
        <p:spPr bwMode="auto">
          <a:xfrm>
            <a:off x="6659563" y="404813"/>
            <a:ext cx="2265362" cy="5622925"/>
          </a:xfrm>
          <a:prstGeom prst="rect">
            <a:avLst/>
          </a:prstGeom>
          <a:noFill/>
        </p:spPr>
      </p:pic>
      <p:sp>
        <p:nvSpPr>
          <p:cNvPr id="32783" name="Text Box 15"/>
          <p:cNvSpPr txBox="1">
            <a:spLocks noChangeArrowheads="1"/>
          </p:cNvSpPr>
          <p:nvPr/>
        </p:nvSpPr>
        <p:spPr bwMode="auto">
          <a:xfrm>
            <a:off x="7164388" y="6021388"/>
            <a:ext cx="1631950" cy="366712"/>
          </a:xfrm>
          <a:prstGeom prst="rect">
            <a:avLst/>
          </a:prstGeom>
          <a:noFill/>
          <a:ln w="9525">
            <a:noFill/>
            <a:miter lim="800000"/>
            <a:headEnd/>
            <a:tailEnd/>
          </a:ln>
          <a:effectLst/>
        </p:spPr>
        <p:txBody>
          <a:bodyPr wrap="none">
            <a:spAutoFit/>
          </a:bodyPr>
          <a:lstStyle/>
          <a:p>
            <a:r>
              <a:rPr lang="fr-FR" i="1" dirty="0" smtClean="0"/>
              <a:t>Vénus de Milo</a:t>
            </a:r>
            <a:endParaRPr lang="fr-FR" i="1" dirty="0"/>
          </a:p>
        </p:txBody>
      </p:sp>
      <p:pic>
        <p:nvPicPr>
          <p:cNvPr id="32785" name="Picture 17" descr="File:Eugène Delacroix - La liberté guidant le peuple.jpg">
            <a:hlinkClick r:id="rId4"/>
          </p:cNvPr>
          <p:cNvPicPr>
            <a:picLocks noChangeAspect="1" noChangeArrowheads="1"/>
          </p:cNvPicPr>
          <p:nvPr/>
        </p:nvPicPr>
        <p:blipFill>
          <a:blip r:embed="rId5" cstate="print"/>
          <a:srcRect/>
          <a:stretch>
            <a:fillRect/>
          </a:stretch>
        </p:blipFill>
        <p:spPr bwMode="auto">
          <a:xfrm>
            <a:off x="1714480" y="428604"/>
            <a:ext cx="4897438" cy="3875088"/>
          </a:xfrm>
          <a:prstGeom prst="rect">
            <a:avLst/>
          </a:prstGeom>
          <a:noFill/>
        </p:spPr>
      </p:pic>
      <p:pic>
        <p:nvPicPr>
          <p:cNvPr id="32779" name="Picture 11" descr="File:Mona Lisa, by Leonardo da Vinci, from C2RMF retouched.jpg">
            <a:hlinkClick r:id="rId6"/>
          </p:cNvPr>
          <p:cNvPicPr>
            <a:picLocks noChangeAspect="1" noChangeArrowheads="1"/>
          </p:cNvPicPr>
          <p:nvPr/>
        </p:nvPicPr>
        <p:blipFill>
          <a:blip r:embed="rId7" cstate="print"/>
          <a:srcRect/>
          <a:stretch>
            <a:fillRect/>
          </a:stretch>
        </p:blipFill>
        <p:spPr bwMode="auto">
          <a:xfrm>
            <a:off x="285720" y="2500306"/>
            <a:ext cx="2368550" cy="3530600"/>
          </a:xfrm>
          <a:prstGeom prst="rect">
            <a:avLst/>
          </a:prstGeom>
          <a:noFill/>
        </p:spPr>
      </p:pic>
      <p:sp>
        <p:nvSpPr>
          <p:cNvPr id="32780" name="Text Box 12"/>
          <p:cNvSpPr txBox="1">
            <a:spLocks noChangeArrowheads="1"/>
          </p:cNvSpPr>
          <p:nvPr/>
        </p:nvSpPr>
        <p:spPr bwMode="auto">
          <a:xfrm>
            <a:off x="214282" y="6000768"/>
            <a:ext cx="2714644" cy="369332"/>
          </a:xfrm>
          <a:prstGeom prst="rect">
            <a:avLst/>
          </a:prstGeom>
          <a:solidFill>
            <a:schemeClr val="bg1"/>
          </a:solidFill>
          <a:ln w="9525">
            <a:solidFill>
              <a:schemeClr val="bg1"/>
            </a:solidFill>
            <a:miter lim="800000"/>
            <a:headEnd/>
            <a:tailEnd/>
          </a:ln>
          <a:effectLst/>
        </p:spPr>
        <p:txBody>
          <a:bodyPr wrap="square">
            <a:spAutoFit/>
          </a:bodyPr>
          <a:lstStyle/>
          <a:p>
            <a:r>
              <a:rPr lang="fr-FR" dirty="0" smtClean="0"/>
              <a:t>L</a:t>
            </a:r>
            <a:r>
              <a:rPr lang="cs-CZ" dirty="0" smtClean="0"/>
              <a:t>.</a:t>
            </a:r>
            <a:r>
              <a:rPr lang="fr-FR" dirty="0" smtClean="0"/>
              <a:t> de Vinci – </a:t>
            </a:r>
            <a:r>
              <a:rPr lang="fr-FR" i="1" dirty="0" smtClean="0"/>
              <a:t>La Joconde</a:t>
            </a:r>
            <a:endParaRPr lang="fr-FR"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Nadpis 1"/>
          <p:cNvSpPr>
            <a:spLocks noGrp="1"/>
          </p:cNvSpPr>
          <p:nvPr>
            <p:ph type="title"/>
          </p:nvPr>
        </p:nvSpPr>
        <p:spPr/>
        <p:txBody>
          <a:bodyPr/>
          <a:lstStyle/>
          <a:p>
            <a:pPr eaLnBrk="1" hangingPunct="1"/>
            <a:r>
              <a:rPr lang="fr-FR" smtClean="0"/>
              <a:t>Musée d‘Orsay</a:t>
            </a:r>
          </a:p>
        </p:txBody>
      </p:sp>
      <p:sp>
        <p:nvSpPr>
          <p:cNvPr id="18436" name="Zástupný symbol pro obsah 4"/>
          <p:cNvSpPr>
            <a:spLocks noGrp="1"/>
          </p:cNvSpPr>
          <p:nvPr>
            <p:ph idx="1"/>
          </p:nvPr>
        </p:nvSpPr>
        <p:spPr>
          <a:xfrm>
            <a:off x="250825" y="1484313"/>
            <a:ext cx="8643938" cy="4897437"/>
          </a:xfrm>
          <a:solidFill>
            <a:schemeClr val="bg1"/>
          </a:solidFill>
        </p:spPr>
        <p:txBody>
          <a:bodyPr/>
          <a:lstStyle/>
          <a:p>
            <a:pPr marL="179388" indent="-179388" eaLnBrk="1" hangingPunct="1">
              <a:spcBef>
                <a:spcPts val="600"/>
              </a:spcBef>
            </a:pPr>
            <a:r>
              <a:rPr lang="fr-FR" sz="2100" dirty="0" smtClean="0"/>
              <a:t>L</a:t>
            </a:r>
            <a:r>
              <a:rPr lang="cs-CZ" sz="2100" dirty="0" smtClean="0"/>
              <a:t>‘</a:t>
            </a:r>
            <a:r>
              <a:rPr lang="fr-FR" sz="2100" b="1" dirty="0" smtClean="0"/>
              <a:t>ancienne gare </a:t>
            </a:r>
            <a:r>
              <a:rPr lang="fr-FR" sz="2100" dirty="0" smtClean="0"/>
              <a:t>construite à l‘occasion de l‘Exposition Universelle en 1889 a été réaménagée en musée consacré à </a:t>
            </a:r>
            <a:r>
              <a:rPr lang="fr-FR" sz="2100" b="1" dirty="0" smtClean="0">
                <a:solidFill>
                  <a:srgbClr val="FF0000"/>
                </a:solidFill>
              </a:rPr>
              <a:t>l‘art de la 2</a:t>
            </a:r>
            <a:r>
              <a:rPr lang="fr-FR" sz="2100" b="1" baseline="30000" dirty="0" smtClean="0">
                <a:solidFill>
                  <a:srgbClr val="FF0000"/>
                </a:solidFill>
              </a:rPr>
              <a:t>e</a:t>
            </a:r>
            <a:r>
              <a:rPr lang="fr-FR" sz="2100" b="1" dirty="0" smtClean="0">
                <a:solidFill>
                  <a:srgbClr val="FF0000"/>
                </a:solidFill>
              </a:rPr>
              <a:t> moitié du XIX</a:t>
            </a:r>
            <a:r>
              <a:rPr lang="fr-FR" sz="2100" b="1" baseline="30000" dirty="0" smtClean="0">
                <a:solidFill>
                  <a:srgbClr val="FF0000"/>
                </a:solidFill>
              </a:rPr>
              <a:t>e</a:t>
            </a:r>
            <a:r>
              <a:rPr lang="fr-FR" sz="2100" b="1" dirty="0" smtClean="0">
                <a:solidFill>
                  <a:srgbClr val="FF0000"/>
                </a:solidFill>
              </a:rPr>
              <a:t> s.</a:t>
            </a:r>
          </a:p>
          <a:p>
            <a:pPr marL="179388" indent="-179388" eaLnBrk="1" hangingPunct="1">
              <a:spcBef>
                <a:spcPts val="600"/>
              </a:spcBef>
            </a:pPr>
            <a:r>
              <a:rPr lang="fr-FR" sz="2100" dirty="0" smtClean="0"/>
              <a:t>Il est situé sur la </a:t>
            </a:r>
            <a:r>
              <a:rPr lang="fr-FR" sz="2100" b="1" dirty="0" smtClean="0"/>
              <a:t>rive gauche de la Seine</a:t>
            </a:r>
            <a:r>
              <a:rPr lang="fr-FR" sz="2100" dirty="0" smtClean="0"/>
              <a:t>, à proximité du Louvre</a:t>
            </a:r>
          </a:p>
          <a:p>
            <a:pPr marL="179388" indent="-179388" eaLnBrk="1" hangingPunct="1">
              <a:spcBef>
                <a:spcPts val="600"/>
              </a:spcBef>
            </a:pPr>
            <a:r>
              <a:rPr lang="fr-FR" sz="2100" dirty="0" smtClean="0"/>
              <a:t>Il abrite surtout la </a:t>
            </a:r>
            <a:r>
              <a:rPr lang="fr-FR" sz="2100" b="1" dirty="0" smtClean="0"/>
              <a:t>peinture et la sculpture occidentale</a:t>
            </a:r>
            <a:r>
              <a:rPr lang="cs-CZ" sz="2100" b="1" dirty="0" smtClean="0"/>
              <a:t>s</a:t>
            </a:r>
            <a:r>
              <a:rPr lang="fr-FR" sz="2100" b="1" dirty="0" smtClean="0"/>
              <a:t> </a:t>
            </a:r>
            <a:r>
              <a:rPr lang="fr-FR" sz="2100" dirty="0" smtClean="0"/>
              <a:t>de 1848 à 1914</a:t>
            </a:r>
          </a:p>
          <a:p>
            <a:pPr marL="179388" indent="-179388" eaLnBrk="1" hangingPunct="1">
              <a:spcBef>
                <a:spcPts val="600"/>
              </a:spcBef>
            </a:pPr>
            <a:r>
              <a:rPr lang="fr-FR" sz="2100" dirty="0" smtClean="0"/>
              <a:t>Il possède la plus grande collection d‘œuvres </a:t>
            </a:r>
            <a:r>
              <a:rPr lang="fr-FR" sz="2100" b="1" dirty="0" smtClean="0">
                <a:solidFill>
                  <a:srgbClr val="0033CC"/>
                </a:solidFill>
              </a:rPr>
              <a:t>impressionnistes</a:t>
            </a:r>
          </a:p>
        </p:txBody>
      </p:sp>
      <p:sp>
        <p:nvSpPr>
          <p:cNvPr id="6" name="Zástupný symbol pro zápatí 3"/>
          <p:cNvSpPr>
            <a:spLocks noGrp="1"/>
          </p:cNvSpPr>
          <p:nvPr>
            <p:ph type="ftr" sz="quarter" idx="11"/>
          </p:nvPr>
        </p:nvSpPr>
        <p:spPr>
          <a:xfrm>
            <a:off x="1785938" y="6492875"/>
            <a:ext cx="5857875" cy="365125"/>
          </a:xfrm>
        </p:spPr>
        <p:txBody>
          <a:bodyPr/>
          <a:lstStyle/>
          <a:p>
            <a:pPr>
              <a:defRPr/>
            </a:pPr>
            <a:r>
              <a:rPr lang="cs-CZ" i="1" dirty="0">
                <a:latin typeface="Arial" pitchFamily="34" charset="0"/>
                <a:cs typeface="Arial" pitchFamily="34" charset="0"/>
              </a:rPr>
              <a:t>Autorem materiálu a všech jeho částí, není-li uvedeno jinak, je Mgr. Andrea Šteflová</a:t>
            </a:r>
          </a:p>
          <a:p>
            <a:pPr>
              <a:defRPr/>
            </a:pPr>
            <a:r>
              <a:rPr lang="cs-CZ" sz="1400" dirty="0">
                <a:latin typeface="Arial" pitchFamily="34" charset="0"/>
                <a:cs typeface="Arial" pitchFamily="34" charset="0"/>
              </a:rPr>
              <a:t>CZ.1.07/1.5.00/34.0501</a:t>
            </a:r>
          </a:p>
        </p:txBody>
      </p:sp>
      <p:sp>
        <p:nvSpPr>
          <p:cNvPr id="18438" name="TextovéPole 6"/>
          <p:cNvSpPr txBox="1">
            <a:spLocks noChangeArrowheads="1"/>
          </p:cNvSpPr>
          <p:nvPr/>
        </p:nvSpPr>
        <p:spPr bwMode="auto">
          <a:xfrm>
            <a:off x="6286500" y="0"/>
            <a:ext cx="2857500" cy="307975"/>
          </a:xfrm>
          <a:prstGeom prst="rect">
            <a:avLst/>
          </a:prstGeom>
          <a:noFill/>
          <a:ln w="9525">
            <a:noFill/>
            <a:miter lim="800000"/>
            <a:headEnd/>
            <a:tailEnd/>
          </a:ln>
        </p:spPr>
        <p:txBody>
          <a:bodyPr>
            <a:spAutoFit/>
          </a:bodyPr>
          <a:lstStyle/>
          <a:p>
            <a:r>
              <a:rPr lang="cs-CZ" sz="1400"/>
              <a:t>VY_32_INOVACE_2.1.FJ4.16/Št</a:t>
            </a:r>
          </a:p>
        </p:txBody>
      </p:sp>
      <p:pic>
        <p:nvPicPr>
          <p:cNvPr id="18442" name="Picture 10" descr="File:MuseeDOrsay.jpg">
            <a:hlinkClick r:id="rId2"/>
          </p:cNvPr>
          <p:cNvPicPr>
            <a:picLocks noChangeAspect="1" noChangeArrowheads="1"/>
          </p:cNvPicPr>
          <p:nvPr/>
        </p:nvPicPr>
        <p:blipFill>
          <a:blip r:embed="rId3" cstate="print"/>
          <a:srcRect/>
          <a:stretch>
            <a:fillRect/>
          </a:stretch>
        </p:blipFill>
        <p:spPr bwMode="auto">
          <a:xfrm>
            <a:off x="755650" y="3789363"/>
            <a:ext cx="7620000" cy="2038350"/>
          </a:xfrm>
          <a:prstGeom prst="rect">
            <a:avLst/>
          </a:prstGeom>
          <a:noFill/>
        </p:spPr>
      </p:pic>
      <p:sp>
        <p:nvSpPr>
          <p:cNvPr id="18443" name="Text Box 11"/>
          <p:cNvSpPr txBox="1">
            <a:spLocks noChangeArrowheads="1"/>
          </p:cNvSpPr>
          <p:nvPr/>
        </p:nvSpPr>
        <p:spPr bwMode="auto">
          <a:xfrm>
            <a:off x="663575" y="5851525"/>
            <a:ext cx="1116013" cy="244475"/>
          </a:xfrm>
          <a:prstGeom prst="rect">
            <a:avLst/>
          </a:prstGeom>
          <a:noFill/>
          <a:ln w="9525">
            <a:noFill/>
            <a:miter lim="800000"/>
            <a:headEnd/>
            <a:tailEnd/>
          </a:ln>
          <a:effectLst/>
        </p:spPr>
        <p:txBody>
          <a:bodyPr wrap="none">
            <a:spAutoFit/>
          </a:bodyPr>
          <a:lstStyle/>
          <a:p>
            <a:r>
              <a:rPr lang="fr-FR" sz="1000"/>
              <a:t>Auteur: Sanchez</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zápatí 3"/>
          <p:cNvSpPr txBox="1">
            <a:spLocks noGrp="1"/>
          </p:cNvSpPr>
          <p:nvPr/>
        </p:nvSpPr>
        <p:spPr>
          <a:xfrm>
            <a:off x="1785938" y="6492875"/>
            <a:ext cx="5857875" cy="365125"/>
          </a:xfrm>
          <a:prstGeom prst="rect">
            <a:avLst/>
          </a:prstGeom>
          <a:noFill/>
        </p:spPr>
        <p:txBody>
          <a:bodyPr anchor="ctr"/>
          <a:lstStyle/>
          <a:p>
            <a:pPr algn="ctr" fontAlgn="auto">
              <a:spcBef>
                <a:spcPts val="0"/>
              </a:spcBef>
              <a:spcAft>
                <a:spcPts val="0"/>
              </a:spcAft>
              <a:defRPr/>
            </a:pPr>
            <a:r>
              <a:rPr lang="cs-CZ" sz="1200" i="1" dirty="0">
                <a:solidFill>
                  <a:schemeClr val="tx1">
                    <a:tint val="75000"/>
                  </a:schemeClr>
                </a:solidFill>
                <a:latin typeface="Arial" pitchFamily="34" charset="0"/>
                <a:cs typeface="Arial" pitchFamily="34" charset="0"/>
              </a:rPr>
              <a:t>Autorem materiálu a všech jeho částí, není-li uvedeno jinak, je Mgr. Andrea Šteflová</a:t>
            </a:r>
          </a:p>
          <a:p>
            <a:pPr algn="ctr" fontAlgn="auto">
              <a:spcBef>
                <a:spcPts val="0"/>
              </a:spcBef>
              <a:spcAft>
                <a:spcPts val="0"/>
              </a:spcAft>
              <a:defRPr/>
            </a:pPr>
            <a:r>
              <a:rPr lang="cs-CZ" sz="1400" dirty="0">
                <a:solidFill>
                  <a:schemeClr val="tx1">
                    <a:tint val="75000"/>
                  </a:schemeClr>
                </a:solidFill>
                <a:latin typeface="Arial" pitchFamily="34" charset="0"/>
                <a:cs typeface="Arial" pitchFamily="34" charset="0"/>
              </a:rPr>
              <a:t>CZ.1.07/1.5.00/34.0501</a:t>
            </a:r>
          </a:p>
        </p:txBody>
      </p:sp>
      <p:sp>
        <p:nvSpPr>
          <p:cNvPr id="37893" name="TextovéPole 6"/>
          <p:cNvSpPr txBox="1">
            <a:spLocks noChangeArrowheads="1"/>
          </p:cNvSpPr>
          <p:nvPr/>
        </p:nvSpPr>
        <p:spPr bwMode="auto">
          <a:xfrm>
            <a:off x="6286500" y="0"/>
            <a:ext cx="2857500" cy="307975"/>
          </a:xfrm>
          <a:prstGeom prst="rect">
            <a:avLst/>
          </a:prstGeom>
          <a:noFill/>
          <a:ln w="9525">
            <a:noFill/>
            <a:miter lim="800000"/>
            <a:headEnd/>
            <a:tailEnd/>
          </a:ln>
        </p:spPr>
        <p:txBody>
          <a:bodyPr>
            <a:spAutoFit/>
          </a:bodyPr>
          <a:lstStyle/>
          <a:p>
            <a:r>
              <a:rPr lang="cs-CZ" sz="1400"/>
              <a:t>VY_32_INOVACE_2.1.FJ4.16/Št</a:t>
            </a:r>
          </a:p>
        </p:txBody>
      </p:sp>
      <p:sp>
        <p:nvSpPr>
          <p:cNvPr id="37898" name="Text Box 10"/>
          <p:cNvSpPr txBox="1">
            <a:spLocks noChangeArrowheads="1"/>
          </p:cNvSpPr>
          <p:nvPr/>
        </p:nvSpPr>
        <p:spPr bwMode="auto">
          <a:xfrm>
            <a:off x="4716463" y="5876925"/>
            <a:ext cx="3455987" cy="641350"/>
          </a:xfrm>
          <a:prstGeom prst="rect">
            <a:avLst/>
          </a:prstGeom>
          <a:noFill/>
          <a:ln w="9525">
            <a:noFill/>
            <a:miter lim="800000"/>
            <a:headEnd/>
            <a:tailEnd/>
          </a:ln>
          <a:effectLst/>
        </p:spPr>
        <p:txBody>
          <a:bodyPr>
            <a:spAutoFit/>
          </a:bodyPr>
          <a:lstStyle/>
          <a:p>
            <a:r>
              <a:rPr lang="fr-FR" dirty="0"/>
              <a:t>P. Cézanne – </a:t>
            </a:r>
            <a:r>
              <a:rPr lang="fr-FR" i="1" dirty="0"/>
              <a:t>Nature morte aux pommes et aux oranges </a:t>
            </a:r>
          </a:p>
        </p:txBody>
      </p:sp>
      <p:pic>
        <p:nvPicPr>
          <p:cNvPr id="37900" name="Picture 12" descr="File:Manet, Edouard - Olympia, 1863.jpg">
            <a:hlinkClick r:id="rId2"/>
          </p:cNvPr>
          <p:cNvPicPr>
            <a:picLocks noChangeAspect="1" noChangeArrowheads="1"/>
          </p:cNvPicPr>
          <p:nvPr/>
        </p:nvPicPr>
        <p:blipFill>
          <a:blip r:embed="rId3" cstate="print"/>
          <a:srcRect/>
          <a:stretch>
            <a:fillRect/>
          </a:stretch>
        </p:blipFill>
        <p:spPr bwMode="auto">
          <a:xfrm>
            <a:off x="4714876" y="357166"/>
            <a:ext cx="3659187" cy="2455863"/>
          </a:xfrm>
          <a:prstGeom prst="rect">
            <a:avLst/>
          </a:prstGeom>
          <a:noFill/>
        </p:spPr>
      </p:pic>
      <p:sp>
        <p:nvSpPr>
          <p:cNvPr id="37901" name="Text Box 13"/>
          <p:cNvSpPr txBox="1">
            <a:spLocks noChangeArrowheads="1"/>
          </p:cNvSpPr>
          <p:nvPr/>
        </p:nvSpPr>
        <p:spPr bwMode="auto">
          <a:xfrm>
            <a:off x="5500694" y="2786058"/>
            <a:ext cx="2254250" cy="366713"/>
          </a:xfrm>
          <a:prstGeom prst="rect">
            <a:avLst/>
          </a:prstGeom>
          <a:noFill/>
          <a:ln w="9525">
            <a:noFill/>
            <a:miter lim="800000"/>
            <a:headEnd/>
            <a:tailEnd/>
          </a:ln>
          <a:effectLst/>
        </p:spPr>
        <p:txBody>
          <a:bodyPr wrap="none">
            <a:spAutoFit/>
          </a:bodyPr>
          <a:lstStyle/>
          <a:p>
            <a:r>
              <a:rPr lang="cs-CZ" dirty="0"/>
              <a:t>É. Manet – </a:t>
            </a:r>
            <a:r>
              <a:rPr lang="cs-CZ" i="1" dirty="0"/>
              <a:t>Olympia </a:t>
            </a:r>
          </a:p>
        </p:txBody>
      </p:sp>
      <p:pic>
        <p:nvPicPr>
          <p:cNvPr id="37903" name="Picture 15" descr="File:Pierre-Auguste Renoir, Le Moulin de la Galette.jpg">
            <a:hlinkClick r:id="rId4"/>
          </p:cNvPr>
          <p:cNvPicPr>
            <a:picLocks noChangeAspect="1" noChangeArrowheads="1"/>
          </p:cNvPicPr>
          <p:nvPr/>
        </p:nvPicPr>
        <p:blipFill>
          <a:blip r:embed="rId5" cstate="print"/>
          <a:srcRect/>
          <a:stretch>
            <a:fillRect/>
          </a:stretch>
        </p:blipFill>
        <p:spPr bwMode="auto">
          <a:xfrm>
            <a:off x="611188" y="260350"/>
            <a:ext cx="3730625" cy="2778125"/>
          </a:xfrm>
          <a:prstGeom prst="rect">
            <a:avLst/>
          </a:prstGeom>
          <a:noFill/>
        </p:spPr>
      </p:pic>
      <p:sp>
        <p:nvSpPr>
          <p:cNvPr id="37904" name="Text Box 16"/>
          <p:cNvSpPr txBox="1">
            <a:spLocks noChangeArrowheads="1"/>
          </p:cNvSpPr>
          <p:nvPr/>
        </p:nvSpPr>
        <p:spPr bwMode="auto">
          <a:xfrm>
            <a:off x="611188" y="2997200"/>
            <a:ext cx="3740150" cy="366713"/>
          </a:xfrm>
          <a:prstGeom prst="rect">
            <a:avLst/>
          </a:prstGeom>
          <a:noFill/>
          <a:ln w="9525">
            <a:noFill/>
            <a:miter lim="800000"/>
            <a:headEnd/>
            <a:tailEnd/>
          </a:ln>
          <a:effectLst/>
        </p:spPr>
        <p:txBody>
          <a:bodyPr wrap="none">
            <a:spAutoFit/>
          </a:bodyPr>
          <a:lstStyle/>
          <a:p>
            <a:r>
              <a:rPr lang="fr-FR" dirty="0"/>
              <a:t>A. Renoir – </a:t>
            </a:r>
            <a:r>
              <a:rPr lang="fr-FR" i="1" dirty="0"/>
              <a:t>Le Moulin de la Galette</a:t>
            </a:r>
          </a:p>
        </p:txBody>
      </p:sp>
      <p:pic>
        <p:nvPicPr>
          <p:cNvPr id="37906" name="Picture 18" descr="File:Paul Gauguin 006.jpg">
            <a:hlinkClick r:id="rId6"/>
          </p:cNvPr>
          <p:cNvPicPr>
            <a:picLocks noChangeAspect="1" noChangeArrowheads="1"/>
          </p:cNvPicPr>
          <p:nvPr/>
        </p:nvPicPr>
        <p:blipFill>
          <a:blip r:embed="rId7" cstate="print"/>
          <a:srcRect/>
          <a:stretch>
            <a:fillRect/>
          </a:stretch>
        </p:blipFill>
        <p:spPr bwMode="auto">
          <a:xfrm>
            <a:off x="611188" y="3357563"/>
            <a:ext cx="3529012" cy="2795587"/>
          </a:xfrm>
          <a:prstGeom prst="rect">
            <a:avLst/>
          </a:prstGeom>
          <a:noFill/>
        </p:spPr>
      </p:pic>
      <p:sp>
        <p:nvSpPr>
          <p:cNvPr id="37907" name="Text Box 19"/>
          <p:cNvSpPr txBox="1">
            <a:spLocks noChangeArrowheads="1"/>
          </p:cNvSpPr>
          <p:nvPr/>
        </p:nvSpPr>
        <p:spPr bwMode="auto">
          <a:xfrm>
            <a:off x="1258888" y="6092825"/>
            <a:ext cx="2216150" cy="366713"/>
          </a:xfrm>
          <a:prstGeom prst="rect">
            <a:avLst/>
          </a:prstGeom>
          <a:noFill/>
          <a:ln w="9525">
            <a:noFill/>
            <a:miter lim="800000"/>
            <a:headEnd/>
            <a:tailEnd/>
          </a:ln>
          <a:effectLst/>
        </p:spPr>
        <p:txBody>
          <a:bodyPr wrap="none">
            <a:spAutoFit/>
          </a:bodyPr>
          <a:lstStyle/>
          <a:p>
            <a:r>
              <a:rPr lang="fr-FR" dirty="0"/>
              <a:t>P. Gaugin - </a:t>
            </a:r>
            <a:r>
              <a:rPr lang="fr-FR" i="1" dirty="0"/>
              <a:t>Arearea</a:t>
            </a:r>
          </a:p>
        </p:txBody>
      </p:sp>
      <p:pic>
        <p:nvPicPr>
          <p:cNvPr id="37909" name="Picture 21" descr="File:Paul Cézanne 179.jpg">
            <a:hlinkClick r:id="rId8"/>
          </p:cNvPr>
          <p:cNvPicPr>
            <a:picLocks noChangeAspect="1" noChangeArrowheads="1"/>
          </p:cNvPicPr>
          <p:nvPr/>
        </p:nvPicPr>
        <p:blipFill>
          <a:blip r:embed="rId9" cstate="print"/>
          <a:srcRect/>
          <a:stretch>
            <a:fillRect/>
          </a:stretch>
        </p:blipFill>
        <p:spPr bwMode="auto">
          <a:xfrm>
            <a:off x="4716463" y="3141663"/>
            <a:ext cx="3600450" cy="277971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zápatí 3"/>
          <p:cNvSpPr txBox="1">
            <a:spLocks noGrp="1"/>
          </p:cNvSpPr>
          <p:nvPr/>
        </p:nvSpPr>
        <p:spPr>
          <a:xfrm>
            <a:off x="1785938" y="6492875"/>
            <a:ext cx="5857875" cy="365125"/>
          </a:xfrm>
          <a:prstGeom prst="rect">
            <a:avLst/>
          </a:prstGeom>
          <a:noFill/>
        </p:spPr>
        <p:txBody>
          <a:bodyPr anchor="ctr"/>
          <a:lstStyle/>
          <a:p>
            <a:pPr algn="ctr" fontAlgn="auto">
              <a:spcBef>
                <a:spcPts val="0"/>
              </a:spcBef>
              <a:spcAft>
                <a:spcPts val="0"/>
              </a:spcAft>
              <a:defRPr/>
            </a:pPr>
            <a:r>
              <a:rPr lang="cs-CZ" sz="1200" i="1" dirty="0">
                <a:solidFill>
                  <a:schemeClr val="tx1">
                    <a:tint val="75000"/>
                  </a:schemeClr>
                </a:solidFill>
                <a:latin typeface="Arial" pitchFamily="34" charset="0"/>
                <a:cs typeface="Arial" pitchFamily="34" charset="0"/>
              </a:rPr>
              <a:t>Autorem materiálu a všech jeho částí, není-li uvedeno jinak, je Mgr. Andrea Šteflová</a:t>
            </a:r>
          </a:p>
          <a:p>
            <a:pPr algn="ctr" fontAlgn="auto">
              <a:spcBef>
                <a:spcPts val="0"/>
              </a:spcBef>
              <a:spcAft>
                <a:spcPts val="0"/>
              </a:spcAft>
              <a:defRPr/>
            </a:pPr>
            <a:r>
              <a:rPr lang="cs-CZ" sz="1400" dirty="0">
                <a:solidFill>
                  <a:schemeClr val="tx1">
                    <a:tint val="75000"/>
                  </a:schemeClr>
                </a:solidFill>
                <a:latin typeface="Arial" pitchFamily="34" charset="0"/>
                <a:cs typeface="Arial" pitchFamily="34" charset="0"/>
              </a:rPr>
              <a:t>CZ.1.07/1.5.00/34.0501</a:t>
            </a:r>
          </a:p>
        </p:txBody>
      </p:sp>
      <p:sp>
        <p:nvSpPr>
          <p:cNvPr id="40963" name="TextovéPole 6"/>
          <p:cNvSpPr txBox="1">
            <a:spLocks noChangeArrowheads="1"/>
          </p:cNvSpPr>
          <p:nvPr/>
        </p:nvSpPr>
        <p:spPr bwMode="auto">
          <a:xfrm>
            <a:off x="6286500" y="0"/>
            <a:ext cx="2857500" cy="307975"/>
          </a:xfrm>
          <a:prstGeom prst="rect">
            <a:avLst/>
          </a:prstGeom>
          <a:noFill/>
          <a:ln w="9525">
            <a:noFill/>
            <a:miter lim="800000"/>
            <a:headEnd/>
            <a:tailEnd/>
          </a:ln>
        </p:spPr>
        <p:txBody>
          <a:bodyPr>
            <a:spAutoFit/>
          </a:bodyPr>
          <a:lstStyle/>
          <a:p>
            <a:r>
              <a:rPr lang="cs-CZ" sz="1400"/>
              <a:t>VY_32_INOVACE_2.1.FJ4.16/Št</a:t>
            </a:r>
          </a:p>
        </p:txBody>
      </p:sp>
      <p:pic>
        <p:nvPicPr>
          <p:cNvPr id="40967" name="Picture 7" descr="File:Edgar Germain Hilaire Degas 018.jpg">
            <a:hlinkClick r:id="rId2"/>
          </p:cNvPr>
          <p:cNvPicPr>
            <a:picLocks noChangeAspect="1" noChangeArrowheads="1"/>
          </p:cNvPicPr>
          <p:nvPr/>
        </p:nvPicPr>
        <p:blipFill>
          <a:blip r:embed="rId3" cstate="print"/>
          <a:srcRect/>
          <a:stretch>
            <a:fillRect/>
          </a:stretch>
        </p:blipFill>
        <p:spPr bwMode="auto">
          <a:xfrm>
            <a:off x="5048250" y="620713"/>
            <a:ext cx="3670300" cy="5256212"/>
          </a:xfrm>
          <a:prstGeom prst="rect">
            <a:avLst/>
          </a:prstGeom>
          <a:noFill/>
        </p:spPr>
      </p:pic>
      <p:sp>
        <p:nvSpPr>
          <p:cNvPr id="40968" name="Text Box 8"/>
          <p:cNvSpPr txBox="1">
            <a:spLocks noChangeArrowheads="1"/>
          </p:cNvSpPr>
          <p:nvPr/>
        </p:nvSpPr>
        <p:spPr bwMode="auto">
          <a:xfrm>
            <a:off x="5795963" y="5876925"/>
            <a:ext cx="2127250" cy="366713"/>
          </a:xfrm>
          <a:prstGeom prst="rect">
            <a:avLst/>
          </a:prstGeom>
          <a:noFill/>
          <a:ln w="9525">
            <a:noFill/>
            <a:miter lim="800000"/>
            <a:headEnd/>
            <a:tailEnd/>
          </a:ln>
          <a:effectLst/>
        </p:spPr>
        <p:txBody>
          <a:bodyPr wrap="none">
            <a:spAutoFit/>
          </a:bodyPr>
          <a:lstStyle/>
          <a:p>
            <a:r>
              <a:rPr lang="fr-FR" dirty="0"/>
              <a:t>E. Degas – </a:t>
            </a:r>
            <a:r>
              <a:rPr lang="fr-FR" i="1" dirty="0" smtClean="0"/>
              <a:t>L</a:t>
            </a:r>
            <a:r>
              <a:rPr lang="cs-CZ" i="1" dirty="0" smtClean="0"/>
              <a:t>‘</a:t>
            </a:r>
            <a:r>
              <a:rPr lang="fr-FR" i="1" dirty="0" smtClean="0"/>
              <a:t>Étoile</a:t>
            </a:r>
            <a:endParaRPr lang="fr-FR" i="1" dirty="0"/>
          </a:p>
        </p:txBody>
      </p:sp>
      <p:pic>
        <p:nvPicPr>
          <p:cNvPr id="40970" name="Picture 10" descr="File:Self-Portrait (Van Gogh September 1889).jpg">
            <a:hlinkClick r:id="rId4"/>
          </p:cNvPr>
          <p:cNvPicPr>
            <a:picLocks noChangeAspect="1" noChangeArrowheads="1"/>
          </p:cNvPicPr>
          <p:nvPr/>
        </p:nvPicPr>
        <p:blipFill>
          <a:blip r:embed="rId5" cstate="print"/>
          <a:srcRect/>
          <a:stretch>
            <a:fillRect/>
          </a:stretch>
        </p:blipFill>
        <p:spPr bwMode="auto">
          <a:xfrm>
            <a:off x="395288" y="620713"/>
            <a:ext cx="4370387" cy="5256212"/>
          </a:xfrm>
          <a:prstGeom prst="rect">
            <a:avLst/>
          </a:prstGeom>
          <a:noFill/>
        </p:spPr>
      </p:pic>
      <p:sp>
        <p:nvSpPr>
          <p:cNvPr id="40971" name="Text Box 11"/>
          <p:cNvSpPr txBox="1">
            <a:spLocks noChangeArrowheads="1"/>
          </p:cNvSpPr>
          <p:nvPr/>
        </p:nvSpPr>
        <p:spPr bwMode="auto">
          <a:xfrm>
            <a:off x="1258888" y="5876925"/>
            <a:ext cx="2694007" cy="369332"/>
          </a:xfrm>
          <a:prstGeom prst="rect">
            <a:avLst/>
          </a:prstGeom>
          <a:noFill/>
          <a:ln w="9525">
            <a:noFill/>
            <a:miter lim="800000"/>
            <a:headEnd/>
            <a:tailEnd/>
          </a:ln>
          <a:effectLst/>
        </p:spPr>
        <p:txBody>
          <a:bodyPr wrap="none">
            <a:spAutoFit/>
          </a:bodyPr>
          <a:lstStyle/>
          <a:p>
            <a:r>
              <a:rPr lang="fr-FR" dirty="0"/>
              <a:t>Van Gogh </a:t>
            </a:r>
            <a:r>
              <a:rPr lang="fr-FR" dirty="0" smtClean="0"/>
              <a:t>– </a:t>
            </a:r>
            <a:r>
              <a:rPr lang="fr-FR" i="1" dirty="0" smtClean="0"/>
              <a:t>Autoportrait</a:t>
            </a:r>
            <a:endParaRPr lang="fr-FR"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1"/>
          <p:cNvSpPr>
            <a:spLocks noGrp="1"/>
          </p:cNvSpPr>
          <p:nvPr>
            <p:ph type="title" idx="4294967295"/>
          </p:nvPr>
        </p:nvSpPr>
        <p:spPr/>
        <p:txBody>
          <a:bodyPr/>
          <a:lstStyle/>
          <a:p>
            <a:pPr eaLnBrk="1" hangingPunct="1"/>
            <a:r>
              <a:rPr lang="fr-FR" smtClean="0"/>
              <a:t>Palais des Invalides</a:t>
            </a:r>
          </a:p>
        </p:txBody>
      </p:sp>
      <p:sp>
        <p:nvSpPr>
          <p:cNvPr id="6" name="Zástupný symbol pro zápatí 3"/>
          <p:cNvSpPr txBox="1">
            <a:spLocks noGrp="1"/>
          </p:cNvSpPr>
          <p:nvPr/>
        </p:nvSpPr>
        <p:spPr>
          <a:xfrm>
            <a:off x="1785938" y="6492875"/>
            <a:ext cx="5857875" cy="365125"/>
          </a:xfrm>
          <a:prstGeom prst="rect">
            <a:avLst/>
          </a:prstGeom>
          <a:noFill/>
        </p:spPr>
        <p:txBody>
          <a:bodyPr anchor="ctr"/>
          <a:lstStyle/>
          <a:p>
            <a:pPr algn="ctr" fontAlgn="auto">
              <a:spcBef>
                <a:spcPts val="0"/>
              </a:spcBef>
              <a:spcAft>
                <a:spcPts val="0"/>
              </a:spcAft>
              <a:defRPr/>
            </a:pPr>
            <a:r>
              <a:rPr lang="cs-CZ" sz="1200" i="1" dirty="0">
                <a:solidFill>
                  <a:schemeClr val="tx1">
                    <a:tint val="75000"/>
                  </a:schemeClr>
                </a:solidFill>
                <a:latin typeface="Arial" pitchFamily="34" charset="0"/>
                <a:cs typeface="Arial" pitchFamily="34" charset="0"/>
              </a:rPr>
              <a:t>Autorem materiálu a všech jeho částí, není-li uvedeno jinak, je Mgr. Andrea Šteflová</a:t>
            </a:r>
          </a:p>
          <a:p>
            <a:pPr algn="ctr" fontAlgn="auto">
              <a:spcBef>
                <a:spcPts val="0"/>
              </a:spcBef>
              <a:spcAft>
                <a:spcPts val="0"/>
              </a:spcAft>
              <a:defRPr/>
            </a:pPr>
            <a:r>
              <a:rPr lang="cs-CZ" sz="1400" dirty="0">
                <a:solidFill>
                  <a:schemeClr val="tx1">
                    <a:tint val="75000"/>
                  </a:schemeClr>
                </a:solidFill>
                <a:latin typeface="Arial" pitchFamily="34" charset="0"/>
                <a:cs typeface="Arial" pitchFamily="34" charset="0"/>
              </a:rPr>
              <a:t>CZ.1.07/1.5.00/34.0501</a:t>
            </a:r>
          </a:p>
        </p:txBody>
      </p:sp>
      <p:sp>
        <p:nvSpPr>
          <p:cNvPr id="36869" name="TextovéPole 6"/>
          <p:cNvSpPr txBox="1">
            <a:spLocks noChangeArrowheads="1"/>
          </p:cNvSpPr>
          <p:nvPr/>
        </p:nvSpPr>
        <p:spPr bwMode="auto">
          <a:xfrm>
            <a:off x="6286500" y="0"/>
            <a:ext cx="2857500" cy="307975"/>
          </a:xfrm>
          <a:prstGeom prst="rect">
            <a:avLst/>
          </a:prstGeom>
          <a:noFill/>
          <a:ln w="9525">
            <a:noFill/>
            <a:miter lim="800000"/>
            <a:headEnd/>
            <a:tailEnd/>
          </a:ln>
        </p:spPr>
        <p:txBody>
          <a:bodyPr>
            <a:spAutoFit/>
          </a:bodyPr>
          <a:lstStyle/>
          <a:p>
            <a:r>
              <a:rPr lang="cs-CZ" sz="1400"/>
              <a:t>VY_32_INOVACE_2.1.FJ4.16/Št</a:t>
            </a:r>
          </a:p>
        </p:txBody>
      </p:sp>
      <p:pic>
        <p:nvPicPr>
          <p:cNvPr id="36870" name="Picture 6" descr="P1120362"/>
          <p:cNvPicPr>
            <a:picLocks noChangeAspect="1" noChangeArrowheads="1"/>
          </p:cNvPicPr>
          <p:nvPr/>
        </p:nvPicPr>
        <p:blipFill>
          <a:blip r:embed="rId2" cstate="print"/>
          <a:srcRect/>
          <a:stretch>
            <a:fillRect/>
          </a:stretch>
        </p:blipFill>
        <p:spPr bwMode="auto">
          <a:xfrm>
            <a:off x="1042988" y="1196975"/>
            <a:ext cx="6884987" cy="516413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5559</TotalTime>
  <Words>2056</Words>
  <Application>Microsoft Office PowerPoint</Application>
  <PresentationFormat>Předvádění na obrazovce (4:3)</PresentationFormat>
  <Paragraphs>317</Paragraphs>
  <Slides>32</Slides>
  <Notes>2</Notes>
  <HiddenSlides>0</HiddenSlides>
  <MMClips>0</MMClips>
  <ScaleCrop>false</ScaleCrop>
  <HeadingPairs>
    <vt:vector size="4" baseType="variant">
      <vt:variant>
        <vt:lpstr>Motiv</vt:lpstr>
      </vt:variant>
      <vt:variant>
        <vt:i4>1</vt:i4>
      </vt:variant>
      <vt:variant>
        <vt:lpstr>Nadpisy snímků</vt:lpstr>
      </vt:variant>
      <vt:variant>
        <vt:i4>32</vt:i4>
      </vt:variant>
    </vt:vector>
  </HeadingPairs>
  <TitlesOfParts>
    <vt:vector size="33" baseType="lpstr">
      <vt:lpstr>Motiv sady Office</vt:lpstr>
      <vt:lpstr>Prezentace aplikace PowerPoint</vt:lpstr>
      <vt:lpstr>Musées à Paris</vt:lpstr>
      <vt:lpstr>Musée du Louvre</vt:lpstr>
      <vt:lpstr>Musée du Louvre</vt:lpstr>
      <vt:lpstr>Prezentace aplikace PowerPoint</vt:lpstr>
      <vt:lpstr>Musée d‘Orsay</vt:lpstr>
      <vt:lpstr>Prezentace aplikace PowerPoint</vt:lpstr>
      <vt:lpstr>Prezentace aplikace PowerPoint</vt:lpstr>
      <vt:lpstr>Palais des Invalides</vt:lpstr>
      <vt:lpstr>Palais des Invalides</vt:lpstr>
      <vt:lpstr>Musée Picasso</vt:lpstr>
      <vt:lpstr>Musée Picasso</vt:lpstr>
      <vt:lpstr>Musée national d‘Art moderne</vt:lpstr>
      <vt:lpstr>Musée national d‘Art moderne</vt:lpstr>
      <vt:lpstr>Prezentace aplikace PowerPoint</vt:lpstr>
      <vt:lpstr>Prezentace aplikace PowerPoint</vt:lpstr>
      <vt:lpstr>Musée Auguste Rodin</vt:lpstr>
      <vt:lpstr>Musée Auguste Rodin</vt:lpstr>
      <vt:lpstr>Prezentace aplikace PowerPoint</vt:lpstr>
      <vt:lpstr>Musée Marmottan</vt:lpstr>
      <vt:lpstr>Musée Marmottan</vt:lpstr>
      <vt:lpstr>Prezentace aplikace PowerPoint</vt:lpstr>
      <vt:lpstr>Musée de quai Branly</vt:lpstr>
      <vt:lpstr>Musée du quai Branly</vt:lpstr>
      <vt:lpstr>Musée Zadkine</vt:lpstr>
      <vt:lpstr>Musée des arts et métiers</vt:lpstr>
      <vt:lpstr>Musée des arts et métiers</vt:lpstr>
      <vt:lpstr>Prezentace aplikace PowerPoint</vt:lpstr>
      <vt:lpstr>Dans quel musée se trouvent-ils?</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Radek</dc:creator>
  <cp:lastModifiedBy>Radek</cp:lastModifiedBy>
  <cp:revision>470</cp:revision>
  <dcterms:modified xsi:type="dcterms:W3CDTF">2013-03-24T12:48:43Z</dcterms:modified>
</cp:coreProperties>
</file>