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323" r:id="rId4"/>
    <p:sldId id="339" r:id="rId5"/>
    <p:sldId id="344" r:id="rId6"/>
    <p:sldId id="328" r:id="rId7"/>
    <p:sldId id="329" r:id="rId8"/>
    <p:sldId id="330" r:id="rId9"/>
    <p:sldId id="343" r:id="rId10"/>
    <p:sldId id="331" r:id="rId11"/>
    <p:sldId id="345" r:id="rId12"/>
    <p:sldId id="332" r:id="rId13"/>
    <p:sldId id="346" r:id="rId14"/>
    <p:sldId id="333" r:id="rId15"/>
    <p:sldId id="342" r:id="rId16"/>
    <p:sldId id="334" r:id="rId17"/>
    <p:sldId id="337" r:id="rId18"/>
    <p:sldId id="335" r:id="rId19"/>
    <p:sldId id="340" r:id="rId20"/>
    <p:sldId id="341" r:id="rId21"/>
    <p:sldId id="347" r:id="rId22"/>
    <p:sldId id="348" r:id="rId23"/>
    <p:sldId id="285" r:id="rId2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9242"/>
    <a:srgbClr val="49ED33"/>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8592" autoAdjust="0"/>
  </p:normalViewPr>
  <p:slideViewPr>
    <p:cSldViewPr>
      <p:cViewPr>
        <p:scale>
          <a:sx n="70" d="100"/>
          <a:sy n="70" d="100"/>
        </p:scale>
        <p:origin x="-1386"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DDA564D-E104-49BE-AA65-EBBAB977598E}" type="datetimeFigureOut">
              <a:rPr lang="cs-CZ"/>
              <a:pPr>
                <a:defRPr/>
              </a:pPr>
              <a:t>25.2.2013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C3B0FFC-EE13-4E20-BF05-A2E72F5F3B89}" type="slidenum">
              <a:rPr lang="cs-CZ"/>
              <a:pPr>
                <a:defRPr/>
              </a:pPr>
              <a:t>‹#›</a:t>
            </a:fld>
            <a:endParaRPr lang="cs-CZ"/>
          </a:p>
        </p:txBody>
      </p:sp>
    </p:spTree>
    <p:extLst>
      <p:ext uri="{BB962C8B-B14F-4D97-AF65-F5344CB8AC3E}">
        <p14:creationId xmlns:p14="http://schemas.microsoft.com/office/powerpoint/2010/main" val="8167626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Zástupný symbol pro obrázek snímku 1"/>
          <p:cNvSpPr>
            <a:spLocks noGrp="1" noRot="1" noChangeAspect="1"/>
          </p:cNvSpPr>
          <p:nvPr>
            <p:ph type="sldImg"/>
          </p:nvPr>
        </p:nvSpPr>
        <p:spPr bwMode="auto">
          <a:noFill/>
          <a:ln>
            <a:solidFill>
              <a:srgbClr val="000000"/>
            </a:solidFill>
            <a:miter lim="800000"/>
            <a:headEnd/>
            <a:tailEnd/>
          </a:ln>
        </p:spPr>
      </p:sp>
      <p:sp>
        <p:nvSpPr>
          <p:cNvPr id="1536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3" name="Zástupný symbol pro záhlaví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cs-CZ" smtClean="0">
                <a:cs typeface="Arial" charset="0"/>
              </a:rPr>
              <a:t>VY_32_INOVACE_2.1.FJr.01/Št</a:t>
            </a:r>
          </a:p>
        </p:txBody>
      </p:sp>
      <p:sp>
        <p:nvSpPr>
          <p:cNvPr id="15364" name="Zástupný symbol pro zápatí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cs-CZ" smtClean="0">
                <a:cs typeface="Arial" charset="0"/>
              </a:rPr>
              <a:t>CZ.1.07/1.5.00/34.0501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Zástupný symbol pro obrázek snímku 1"/>
          <p:cNvSpPr>
            <a:spLocks noGrp="1" noRot="1" noChangeAspect="1"/>
          </p:cNvSpPr>
          <p:nvPr>
            <p:ph type="sldImg"/>
          </p:nvPr>
        </p:nvSpPr>
        <p:spPr bwMode="auto">
          <a:noFill/>
          <a:ln>
            <a:solidFill>
              <a:srgbClr val="000000"/>
            </a:solidFill>
            <a:miter lim="800000"/>
            <a:headEnd/>
            <a:tailEnd/>
          </a:ln>
        </p:spPr>
      </p:sp>
      <p:sp>
        <p:nvSpPr>
          <p:cNvPr id="3481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307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26E6DD-FE97-4829-BB5F-5A717B965094}" type="slidenum">
              <a:rPr lang="cs-CZ">
                <a:cs typeface="Arial" charset="0"/>
              </a:rPr>
              <a:pPr fontAlgn="base">
                <a:spcBef>
                  <a:spcPct val="0"/>
                </a:spcBef>
                <a:spcAft>
                  <a:spcPct val="0"/>
                </a:spcAft>
                <a:defRPr/>
              </a:pPr>
              <a:t>21</a:t>
            </a:fld>
            <a:endParaRPr lang="cs-CZ">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Zástupný symbol pro obrázek snímku 1"/>
          <p:cNvSpPr>
            <a:spLocks noGrp="1" noRot="1" noChangeAspect="1"/>
          </p:cNvSpPr>
          <p:nvPr>
            <p:ph type="sldImg"/>
          </p:nvPr>
        </p:nvSpPr>
        <p:spPr bwMode="auto">
          <a:noFill/>
          <a:ln>
            <a:solidFill>
              <a:srgbClr val="000000"/>
            </a:solidFill>
            <a:miter lim="800000"/>
            <a:headEnd/>
            <a:tailEnd/>
          </a:ln>
        </p:spPr>
      </p:sp>
      <p:sp>
        <p:nvSpPr>
          <p:cNvPr id="3481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307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26E6DD-FE97-4829-BB5F-5A717B965094}" type="slidenum">
              <a:rPr lang="cs-CZ">
                <a:cs typeface="Arial" charset="0"/>
              </a:rPr>
              <a:pPr fontAlgn="base">
                <a:spcBef>
                  <a:spcPct val="0"/>
                </a:spcBef>
                <a:spcAft>
                  <a:spcPct val="0"/>
                </a:spcAft>
                <a:defRPr/>
              </a:pPr>
              <a:t>22</a:t>
            </a:fld>
            <a:endParaRPr lang="cs-CZ">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844946D4-5325-45CC-A9AC-DB3EE89C2589}" type="datetimeFigureOut">
              <a:rPr lang="cs-CZ"/>
              <a:pPr>
                <a:defRPr/>
              </a:pPr>
              <a:t>25.2.2013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EF70836-02B4-40D3-9D52-B6F540698470}"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1F79B19-4A54-4C01-87CB-E155E0F2D566}" type="datetimeFigureOut">
              <a:rPr lang="cs-CZ"/>
              <a:pPr>
                <a:defRPr/>
              </a:pPr>
              <a:t>25.2.2013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DEAE528-64C5-4D1A-9332-1D1B1CD2BB0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74BE5F2D-827E-423F-909C-DDFE4D210A0B}" type="datetimeFigureOut">
              <a:rPr lang="cs-CZ"/>
              <a:pPr>
                <a:defRPr/>
              </a:pPr>
              <a:t>25.2.2013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6EDD3D2-4D12-4FB1-AB77-0B7DFDF02403}"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010983D-45E4-444E-B342-4663AAE30077}" type="datetimeFigureOut">
              <a:rPr lang="cs-CZ"/>
              <a:pPr>
                <a:defRPr/>
              </a:pPr>
              <a:t>25.2.2013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3A9CF23-457F-4824-B5F5-B8CD6C35A35D}"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20DC7BF6-4862-4A0B-8BD0-76CE5358036F}" type="datetimeFigureOut">
              <a:rPr lang="cs-CZ"/>
              <a:pPr>
                <a:defRPr/>
              </a:pPr>
              <a:t>25.2.2013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CF09958-58AA-4F2C-95E0-26EFAD8A9D08}"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F5EDA737-C7FE-4980-85CF-45EC9796FAB6}" type="datetimeFigureOut">
              <a:rPr lang="cs-CZ"/>
              <a:pPr>
                <a:defRPr/>
              </a:pPr>
              <a:t>25.2.2013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46C5213-E5E2-4AFF-8E6B-C1E43197490B}"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559B1134-97FB-4808-97CD-6E46469A9E08}" type="datetimeFigureOut">
              <a:rPr lang="cs-CZ"/>
              <a:pPr>
                <a:defRPr/>
              </a:pPr>
              <a:t>25.2.2013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924A4C33-F372-475E-AD55-11163805FE36}"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15861241-3CBC-463F-B8BE-10C806966DF9}" type="datetimeFigureOut">
              <a:rPr lang="cs-CZ"/>
              <a:pPr>
                <a:defRPr/>
              </a:pPr>
              <a:t>25.2.2013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5E64C10-9C35-4C93-B2C3-A9C6CF21FF66}"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2EFB4BFD-6D1E-41FD-ABE2-0CA9077D2847}" type="datetimeFigureOut">
              <a:rPr lang="cs-CZ"/>
              <a:pPr>
                <a:defRPr/>
              </a:pPr>
              <a:t>25.2.2013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90042499-5301-4FCD-BA4F-DA81DBE572E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B8C8D85-4376-4648-A0D3-FF72113583B3}" type="datetimeFigureOut">
              <a:rPr lang="cs-CZ"/>
              <a:pPr>
                <a:defRPr/>
              </a:pPr>
              <a:t>25.2.2013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DC12D91-E7BD-4D66-A057-CC587850C63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9E04FCAF-6823-408B-908E-95C1A94A5E92}" type="datetimeFigureOut">
              <a:rPr lang="cs-CZ"/>
              <a:pPr>
                <a:defRPr/>
              </a:pPr>
              <a:t>25.2.2013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B666FD7-3524-4FCF-9ED8-20E22DF8CDD9}"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10A817D-C9BE-4D41-B06A-D42856CF6FC2}" type="datetimeFigureOut">
              <a:rPr lang="cs-CZ"/>
              <a:pPr>
                <a:defRPr/>
              </a:pPr>
              <a:t>25.2.2013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BDF10B1-C53F-4E58-BA41-E553D20555E2}"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upload.wikimedia.org/wikipedia/commons/5/5d/Josephine_Baker_4.jpg" TargetMode="External"/><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hyperlink" Target="//upload.wikimedia.org/wikipedia/commons/4/41/Baker_Charleston.jp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commons.wikimedia.org/wiki/File:TheDelineatorAugust1906Summer_Evening.jpg" TargetMode="External"/><Relationship Id="rId7" Type="http://schemas.openxmlformats.org/officeDocument/2006/relationships/hyperlink" Target="http://upload.wikimedia.org/wikipedia/commons/7/78/Lepetitprince.jpg" TargetMode="External"/><Relationship Id="rId2" Type="http://schemas.openxmlformats.org/officeDocument/2006/relationships/hyperlink" Target="http://commons.wikimedia.org/wiki/File:ModellMaisonWallisParisPhotReutlinger1901.jpg" TargetMode="External"/><Relationship Id="rId1" Type="http://schemas.openxmlformats.org/officeDocument/2006/relationships/slideLayout" Target="../slideLayouts/slideLayout7.xml"/><Relationship Id="rId6" Type="http://schemas.openxmlformats.org/officeDocument/2006/relationships/hyperlink" Target="http://commons.wikimedia.org/wiki/File:Josephine_Baker_4.jpghttp:/commons.wikimedia.org/wiki/File:Baker_Charleston.jpg" TargetMode="External"/><Relationship Id="rId5" Type="http://schemas.openxmlformats.org/officeDocument/2006/relationships/hyperlink" Target="http://commons.wikimedia.org/wiki/File:Guillaume_Apollinaire_Calligramme.JPG" TargetMode="External"/><Relationship Id="rId4" Type="http://schemas.openxmlformats.org/officeDocument/2006/relationships/hyperlink" Target="http://upload.wikimedia.org/wikipedia/commons/0/04/Apollinaire.jpe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upload.wikimedia.org/wikipedia/commons/c/c6/ModellMaisonWallisParisPhotReutlinger1901.jpg" TargetMode="Externa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hyperlink" Target="//upload.wikimedia.org/wikipedia/commons/6/69/TheDelineatorAugust1906Summer_Evening.jp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upload.wikimedia.org/wikipedia/commons/f/fc/Guillaume_Apollinaire_Calligramme.JPG"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sah 2"/>
          <p:cNvSpPr>
            <a:spLocks noGrp="1"/>
          </p:cNvSpPr>
          <p:nvPr>
            <p:ph idx="4294967295"/>
          </p:nvPr>
        </p:nvSpPr>
        <p:spPr>
          <a:xfrm>
            <a:off x="428625" y="2071688"/>
            <a:ext cx="8143875" cy="4071937"/>
          </a:xfrm>
        </p:spPr>
        <p:txBody>
          <a:bodyPr rtlCol="0">
            <a:noAutofit/>
          </a:bodyPr>
          <a:lstStyle/>
          <a:p>
            <a:pPr marL="2159000" indent="-2159000" defTabSz="1062038" eaLnBrk="1" fontAlgn="auto" hangingPunct="1">
              <a:lnSpc>
                <a:spcPct val="90000"/>
              </a:lnSpc>
              <a:spcAft>
                <a:spcPts val="0"/>
              </a:spcAft>
              <a:buFont typeface="Arial" charset="0"/>
              <a:buNone/>
              <a:tabLst>
                <a:tab pos="2152650" algn="l"/>
              </a:tabLst>
              <a:defRPr/>
            </a:pPr>
            <a:r>
              <a:rPr lang="cs-CZ" sz="1800" dirty="0" smtClean="0">
                <a:latin typeface="Arial" charset="0"/>
                <a:cs typeface="Arial" charset="0"/>
              </a:rPr>
              <a:t>Autor materiálu:	Andrea Šteflová</a:t>
            </a:r>
          </a:p>
          <a:p>
            <a:pPr marL="2159000" indent="-2159000" defTabSz="1062038" eaLnBrk="1" fontAlgn="auto" hangingPunct="1">
              <a:lnSpc>
                <a:spcPct val="90000"/>
              </a:lnSpc>
              <a:spcAft>
                <a:spcPts val="0"/>
              </a:spcAft>
              <a:buFont typeface="Arial" charset="0"/>
              <a:buNone/>
              <a:tabLst>
                <a:tab pos="2152650" algn="l"/>
              </a:tabLst>
              <a:defRPr/>
            </a:pPr>
            <a:r>
              <a:rPr lang="cs-CZ" sz="1800" dirty="0" smtClean="0">
                <a:latin typeface="Arial" charset="0"/>
                <a:cs typeface="Arial" charset="0"/>
              </a:rPr>
              <a:t>Datum vytvoření:	únor 2013</a:t>
            </a:r>
          </a:p>
          <a:p>
            <a:pPr marL="2159000" indent="-2159000" defTabSz="1062038" eaLnBrk="1" fontAlgn="auto" hangingPunct="1">
              <a:lnSpc>
                <a:spcPct val="90000"/>
              </a:lnSpc>
              <a:spcAft>
                <a:spcPts val="0"/>
              </a:spcAft>
              <a:buFont typeface="Arial" charset="0"/>
              <a:buNone/>
              <a:tabLst>
                <a:tab pos="2152650" algn="l"/>
              </a:tabLst>
              <a:defRPr/>
            </a:pPr>
            <a:r>
              <a:rPr lang="cs-CZ" sz="1800" dirty="0" smtClean="0">
                <a:latin typeface="Arial" charset="0"/>
                <a:cs typeface="Arial" charset="0"/>
              </a:rPr>
              <a:t>Vzdělávací oblast:	jazyk a jazyková komunikace</a:t>
            </a:r>
          </a:p>
          <a:p>
            <a:pPr marL="2159000" indent="-2159000" defTabSz="1062038" eaLnBrk="1" fontAlgn="auto" hangingPunct="1">
              <a:lnSpc>
                <a:spcPct val="90000"/>
              </a:lnSpc>
              <a:spcAft>
                <a:spcPts val="0"/>
              </a:spcAft>
              <a:buFont typeface="Arial" charset="0"/>
              <a:buNone/>
              <a:tabLst>
                <a:tab pos="2152650" algn="l"/>
              </a:tabLst>
              <a:defRPr/>
            </a:pPr>
            <a:r>
              <a:rPr lang="cs-CZ" sz="1800" dirty="0" smtClean="0">
                <a:latin typeface="Arial" charset="0"/>
                <a:cs typeface="Arial" charset="0"/>
              </a:rPr>
              <a:t>Vyučovací předmět:	seminář z francouzského jazyka</a:t>
            </a:r>
          </a:p>
          <a:p>
            <a:pPr marL="2159000" indent="-2159000" defTabSz="1062038" eaLnBrk="1" fontAlgn="auto" hangingPunct="1">
              <a:lnSpc>
                <a:spcPct val="90000"/>
              </a:lnSpc>
              <a:spcAft>
                <a:spcPts val="0"/>
              </a:spcAft>
              <a:buFont typeface="Arial" charset="0"/>
              <a:buNone/>
              <a:tabLst>
                <a:tab pos="2152650" algn="l"/>
              </a:tabLst>
              <a:defRPr/>
            </a:pPr>
            <a:r>
              <a:rPr lang="cs-CZ" sz="1800" dirty="0" smtClean="0">
                <a:latin typeface="Arial" charset="0"/>
                <a:cs typeface="Arial" charset="0"/>
              </a:rPr>
              <a:t>Ročník:	4., oktáva</a:t>
            </a:r>
          </a:p>
          <a:p>
            <a:pPr marL="2159000" indent="-2159000" defTabSz="1062038" eaLnBrk="1" fontAlgn="auto" hangingPunct="1">
              <a:lnSpc>
                <a:spcPct val="90000"/>
              </a:lnSpc>
              <a:spcAft>
                <a:spcPts val="0"/>
              </a:spcAft>
              <a:buFont typeface="Arial" charset="0"/>
              <a:buNone/>
              <a:tabLst>
                <a:tab pos="2152650" algn="l"/>
              </a:tabLst>
              <a:defRPr/>
            </a:pPr>
            <a:r>
              <a:rPr lang="cs-CZ" sz="1800" dirty="0" smtClean="0">
                <a:latin typeface="Arial" charset="0"/>
                <a:cs typeface="Arial" charset="0"/>
              </a:rPr>
              <a:t>Téma:	Francouzská literatura V – XX. století</a:t>
            </a:r>
          </a:p>
          <a:p>
            <a:pPr marL="2159000" indent="-2159000" defTabSz="1062038" eaLnBrk="1" fontAlgn="auto" hangingPunct="1">
              <a:lnSpc>
                <a:spcPct val="90000"/>
              </a:lnSpc>
              <a:spcAft>
                <a:spcPts val="0"/>
              </a:spcAft>
              <a:buFont typeface="Arial" charset="0"/>
              <a:buNone/>
              <a:tabLst>
                <a:tab pos="2152650" algn="l"/>
              </a:tabLst>
              <a:defRPr/>
            </a:pPr>
            <a:r>
              <a:rPr lang="cs-CZ" sz="1800" dirty="0" smtClean="0">
                <a:latin typeface="Arial" charset="0"/>
                <a:cs typeface="Arial" charset="0"/>
              </a:rPr>
              <a:t>Druh materiálu:	prezentace, pracovní list </a:t>
            </a:r>
          </a:p>
          <a:p>
            <a:pPr marL="2152650" indent="-2152650" eaLnBrk="1" fontAlgn="auto" hangingPunct="1">
              <a:spcAft>
                <a:spcPts val="0"/>
              </a:spcAft>
              <a:buFont typeface="Arial" pitchFamily="34" charset="0"/>
              <a:buNone/>
              <a:defRPr/>
            </a:pPr>
            <a:r>
              <a:rPr lang="cs-CZ" sz="1800" dirty="0" smtClean="0">
                <a:latin typeface="Arial" charset="0"/>
                <a:cs typeface="Arial" charset="0"/>
              </a:rPr>
              <a:t>Klíčová slova:	</a:t>
            </a:r>
            <a:r>
              <a:rPr lang="fr-FR" sz="1800" dirty="0" smtClean="0">
                <a:latin typeface="Arial" charset="0"/>
                <a:cs typeface="Arial" charset="0"/>
              </a:rPr>
              <a:t>předválečná literatura, Belle époque, Proust, Gide, dadaismus, surrealismus, Apollinaire, meziválečná literatura, Années folles, válečná a poválečná literatura, existencialismus, Sartre, Camus, nový román, absurdní divadlo, Ionesco, Beckett, Prévert, OuLiPo, současná literatura</a:t>
            </a:r>
            <a:r>
              <a:rPr lang="cs-CZ" sz="1800" dirty="0" smtClean="0">
                <a:latin typeface="Arial" charset="0"/>
                <a:cs typeface="Arial" charset="0"/>
              </a:rPr>
              <a:t>, Nobelova cena za literaturu</a:t>
            </a:r>
            <a:endParaRPr lang="fr-FR" sz="1800" dirty="0" smtClean="0">
              <a:latin typeface="Arial" pitchFamily="34" charset="0"/>
              <a:cs typeface="Arial" pitchFamily="34" charset="0"/>
            </a:endParaRPr>
          </a:p>
          <a:p>
            <a:pPr marL="2159000" indent="-2159000" defTabSz="1062038" eaLnBrk="1" fontAlgn="auto" hangingPunct="1">
              <a:lnSpc>
                <a:spcPct val="90000"/>
              </a:lnSpc>
              <a:spcAft>
                <a:spcPts val="0"/>
              </a:spcAft>
              <a:buFont typeface="Arial" charset="0"/>
              <a:buNone/>
              <a:tabLst>
                <a:tab pos="2152650" algn="l"/>
              </a:tabLst>
              <a:defRPr/>
            </a:pPr>
            <a:r>
              <a:rPr lang="cs-CZ" sz="1800" dirty="0" smtClean="0">
                <a:latin typeface="Arial" charset="0"/>
                <a:cs typeface="Arial" charset="0"/>
              </a:rPr>
              <a:t>Anotace:	výklad učiva, samostatná práce</a:t>
            </a:r>
          </a:p>
        </p:txBody>
      </p:sp>
      <p:pic>
        <p:nvPicPr>
          <p:cNvPr id="2" name="Obrázek 4"/>
          <p:cNvPicPr>
            <a:picLocks noChangeAspect="1" noChangeArrowheads="1"/>
          </p:cNvPicPr>
          <p:nvPr/>
        </p:nvPicPr>
        <p:blipFill>
          <a:blip r:embed="rId3" cstate="print"/>
          <a:srcRect/>
          <a:stretch>
            <a:fillRect/>
          </a:stretch>
        </p:blipFill>
        <p:spPr bwMode="auto">
          <a:xfrm>
            <a:off x="1714500" y="571500"/>
            <a:ext cx="5715000" cy="1397000"/>
          </a:xfrm>
          <a:prstGeom prst="rect">
            <a:avLst/>
          </a:prstGeom>
          <a:noFill/>
          <a:ln w="9525">
            <a:noFill/>
            <a:miter lim="800000"/>
            <a:headEnd/>
            <a:tailEnd/>
          </a:ln>
        </p:spPr>
      </p:pic>
      <p:sp>
        <p:nvSpPr>
          <p:cNvPr id="14339"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dirty="0"/>
              <a:t>VY_32_INOVACE_2.1.FJ4.13/</a:t>
            </a:r>
            <a:r>
              <a:rPr lang="cs-CZ" sz="1400" dirty="0" err="1"/>
              <a:t>Št</a:t>
            </a:r>
            <a:endParaRPr lang="cs-CZ" sz="1400" dirty="0"/>
          </a:p>
        </p:txBody>
      </p:sp>
      <p:sp>
        <p:nvSpPr>
          <p:cNvPr id="8"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p:txBody>
          <a:bodyPr/>
          <a:lstStyle/>
          <a:p>
            <a:pPr eaLnBrk="1" hangingPunct="1"/>
            <a:r>
              <a:rPr lang="fr-FR" smtClean="0"/>
              <a:t>Années folles 1920-1929</a:t>
            </a:r>
          </a:p>
        </p:txBody>
      </p:sp>
      <p:sp>
        <p:nvSpPr>
          <p:cNvPr id="5" name="Zástupný symbol pro obsah 4"/>
          <p:cNvSpPr>
            <a:spLocks noGrp="1"/>
          </p:cNvSpPr>
          <p:nvPr>
            <p:ph idx="1"/>
          </p:nvPr>
        </p:nvSpPr>
        <p:spPr>
          <a:xfrm>
            <a:off x="285750" y="1143000"/>
            <a:ext cx="8643938" cy="5357813"/>
          </a:xfrm>
        </p:spPr>
        <p:txBody>
          <a:bodyPr rtlCol="0">
            <a:normAutofit lnSpcReduction="10000"/>
          </a:bodyPr>
          <a:lstStyle/>
          <a:p>
            <a:pPr marL="179388" indent="-179388" eaLnBrk="1" fontAlgn="auto" hangingPunct="1">
              <a:spcBef>
                <a:spcPts val="600"/>
              </a:spcBef>
              <a:spcAft>
                <a:spcPts val="0"/>
              </a:spcAft>
              <a:defRPr/>
            </a:pPr>
            <a:r>
              <a:rPr lang="fr-FR" sz="2100" dirty="0" smtClean="0"/>
              <a:t>Les </a:t>
            </a:r>
            <a:r>
              <a:rPr lang="fr-FR" sz="2100" b="1" dirty="0" smtClean="0"/>
              <a:t>années 20 </a:t>
            </a:r>
            <a:r>
              <a:rPr lang="fr-FR" sz="2100" dirty="0" smtClean="0"/>
              <a:t>en France, les Français veulent </a:t>
            </a:r>
            <a:r>
              <a:rPr lang="fr-FR" sz="2100" b="1" dirty="0" smtClean="0"/>
              <a:t>oublier la Grande Guerre</a:t>
            </a:r>
            <a:endParaRPr lang="fr-FR" sz="2100" dirty="0" smtClean="0"/>
          </a:p>
          <a:p>
            <a:pPr marL="179388" indent="-179388" eaLnBrk="1" fontAlgn="auto" hangingPunct="1">
              <a:spcBef>
                <a:spcPts val="600"/>
              </a:spcBef>
              <a:spcAft>
                <a:spcPts val="0"/>
              </a:spcAft>
              <a:defRPr/>
            </a:pPr>
            <a:r>
              <a:rPr lang="fr-FR" sz="2100" dirty="0" smtClean="0"/>
              <a:t>La période du </a:t>
            </a:r>
            <a:r>
              <a:rPr lang="fr-FR" sz="2100" b="1" dirty="0" smtClean="0"/>
              <a:t>dadaïsme</a:t>
            </a:r>
            <a:r>
              <a:rPr lang="fr-FR" sz="2100" dirty="0" smtClean="0"/>
              <a:t>, du </a:t>
            </a:r>
            <a:r>
              <a:rPr lang="fr-FR" sz="2100" b="1" dirty="0" smtClean="0"/>
              <a:t>surréalisme</a:t>
            </a:r>
            <a:r>
              <a:rPr lang="fr-FR" sz="2100" dirty="0" smtClean="0"/>
              <a:t>, de l‘</a:t>
            </a:r>
            <a:r>
              <a:rPr lang="fr-FR" sz="2100" b="1" dirty="0" smtClean="0"/>
              <a:t>avant-garde</a:t>
            </a:r>
            <a:r>
              <a:rPr lang="fr-FR" sz="2100" dirty="0" smtClean="0"/>
              <a:t>, de l‘</a:t>
            </a:r>
            <a:r>
              <a:rPr lang="fr-FR" sz="2100" b="1" dirty="0" smtClean="0"/>
              <a:t>art</a:t>
            </a:r>
            <a:r>
              <a:rPr lang="cs-CZ" sz="2100" b="1" dirty="0" smtClean="0"/>
              <a:t> </a:t>
            </a:r>
            <a:r>
              <a:rPr lang="fr-FR" sz="2100" b="1" dirty="0" smtClean="0"/>
              <a:t>déco</a:t>
            </a:r>
            <a:r>
              <a:rPr lang="fr-FR" sz="2100" dirty="0" smtClean="0"/>
              <a:t>, du </a:t>
            </a:r>
            <a:r>
              <a:rPr lang="fr-FR" sz="2100" b="1" dirty="0" smtClean="0"/>
              <a:t>cubisme</a:t>
            </a:r>
            <a:r>
              <a:rPr lang="fr-FR" sz="2100" dirty="0" smtClean="0"/>
              <a:t>, de l‘</a:t>
            </a:r>
            <a:r>
              <a:rPr lang="fr-FR" sz="2100" b="1" dirty="0" smtClean="0"/>
              <a:t>expressionnisme</a:t>
            </a:r>
            <a:r>
              <a:rPr lang="fr-FR" sz="2100" dirty="0" smtClean="0"/>
              <a:t>, de l‘</a:t>
            </a:r>
            <a:r>
              <a:rPr lang="fr-FR" sz="2100" b="1" dirty="0" smtClean="0"/>
              <a:t>art</a:t>
            </a:r>
            <a:r>
              <a:rPr lang="cs-CZ" sz="2100" b="1" dirty="0" smtClean="0"/>
              <a:t> </a:t>
            </a:r>
            <a:r>
              <a:rPr lang="fr-FR" sz="2100" b="1" dirty="0" smtClean="0"/>
              <a:t>nouveau</a:t>
            </a:r>
          </a:p>
          <a:p>
            <a:pPr marL="179388" indent="-179388" eaLnBrk="1" fontAlgn="auto" hangingPunct="1">
              <a:spcBef>
                <a:spcPts val="600"/>
              </a:spcBef>
              <a:spcAft>
                <a:spcPts val="0"/>
              </a:spcAft>
              <a:defRPr/>
            </a:pPr>
            <a:r>
              <a:rPr lang="fr-FR" sz="2100" b="1" dirty="0" smtClean="0"/>
              <a:t>Paris</a:t>
            </a:r>
            <a:r>
              <a:rPr lang="fr-FR" sz="2100" dirty="0" smtClean="0"/>
              <a:t> devient de nouveau le centre de la culture européenne qui s‘enchaîne à la Belle Époque – les cafés à Montparnasse, les cabarets à Montmartre</a:t>
            </a:r>
          </a:p>
          <a:p>
            <a:pPr marL="179388" indent="-179388" eaLnBrk="1" fontAlgn="auto" hangingPunct="1">
              <a:spcBef>
                <a:spcPts val="600"/>
              </a:spcBef>
              <a:spcAft>
                <a:spcPts val="0"/>
              </a:spcAft>
              <a:defRPr/>
            </a:pPr>
            <a:r>
              <a:rPr lang="fr-FR" sz="2100" dirty="0" smtClean="0"/>
              <a:t>3 faits contribuent à la naissance de la </a:t>
            </a:r>
            <a:r>
              <a:rPr lang="fr-FR" sz="2100" b="1" dirty="0" smtClean="0">
                <a:solidFill>
                  <a:srgbClr val="FF0000"/>
                </a:solidFill>
              </a:rPr>
              <a:t>culture de masse</a:t>
            </a:r>
            <a:r>
              <a:rPr lang="fr-FR" sz="2100" dirty="0" smtClean="0">
                <a:solidFill>
                  <a:srgbClr val="FF0000"/>
                </a:solidFill>
              </a:rPr>
              <a:t>:</a:t>
            </a:r>
          </a:p>
          <a:p>
            <a:pPr marL="179388" indent="-179388" eaLnBrk="1" fontAlgn="auto" hangingPunct="1">
              <a:spcBef>
                <a:spcPts val="0"/>
              </a:spcBef>
              <a:spcAft>
                <a:spcPts val="0"/>
              </a:spcAft>
              <a:buFont typeface="Arial" charset="0"/>
              <a:buNone/>
              <a:defRPr/>
            </a:pPr>
            <a:r>
              <a:rPr lang="fr-FR" sz="2100" dirty="0" smtClean="0"/>
              <a:t>	</a:t>
            </a:r>
            <a:r>
              <a:rPr lang="fr-FR" sz="2100" b="1" dirty="0" smtClean="0">
                <a:solidFill>
                  <a:srgbClr val="0033CC"/>
                </a:solidFill>
              </a:rPr>
              <a:t>1)</a:t>
            </a:r>
            <a:r>
              <a:rPr lang="fr-FR" sz="2100" dirty="0" smtClean="0"/>
              <a:t> l‘exode rural, déménagement en ville, </a:t>
            </a:r>
            <a:r>
              <a:rPr lang="fr-FR" sz="2100" b="1" dirty="0" smtClean="0">
                <a:solidFill>
                  <a:srgbClr val="0033CC"/>
                </a:solidFill>
              </a:rPr>
              <a:t>2) </a:t>
            </a:r>
            <a:r>
              <a:rPr lang="fr-FR" sz="2100" dirty="0" smtClean="0"/>
              <a:t>le désir de vivre, de s‘amuser</a:t>
            </a:r>
          </a:p>
          <a:p>
            <a:pPr marL="179388" indent="-179388" eaLnBrk="1" fontAlgn="auto" hangingPunct="1">
              <a:spcBef>
                <a:spcPts val="0"/>
              </a:spcBef>
              <a:spcAft>
                <a:spcPts val="0"/>
              </a:spcAft>
              <a:buFont typeface="Arial" charset="0"/>
              <a:buNone/>
              <a:defRPr/>
            </a:pPr>
            <a:r>
              <a:rPr lang="fr-FR" sz="2100" dirty="0" smtClean="0"/>
              <a:t>	</a:t>
            </a:r>
            <a:r>
              <a:rPr lang="fr-FR" sz="2100" b="1" dirty="0" smtClean="0">
                <a:solidFill>
                  <a:srgbClr val="0033CC"/>
                </a:solidFill>
              </a:rPr>
              <a:t>3)</a:t>
            </a:r>
            <a:r>
              <a:rPr lang="fr-FR" sz="2100" dirty="0" smtClean="0"/>
              <a:t> les techniques nouvelles qui ra</a:t>
            </a:r>
            <a:r>
              <a:rPr lang="cs-CZ" sz="2100" dirty="0" smtClean="0"/>
              <a:t>t</a:t>
            </a:r>
            <a:r>
              <a:rPr lang="fr-FR" sz="2100" dirty="0" smtClean="0"/>
              <a:t>ionalisent le travail (les électroménagers)</a:t>
            </a:r>
          </a:p>
          <a:p>
            <a:pPr marL="179388" indent="-179388" eaLnBrk="1" fontAlgn="auto" hangingPunct="1">
              <a:spcBef>
                <a:spcPts val="600"/>
              </a:spcBef>
              <a:spcAft>
                <a:spcPts val="0"/>
              </a:spcAft>
              <a:defRPr/>
            </a:pPr>
            <a:r>
              <a:rPr lang="fr-FR" sz="2100" dirty="0" smtClean="0"/>
              <a:t>Les </a:t>
            </a:r>
            <a:r>
              <a:rPr lang="fr-FR" sz="2100" b="1" dirty="0" smtClean="0">
                <a:solidFill>
                  <a:srgbClr val="FF0000"/>
                </a:solidFill>
              </a:rPr>
              <a:t>nouveaux médias </a:t>
            </a:r>
            <a:r>
              <a:rPr lang="fr-FR" sz="2100" dirty="0" smtClean="0"/>
              <a:t>appar</a:t>
            </a:r>
            <a:r>
              <a:rPr lang="cs-CZ" sz="2100" dirty="0" err="1" smtClean="0"/>
              <a:t>aiss</a:t>
            </a:r>
            <a:r>
              <a:rPr lang="fr-FR" sz="2100" dirty="0" smtClean="0"/>
              <a:t>ent: la presse à gros tirage, cinéma parlant, disque vinyl</a:t>
            </a:r>
            <a:r>
              <a:rPr lang="cs-CZ" sz="2100" dirty="0" smtClean="0"/>
              <a:t>e</a:t>
            </a:r>
            <a:r>
              <a:rPr lang="fr-FR" sz="2100" dirty="0" smtClean="0"/>
              <a:t>, radio, les B.D., la publicité se développe</a:t>
            </a:r>
          </a:p>
          <a:p>
            <a:pPr marL="179388" indent="-179388" eaLnBrk="1" fontAlgn="auto" hangingPunct="1">
              <a:spcBef>
                <a:spcPts val="600"/>
              </a:spcBef>
              <a:spcAft>
                <a:spcPts val="0"/>
              </a:spcAft>
              <a:defRPr/>
            </a:pPr>
            <a:r>
              <a:rPr lang="fr-FR" sz="2100" dirty="0" smtClean="0"/>
              <a:t>Les Américains amènent le </a:t>
            </a:r>
            <a:r>
              <a:rPr lang="fr-FR" sz="2100" b="1" dirty="0" smtClean="0"/>
              <a:t>jazz</a:t>
            </a:r>
            <a:r>
              <a:rPr lang="fr-FR" sz="2100" dirty="0" smtClean="0"/>
              <a:t>, </a:t>
            </a:r>
            <a:r>
              <a:rPr lang="fr-FR" sz="2100" b="1" dirty="0" smtClean="0"/>
              <a:t>tango</a:t>
            </a:r>
            <a:r>
              <a:rPr lang="fr-FR" sz="2100" dirty="0" smtClean="0"/>
              <a:t> et </a:t>
            </a:r>
            <a:r>
              <a:rPr lang="fr-FR" sz="2100" b="1" dirty="0" smtClean="0"/>
              <a:t>charleston</a:t>
            </a:r>
          </a:p>
          <a:p>
            <a:pPr marL="179388" indent="-179388" eaLnBrk="1" fontAlgn="auto" hangingPunct="1">
              <a:spcBef>
                <a:spcPts val="600"/>
              </a:spcBef>
              <a:spcAft>
                <a:spcPts val="0"/>
              </a:spcAft>
              <a:defRPr/>
            </a:pPr>
            <a:r>
              <a:rPr lang="fr-FR" sz="2100" dirty="0" smtClean="0"/>
              <a:t>Américaine</a:t>
            </a:r>
            <a:r>
              <a:rPr lang="cs-CZ" sz="2100" b="1" dirty="0" smtClean="0"/>
              <a:t> </a:t>
            </a:r>
            <a:r>
              <a:rPr lang="fr-FR" sz="2100" b="1" dirty="0" smtClean="0">
                <a:solidFill>
                  <a:srgbClr val="FF0000"/>
                </a:solidFill>
              </a:rPr>
              <a:t>Joséphine Baker </a:t>
            </a:r>
            <a:r>
              <a:rPr lang="fr-FR" sz="2100" dirty="0" smtClean="0"/>
              <a:t>devient emblème de ces années en France</a:t>
            </a:r>
          </a:p>
          <a:p>
            <a:pPr marL="179388" indent="-179388" eaLnBrk="1" fontAlgn="auto" hangingPunct="1">
              <a:spcBef>
                <a:spcPts val="600"/>
              </a:spcBef>
              <a:spcAft>
                <a:spcPts val="0"/>
              </a:spcAft>
              <a:defRPr/>
            </a:pPr>
            <a:r>
              <a:rPr lang="cs-CZ" sz="2100" dirty="0" smtClean="0"/>
              <a:t>Les f</a:t>
            </a:r>
            <a:r>
              <a:rPr lang="fr-FR" sz="2100" dirty="0" smtClean="0"/>
              <a:t>emmes profitent de l‘indépendance gagnée alors que les hommes étaient au front (robes courtes, coiffure à la «garçonne»)</a:t>
            </a:r>
            <a:endParaRPr lang="cs-CZ" sz="2100" dirty="0" smtClean="0"/>
          </a:p>
          <a:p>
            <a:pPr marL="179388" indent="-179388" eaLnBrk="1" fontAlgn="auto" hangingPunct="1">
              <a:spcBef>
                <a:spcPts val="600"/>
              </a:spcBef>
              <a:spcAft>
                <a:spcPts val="0"/>
              </a:spcAft>
              <a:defRPr/>
            </a:pPr>
            <a:r>
              <a:rPr lang="fr-FR" sz="2100" dirty="0" smtClean="0"/>
              <a:t>La </a:t>
            </a:r>
            <a:r>
              <a:rPr lang="fr-FR" sz="2100" b="1" dirty="0" smtClean="0"/>
              <a:t>fin</a:t>
            </a:r>
            <a:r>
              <a:rPr lang="fr-FR" sz="2100" dirty="0" smtClean="0"/>
              <a:t> des années folles – jeudi noir à la Bourse de New York le 26/10/1929 → la </a:t>
            </a:r>
            <a:r>
              <a:rPr lang="fr-FR" sz="2100" b="1" dirty="0" smtClean="0"/>
              <a:t>Crise économique</a:t>
            </a:r>
          </a:p>
          <a:p>
            <a:pPr marL="179388" indent="-179388" eaLnBrk="1" fontAlgn="auto" hangingPunct="1">
              <a:spcBef>
                <a:spcPts val="600"/>
              </a:spcBef>
              <a:spcAft>
                <a:spcPts val="0"/>
              </a:spcAft>
              <a:defRPr/>
            </a:pPr>
            <a:endParaRPr lang="cs-CZ" sz="2100" dirty="0" smtClean="0"/>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3556"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 calcmode="lin" valueType="num">
                                      <p:cBhvr additive="base">
                                        <p:cTn id="39"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 calcmode="lin" valueType="num">
                                      <p:cBhvr additive="base">
                                        <p:cTn id="45"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2" dur="20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5">
                                            <p:txEl>
                                              <p:pRg st="9" end="9"/>
                                            </p:txEl>
                                          </p:spTgt>
                                        </p:tgtEl>
                                        <p:attrNameLst>
                                          <p:attrName>style.visibility</p:attrName>
                                        </p:attrNameLst>
                                      </p:cBhvr>
                                      <p:to>
                                        <p:strVal val="visible"/>
                                      </p:to>
                                    </p:set>
                                    <p:anim calcmode="lin" valueType="num">
                                      <p:cBhvr additive="base">
                                        <p:cTn id="57"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8" dur="20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 calcmode="lin" valueType="num">
                                      <p:cBhvr additive="base">
                                        <p:cTn id="63"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4" dur="20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pPr eaLnBrk="1" hangingPunct="1"/>
            <a:r>
              <a:rPr lang="cs-CZ" smtClean="0"/>
              <a:t>Joséphine Baker</a:t>
            </a:r>
            <a:endParaRPr lang="fr-FR" smtClean="0"/>
          </a:p>
        </p:txBody>
      </p:sp>
      <p:sp>
        <p:nvSpPr>
          <p:cNvPr id="6" name="Zástupný symbol pro zápatí 3"/>
          <p:cNvSpPr txBox="1">
            <a:spLocks noGrp="1"/>
          </p:cNvSpPr>
          <p:nvPr/>
        </p:nvSpPr>
        <p:spPr>
          <a:xfrm>
            <a:off x="1785938" y="6492875"/>
            <a:ext cx="5857875" cy="365125"/>
          </a:xfrm>
          <a:prstGeom prst="rect">
            <a:avLst/>
          </a:prstGeom>
          <a:noFill/>
        </p:spPr>
        <p:txBody>
          <a:bodyPr anchor="ctr"/>
          <a:lstStyle/>
          <a:p>
            <a:pPr algn="ctr" fontAlgn="auto">
              <a:spcBef>
                <a:spcPts val="0"/>
              </a:spcBef>
              <a:spcAft>
                <a:spcPts val="0"/>
              </a:spcAft>
              <a:defRPr/>
            </a:pPr>
            <a:r>
              <a:rPr lang="cs-CZ" sz="1200" i="1" dirty="0">
                <a:solidFill>
                  <a:schemeClr val="tx1">
                    <a:tint val="75000"/>
                  </a:schemeClr>
                </a:solidFill>
                <a:latin typeface="Arial" pitchFamily="34" charset="0"/>
                <a:cs typeface="Arial" pitchFamily="34" charset="0"/>
              </a:rPr>
              <a:t>Autorem materiálu a všech jeho částí, není-li uvedeno jinak, je Mgr. Andrea Šteflová</a:t>
            </a:r>
          </a:p>
          <a:p>
            <a:pPr algn="ctr" fontAlgn="auto">
              <a:spcBef>
                <a:spcPts val="0"/>
              </a:spcBef>
              <a:spcAft>
                <a:spcPts val="0"/>
              </a:spcAft>
              <a:defRPr/>
            </a:pPr>
            <a:r>
              <a:rPr lang="cs-CZ" sz="1400" dirty="0">
                <a:solidFill>
                  <a:schemeClr val="tx1">
                    <a:tint val="75000"/>
                  </a:schemeClr>
                </a:solidFill>
                <a:latin typeface="Arial" pitchFamily="34" charset="0"/>
                <a:cs typeface="Arial" pitchFamily="34" charset="0"/>
              </a:rPr>
              <a:t>CZ.1.07/1.5.00/34.0501</a:t>
            </a:r>
          </a:p>
        </p:txBody>
      </p:sp>
      <p:sp>
        <p:nvSpPr>
          <p:cNvPr id="38917"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pic>
        <p:nvPicPr>
          <p:cNvPr id="38919" name="Picture 7" descr="File:Josephine Baker 4.jpg">
            <a:hlinkClick r:id="rId2"/>
          </p:cNvPr>
          <p:cNvPicPr>
            <a:picLocks noChangeAspect="1" noChangeArrowheads="1"/>
          </p:cNvPicPr>
          <p:nvPr/>
        </p:nvPicPr>
        <p:blipFill>
          <a:blip r:embed="rId3" cstate="print"/>
          <a:srcRect/>
          <a:stretch>
            <a:fillRect/>
          </a:stretch>
        </p:blipFill>
        <p:spPr bwMode="auto">
          <a:xfrm>
            <a:off x="539750" y="1196975"/>
            <a:ext cx="3827463" cy="4949825"/>
          </a:xfrm>
          <a:prstGeom prst="rect">
            <a:avLst/>
          </a:prstGeom>
          <a:noFill/>
        </p:spPr>
      </p:pic>
      <p:sp>
        <p:nvSpPr>
          <p:cNvPr id="38921" name="Text Box 9"/>
          <p:cNvSpPr txBox="1">
            <a:spLocks noChangeArrowheads="1"/>
          </p:cNvSpPr>
          <p:nvPr/>
        </p:nvSpPr>
        <p:spPr bwMode="auto">
          <a:xfrm>
            <a:off x="539750" y="6092825"/>
            <a:ext cx="1020763" cy="244475"/>
          </a:xfrm>
          <a:prstGeom prst="rect">
            <a:avLst/>
          </a:prstGeom>
          <a:noFill/>
          <a:ln w="9525">
            <a:noFill/>
            <a:miter lim="800000"/>
            <a:headEnd/>
            <a:tailEnd/>
          </a:ln>
          <a:effectLst/>
        </p:spPr>
        <p:txBody>
          <a:bodyPr wrap="none">
            <a:spAutoFit/>
          </a:bodyPr>
          <a:lstStyle/>
          <a:p>
            <a:r>
              <a:rPr lang="fr-FR" sz="1000"/>
              <a:t>Auteur: </a:t>
            </a:r>
            <a:r>
              <a:rPr lang="cs-CZ" sz="1000"/>
              <a:t>Walery</a:t>
            </a:r>
          </a:p>
        </p:txBody>
      </p:sp>
      <p:pic>
        <p:nvPicPr>
          <p:cNvPr id="38923" name="Picture 11" descr="File:Baker Charleston.jpg">
            <a:hlinkClick r:id="rId4"/>
          </p:cNvPr>
          <p:cNvPicPr>
            <a:picLocks noChangeAspect="1" noChangeArrowheads="1"/>
          </p:cNvPicPr>
          <p:nvPr/>
        </p:nvPicPr>
        <p:blipFill>
          <a:blip r:embed="rId5" cstate="print"/>
          <a:srcRect/>
          <a:stretch>
            <a:fillRect/>
          </a:stretch>
        </p:blipFill>
        <p:spPr bwMode="auto">
          <a:xfrm>
            <a:off x="4787900" y="1196975"/>
            <a:ext cx="3727450" cy="4968875"/>
          </a:xfrm>
          <a:prstGeom prst="rect">
            <a:avLst/>
          </a:prstGeom>
          <a:noFill/>
        </p:spPr>
      </p:pic>
      <p:sp>
        <p:nvSpPr>
          <p:cNvPr id="38925" name="Text Box 13"/>
          <p:cNvSpPr txBox="1">
            <a:spLocks noChangeArrowheads="1"/>
          </p:cNvSpPr>
          <p:nvPr/>
        </p:nvSpPr>
        <p:spPr bwMode="auto">
          <a:xfrm>
            <a:off x="4767263" y="6138863"/>
            <a:ext cx="1020762" cy="244475"/>
          </a:xfrm>
          <a:prstGeom prst="rect">
            <a:avLst/>
          </a:prstGeom>
          <a:noFill/>
          <a:ln w="9525">
            <a:noFill/>
            <a:miter lim="800000"/>
            <a:headEnd/>
            <a:tailEnd/>
          </a:ln>
          <a:effectLst/>
        </p:spPr>
        <p:txBody>
          <a:bodyPr wrap="none">
            <a:spAutoFit/>
          </a:bodyPr>
          <a:lstStyle/>
          <a:p>
            <a:r>
              <a:rPr lang="fr-FR" sz="1000"/>
              <a:t>Auteur: Walery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8919"/>
                                        </p:tgtEl>
                                        <p:attrNameLst>
                                          <p:attrName>style.visibility</p:attrName>
                                        </p:attrNameLst>
                                      </p:cBhvr>
                                      <p:to>
                                        <p:strVal val="visible"/>
                                      </p:to>
                                    </p:set>
                                    <p:animEffect transition="in" filter="randombar(horizontal)">
                                      <p:cBhvr>
                                        <p:cTn id="7" dur="2000"/>
                                        <p:tgtEl>
                                          <p:spTgt spid="3891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8923"/>
                                        </p:tgtEl>
                                        <p:attrNameLst>
                                          <p:attrName>style.visibility</p:attrName>
                                        </p:attrNameLst>
                                      </p:cBhvr>
                                      <p:to>
                                        <p:strVal val="visible"/>
                                      </p:to>
                                    </p:set>
                                    <p:animEffect transition="in" filter="randombar(horizontal)">
                                      <p:cBhvr>
                                        <p:cTn id="12" dur="2000"/>
                                        <p:tgtEl>
                                          <p:spTgt spid="38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p:nvPr>
        </p:nvSpPr>
        <p:spPr>
          <a:xfrm>
            <a:off x="428625" y="214313"/>
            <a:ext cx="8229600" cy="725487"/>
          </a:xfrm>
        </p:spPr>
        <p:txBody>
          <a:bodyPr/>
          <a:lstStyle/>
          <a:p>
            <a:pPr eaLnBrk="1" hangingPunct="1"/>
            <a:r>
              <a:rPr lang="cs-CZ" dirty="0" smtClean="0"/>
              <a:t>L</a:t>
            </a:r>
            <a:r>
              <a:rPr lang="fr-FR" dirty="0" smtClean="0"/>
              <a:t>‘entre-deux-</a:t>
            </a:r>
            <a:r>
              <a:rPr lang="cs-CZ" dirty="0" smtClean="0"/>
              <a:t>g</a:t>
            </a:r>
            <a:r>
              <a:rPr lang="fr-FR" dirty="0" smtClean="0"/>
              <a:t>uerre</a:t>
            </a:r>
          </a:p>
        </p:txBody>
      </p:sp>
      <p:sp>
        <p:nvSpPr>
          <p:cNvPr id="5" name="Zástupný symbol pro obsah 4"/>
          <p:cNvSpPr>
            <a:spLocks noGrp="1"/>
          </p:cNvSpPr>
          <p:nvPr>
            <p:ph idx="1"/>
          </p:nvPr>
        </p:nvSpPr>
        <p:spPr>
          <a:xfrm>
            <a:off x="285750" y="857250"/>
            <a:ext cx="8858250" cy="5643563"/>
          </a:xfrm>
        </p:spPr>
        <p:txBody>
          <a:bodyPr>
            <a:normAutofit lnSpcReduction="10000"/>
          </a:bodyPr>
          <a:lstStyle/>
          <a:p>
            <a:pPr marL="457200" indent="-279400" eaLnBrk="1" hangingPunct="1">
              <a:lnSpc>
                <a:spcPct val="90000"/>
              </a:lnSpc>
              <a:spcBef>
                <a:spcPts val="600"/>
              </a:spcBef>
              <a:buFont typeface="Calibri" pitchFamily="34" charset="0"/>
              <a:buAutoNum type="arabicPeriod"/>
            </a:pPr>
            <a:r>
              <a:rPr lang="fr-FR" sz="2100" b="1" dirty="0" smtClean="0">
                <a:solidFill>
                  <a:srgbClr val="FF0000"/>
                </a:solidFill>
              </a:rPr>
              <a:t>Roman des années 20</a:t>
            </a:r>
          </a:p>
          <a:p>
            <a:pPr marL="457200" indent="-279400" eaLnBrk="1" hangingPunct="1">
              <a:lnSpc>
                <a:spcPct val="90000"/>
              </a:lnSpc>
              <a:spcBef>
                <a:spcPts val="600"/>
              </a:spcBef>
              <a:buFont typeface="Arial" charset="0"/>
              <a:buNone/>
            </a:pPr>
            <a:r>
              <a:rPr lang="fr-FR" sz="2100" dirty="0" smtClean="0"/>
              <a:t>Romain Rolland – </a:t>
            </a:r>
            <a:r>
              <a:rPr lang="fr-FR" sz="2100" i="1" dirty="0" smtClean="0"/>
              <a:t>L‘âme enchanté</a:t>
            </a:r>
            <a:r>
              <a:rPr lang="cs-CZ" sz="2100" i="1" dirty="0" smtClean="0"/>
              <a:t>e</a:t>
            </a:r>
            <a:r>
              <a:rPr lang="fr-FR" sz="2100" i="1" dirty="0" smtClean="0"/>
              <a:t> </a:t>
            </a:r>
            <a:r>
              <a:rPr lang="fr-FR" sz="2100" dirty="0" smtClean="0"/>
              <a:t>(roman-cycle de 7 volumes)</a:t>
            </a:r>
          </a:p>
          <a:p>
            <a:pPr marL="457200" indent="-279400" eaLnBrk="1" hangingPunct="1">
              <a:lnSpc>
                <a:spcPct val="90000"/>
              </a:lnSpc>
              <a:spcBef>
                <a:spcPts val="600"/>
              </a:spcBef>
              <a:buFont typeface="Arial" charset="0"/>
              <a:buNone/>
            </a:pPr>
            <a:r>
              <a:rPr lang="fr-FR" sz="2100" dirty="0" smtClean="0"/>
              <a:t>Roger Martin du Gard – </a:t>
            </a:r>
            <a:r>
              <a:rPr lang="fr-FR" sz="2100" i="1" dirty="0" smtClean="0"/>
              <a:t>Les Thibault </a:t>
            </a:r>
            <a:r>
              <a:rPr lang="fr-FR" sz="2100" dirty="0" smtClean="0"/>
              <a:t>(roman-cycle 1922-1940)</a:t>
            </a:r>
          </a:p>
          <a:p>
            <a:pPr marL="457200" indent="-279400" eaLnBrk="1" hangingPunct="1">
              <a:lnSpc>
                <a:spcPct val="90000"/>
              </a:lnSpc>
              <a:spcBef>
                <a:spcPts val="600"/>
              </a:spcBef>
              <a:buFont typeface="Arial" charset="0"/>
              <a:buNone/>
            </a:pPr>
            <a:r>
              <a:rPr lang="fr-FR" sz="2100" dirty="0" smtClean="0"/>
              <a:t>André Gide – </a:t>
            </a:r>
            <a:r>
              <a:rPr lang="fr-FR" sz="2100" i="1" dirty="0" smtClean="0"/>
              <a:t>Faux Monnayeurs, Les Cahiers d‘André Walter</a:t>
            </a:r>
          </a:p>
          <a:p>
            <a:pPr marL="457200" indent="-279400" eaLnBrk="1" hangingPunct="1">
              <a:lnSpc>
                <a:spcPct val="90000"/>
              </a:lnSpc>
              <a:spcBef>
                <a:spcPts val="600"/>
              </a:spcBef>
              <a:buFont typeface="Arial" charset="0"/>
              <a:buNone/>
            </a:pPr>
            <a:r>
              <a:rPr lang="fr-FR" sz="2100" dirty="0" smtClean="0"/>
              <a:t>Marcel Proust – </a:t>
            </a:r>
            <a:r>
              <a:rPr lang="fr-FR" sz="2100" i="1" dirty="0" smtClean="0"/>
              <a:t>À la recherche du temps perdu </a:t>
            </a:r>
            <a:r>
              <a:rPr lang="fr-FR" sz="2100" dirty="0" smtClean="0"/>
              <a:t>(3</a:t>
            </a:r>
            <a:r>
              <a:rPr lang="fr-FR" sz="2100" baseline="30000" dirty="0" smtClean="0"/>
              <a:t>e</a:t>
            </a:r>
            <a:r>
              <a:rPr lang="fr-FR" sz="2100" dirty="0" smtClean="0"/>
              <a:t>–7</a:t>
            </a:r>
            <a:r>
              <a:rPr lang="fr-FR" sz="2100" baseline="30000" dirty="0" smtClean="0"/>
              <a:t>e</a:t>
            </a:r>
            <a:r>
              <a:rPr lang="fr-FR" sz="2100" dirty="0" smtClean="0"/>
              <a:t> romans)</a:t>
            </a:r>
          </a:p>
          <a:p>
            <a:pPr marL="457200" indent="-279400" eaLnBrk="1" hangingPunct="1">
              <a:lnSpc>
                <a:spcPct val="90000"/>
              </a:lnSpc>
              <a:spcBef>
                <a:spcPts val="600"/>
              </a:spcBef>
              <a:buFont typeface="Calibri" pitchFamily="34" charset="0"/>
              <a:buAutoNum type="arabicPeriod" startAt="2"/>
            </a:pPr>
            <a:r>
              <a:rPr lang="fr-FR" sz="2100" b="1" dirty="0" smtClean="0">
                <a:solidFill>
                  <a:srgbClr val="FF0000"/>
                </a:solidFill>
              </a:rPr>
              <a:t>Roman des années 30</a:t>
            </a:r>
          </a:p>
          <a:p>
            <a:pPr marL="457200" indent="-279400" eaLnBrk="1" hangingPunct="1">
              <a:lnSpc>
                <a:spcPct val="90000"/>
              </a:lnSpc>
              <a:spcBef>
                <a:spcPts val="600"/>
              </a:spcBef>
              <a:buFont typeface="Arial" charset="0"/>
              <a:buNone/>
            </a:pPr>
            <a:r>
              <a:rPr lang="fr-FR" sz="2100" dirty="0" smtClean="0"/>
              <a:t>Louis-Ferdinand Céline – </a:t>
            </a:r>
            <a:r>
              <a:rPr lang="fr-FR" sz="2100" i="1" dirty="0" smtClean="0"/>
              <a:t>Voyage au bout de la nuit</a:t>
            </a:r>
          </a:p>
          <a:p>
            <a:pPr marL="457200" indent="-279400" eaLnBrk="1" hangingPunct="1">
              <a:lnSpc>
                <a:spcPct val="90000"/>
              </a:lnSpc>
              <a:spcBef>
                <a:spcPts val="600"/>
              </a:spcBef>
              <a:buFont typeface="Arial" charset="0"/>
              <a:buNone/>
            </a:pPr>
            <a:r>
              <a:rPr lang="fr-FR" sz="2100" dirty="0" smtClean="0"/>
              <a:t>François Mauriac – </a:t>
            </a:r>
            <a:r>
              <a:rPr lang="fr-FR" sz="2100" i="1" dirty="0" smtClean="0"/>
              <a:t>Le baiser au Lépreux, Le Nœud de vipères</a:t>
            </a:r>
          </a:p>
          <a:p>
            <a:pPr marL="457200" indent="-279400" eaLnBrk="1" hangingPunct="1">
              <a:lnSpc>
                <a:spcPct val="90000"/>
              </a:lnSpc>
              <a:spcBef>
                <a:spcPts val="600"/>
              </a:spcBef>
              <a:buFont typeface="Arial" charset="0"/>
              <a:buNone/>
            </a:pPr>
            <a:r>
              <a:rPr lang="fr-FR" sz="2100" dirty="0" smtClean="0"/>
              <a:t>Geurges Bernanos – </a:t>
            </a:r>
            <a:r>
              <a:rPr lang="fr-FR" sz="2100" i="1" dirty="0" smtClean="0"/>
              <a:t>Sous le soleil de Satan, Journal d‘un curé de campagne</a:t>
            </a:r>
          </a:p>
          <a:p>
            <a:pPr marL="457200" indent="-279400" eaLnBrk="1" hangingPunct="1">
              <a:lnSpc>
                <a:spcPct val="90000"/>
              </a:lnSpc>
              <a:spcBef>
                <a:spcPts val="600"/>
              </a:spcBef>
              <a:buFont typeface="Arial" charset="0"/>
              <a:buNone/>
            </a:pPr>
            <a:r>
              <a:rPr lang="fr-FR" sz="2100" dirty="0" smtClean="0"/>
              <a:t>André Malraux – </a:t>
            </a:r>
            <a:r>
              <a:rPr lang="fr-FR" sz="2100" i="1" dirty="0" smtClean="0"/>
              <a:t>La condition humaine</a:t>
            </a:r>
            <a:endParaRPr lang="cs-CZ" sz="2100" i="1" dirty="0" smtClean="0"/>
          </a:p>
          <a:p>
            <a:pPr marL="457200" indent="-279400" eaLnBrk="1" hangingPunct="1">
              <a:lnSpc>
                <a:spcPct val="90000"/>
              </a:lnSpc>
              <a:spcBef>
                <a:spcPts val="600"/>
              </a:spcBef>
              <a:buFont typeface="Arial" charset="0"/>
              <a:buNone/>
            </a:pPr>
            <a:r>
              <a:rPr lang="fr-FR" sz="2100" dirty="0" smtClean="0"/>
              <a:t>Antoine de Saint-Exupéry – </a:t>
            </a:r>
            <a:r>
              <a:rPr lang="fr-FR" sz="2100" i="1" dirty="0" smtClean="0"/>
              <a:t>Vol de nuit</a:t>
            </a:r>
            <a:endParaRPr lang="cs-CZ" sz="2100" i="1" dirty="0" smtClean="0"/>
          </a:p>
          <a:p>
            <a:pPr marL="457200" indent="-279400" eaLnBrk="1" hangingPunct="1">
              <a:lnSpc>
                <a:spcPct val="90000"/>
              </a:lnSpc>
              <a:spcBef>
                <a:spcPts val="600"/>
              </a:spcBef>
              <a:buFont typeface="Arial" charset="0"/>
              <a:buNone/>
            </a:pPr>
            <a:r>
              <a:rPr lang="fr-FR" sz="2100" dirty="0" smtClean="0"/>
              <a:t>Julien Gracq – </a:t>
            </a:r>
            <a:r>
              <a:rPr lang="fr-FR" sz="2100" i="1" dirty="0" smtClean="0"/>
              <a:t>Au Château d‘Argol</a:t>
            </a:r>
          </a:p>
          <a:p>
            <a:pPr marL="457200" indent="-279400" eaLnBrk="1" hangingPunct="1">
              <a:lnSpc>
                <a:spcPct val="90000"/>
              </a:lnSpc>
              <a:spcBef>
                <a:spcPts val="600"/>
              </a:spcBef>
              <a:buClr>
                <a:srgbClr val="FF0000"/>
              </a:buClr>
              <a:buFont typeface="Calibri" pitchFamily="34" charset="0"/>
              <a:buAutoNum type="arabicPeriod" startAt="3"/>
            </a:pPr>
            <a:r>
              <a:rPr lang="fr-FR" sz="2100" b="1" dirty="0" smtClean="0">
                <a:solidFill>
                  <a:srgbClr val="FF0000"/>
                </a:solidFill>
              </a:rPr>
              <a:t>Théâtre</a:t>
            </a:r>
            <a:r>
              <a:rPr lang="cs-CZ" sz="2100" b="1" dirty="0" smtClean="0">
                <a:solidFill>
                  <a:srgbClr val="FF0000"/>
                </a:solidFill>
              </a:rPr>
              <a:t> </a:t>
            </a:r>
            <a:r>
              <a:rPr lang="fr-FR" sz="2100" b="1" dirty="0" smtClean="0">
                <a:solidFill>
                  <a:srgbClr val="FF0000"/>
                </a:solidFill>
              </a:rPr>
              <a:t>des années 30</a:t>
            </a:r>
          </a:p>
          <a:p>
            <a:pPr marL="457200" indent="-279400" eaLnBrk="1" hangingPunct="1">
              <a:lnSpc>
                <a:spcPct val="90000"/>
              </a:lnSpc>
              <a:spcBef>
                <a:spcPts val="600"/>
              </a:spcBef>
              <a:buClr>
                <a:srgbClr val="FF0000"/>
              </a:buClr>
              <a:buFont typeface="Arial" charset="0"/>
              <a:buNone/>
            </a:pPr>
            <a:r>
              <a:rPr lang="fr-FR" sz="2100" dirty="0" smtClean="0"/>
              <a:t>Jean Giraudoux – </a:t>
            </a:r>
            <a:r>
              <a:rPr lang="fr-FR" sz="2100" i="1" dirty="0" smtClean="0"/>
              <a:t>La Guerre de Troie n‘aura pas lieu</a:t>
            </a:r>
          </a:p>
          <a:p>
            <a:pPr marL="457200" indent="-279400" eaLnBrk="1" hangingPunct="1">
              <a:lnSpc>
                <a:spcPct val="90000"/>
              </a:lnSpc>
              <a:spcBef>
                <a:spcPts val="600"/>
              </a:spcBef>
              <a:buClr>
                <a:srgbClr val="FF0000"/>
              </a:buClr>
              <a:buFont typeface="Arial" charset="0"/>
              <a:buNone/>
            </a:pPr>
            <a:r>
              <a:rPr lang="fr-FR" sz="2100" dirty="0" smtClean="0"/>
              <a:t>Jean Anouilh – pièces roses (</a:t>
            </a:r>
            <a:r>
              <a:rPr lang="fr-FR" sz="2100" i="1" dirty="0" smtClean="0"/>
              <a:t>Bal des voleurs</a:t>
            </a:r>
            <a:r>
              <a:rPr lang="fr-FR" sz="2100" dirty="0" smtClean="0"/>
              <a:t>) et noires (</a:t>
            </a:r>
            <a:r>
              <a:rPr lang="fr-FR" sz="2100" i="1" dirty="0" smtClean="0"/>
              <a:t>Voyageur sans bagages</a:t>
            </a:r>
            <a:r>
              <a:rPr lang="fr-FR" sz="2100" dirty="0" smtClean="0"/>
              <a:t>)</a:t>
            </a:r>
          </a:p>
          <a:p>
            <a:pPr marL="457200" indent="-279400" eaLnBrk="1" hangingPunct="1">
              <a:lnSpc>
                <a:spcPct val="90000"/>
              </a:lnSpc>
              <a:spcBef>
                <a:spcPts val="600"/>
              </a:spcBef>
            </a:pPr>
            <a:endParaRPr lang="cs-CZ" sz="2100" dirty="0" smtClean="0"/>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4580"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 calcmode="lin" valueType="num">
                                      <p:cBhvr additive="base">
                                        <p:cTn id="35"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5">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5">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5">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anim calcmode="lin" valueType="num">
                                      <p:cBhvr additive="base">
                                        <p:cTn id="51" dur="20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2" dur="2000" fill="hold"/>
                                        <p:tgtEl>
                                          <p:spTgt spid="5">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anim calcmode="lin" valueType="num">
                                      <p:cBhvr additive="base">
                                        <p:cTn id="55" dur="20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5">
                                            <p:txEl>
                                              <p:pRg st="12" end="12"/>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anim calcmode="lin" valueType="num">
                                      <p:cBhvr additive="base">
                                        <p:cTn id="59" dur="20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0" dur="2000" fill="hold"/>
                                        <p:tgtEl>
                                          <p:spTgt spid="5">
                                            <p:txEl>
                                              <p:pRg st="13" end="13"/>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anim calcmode="lin" valueType="num">
                                      <p:cBhvr additive="base">
                                        <p:cTn id="63" dur="20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4" dur="20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p:nvPr>
        </p:nvSpPr>
        <p:spPr>
          <a:xfrm>
            <a:off x="214282" y="214290"/>
            <a:ext cx="8715375" cy="725487"/>
          </a:xfrm>
        </p:spPr>
        <p:txBody>
          <a:bodyPr/>
          <a:lstStyle/>
          <a:p>
            <a:pPr eaLnBrk="1" hangingPunct="1"/>
            <a:r>
              <a:rPr lang="fr-FR" dirty="0" smtClean="0"/>
              <a:t>2</a:t>
            </a:r>
            <a:r>
              <a:rPr lang="fr-FR" baseline="30000" dirty="0" smtClean="0"/>
              <a:t>e</a:t>
            </a:r>
            <a:r>
              <a:rPr lang="fr-FR" dirty="0" smtClean="0"/>
              <a:t> guerre mondiale et l‘après-guerre</a:t>
            </a:r>
          </a:p>
        </p:txBody>
      </p:sp>
      <p:sp>
        <p:nvSpPr>
          <p:cNvPr id="5" name="Zástupný symbol pro obsah 4"/>
          <p:cNvSpPr>
            <a:spLocks noGrp="1"/>
          </p:cNvSpPr>
          <p:nvPr>
            <p:ph idx="1"/>
          </p:nvPr>
        </p:nvSpPr>
        <p:spPr>
          <a:xfrm>
            <a:off x="285750" y="1071547"/>
            <a:ext cx="5857886" cy="5357850"/>
          </a:xfrm>
        </p:spPr>
        <p:txBody>
          <a:bodyPr>
            <a:normAutofit lnSpcReduction="10000"/>
          </a:bodyPr>
          <a:lstStyle/>
          <a:p>
            <a:pPr marL="182563" indent="-182563" eaLnBrk="1" hangingPunct="1">
              <a:lnSpc>
                <a:spcPct val="90000"/>
              </a:lnSpc>
              <a:spcBef>
                <a:spcPts val="600"/>
              </a:spcBef>
            </a:pPr>
            <a:r>
              <a:rPr lang="fr-FR" sz="2100" b="1" dirty="0" smtClean="0">
                <a:solidFill>
                  <a:srgbClr val="0033CC"/>
                </a:solidFill>
              </a:rPr>
              <a:t>Antoine de Saint-Exupéry </a:t>
            </a:r>
            <a:r>
              <a:rPr lang="fr-FR" sz="2100" dirty="0" smtClean="0"/>
              <a:t>– </a:t>
            </a:r>
            <a:r>
              <a:rPr lang="fr-FR" sz="2100" b="1" dirty="0" smtClean="0">
                <a:solidFill>
                  <a:srgbClr val="FF0000"/>
                </a:solidFill>
              </a:rPr>
              <a:t>Le Petit Prince </a:t>
            </a:r>
            <a:r>
              <a:rPr lang="fr-FR" sz="2100" dirty="0" smtClean="0"/>
              <a:t>(1943)</a:t>
            </a:r>
          </a:p>
          <a:p>
            <a:pPr marL="182563" indent="-182563" eaLnBrk="1" hangingPunct="1">
              <a:lnSpc>
                <a:spcPct val="90000"/>
              </a:lnSpc>
              <a:spcBef>
                <a:spcPts val="600"/>
              </a:spcBef>
              <a:buNone/>
            </a:pPr>
            <a:r>
              <a:rPr lang="fr-FR" sz="2100" dirty="0" smtClean="0"/>
              <a:t>	le conte poétique et philosop</a:t>
            </a:r>
            <a:r>
              <a:rPr lang="cs-CZ" sz="2100" dirty="0" smtClean="0"/>
              <a:t>h</a:t>
            </a:r>
            <a:r>
              <a:rPr lang="fr-FR" sz="2100" dirty="0" smtClean="0"/>
              <a:t>ique sous l‘apparence d‘un conte pour enfants, avec les aquarelles de l‘auteur;</a:t>
            </a:r>
            <a:endParaRPr lang="cs-CZ" sz="2100" dirty="0" smtClean="0"/>
          </a:p>
          <a:p>
            <a:pPr marL="182563" indent="-182563" eaLnBrk="1" hangingPunct="1">
              <a:lnSpc>
                <a:spcPct val="90000"/>
              </a:lnSpc>
              <a:spcBef>
                <a:spcPts val="600"/>
              </a:spcBef>
              <a:buNone/>
            </a:pPr>
            <a:r>
              <a:rPr lang="cs-CZ" sz="2100" dirty="0" smtClean="0"/>
              <a:t>	l</a:t>
            </a:r>
            <a:r>
              <a:rPr lang="fr-FR" sz="2100" dirty="0" smtClean="0"/>
              <a:t>e narrateur est un aviateur qui, à la suite d‘une panne de moteur, se retrouve dans le désert du Sahara et veut tout seul réparer son avion. À ce moment-là le Petit Prince apparaît…</a:t>
            </a:r>
          </a:p>
          <a:p>
            <a:pPr marL="0" indent="0" eaLnBrk="1" hangingPunct="1">
              <a:spcBef>
                <a:spcPts val="600"/>
              </a:spcBef>
              <a:buNone/>
            </a:pPr>
            <a:r>
              <a:rPr lang="fr-FR" sz="2100" i="1" dirty="0" smtClean="0">
                <a:solidFill>
                  <a:srgbClr val="009242"/>
                </a:solidFill>
              </a:rPr>
              <a:t>Le Petit Prince quitte son ast</a:t>
            </a:r>
            <a:r>
              <a:rPr lang="cs-CZ" sz="2100" i="1" dirty="0" smtClean="0">
                <a:solidFill>
                  <a:srgbClr val="009242"/>
                </a:solidFill>
              </a:rPr>
              <a:t>é</a:t>
            </a:r>
            <a:r>
              <a:rPr lang="fr-FR" sz="2100" i="1" dirty="0" smtClean="0">
                <a:solidFill>
                  <a:srgbClr val="009242"/>
                </a:solidFill>
              </a:rPr>
              <a:t>roïde B612 et voyage sur les planètes:</a:t>
            </a:r>
          </a:p>
          <a:p>
            <a:pPr marL="0" indent="0" eaLnBrk="1" hangingPunct="1">
              <a:spcBef>
                <a:spcPct val="0"/>
              </a:spcBef>
              <a:buNone/>
            </a:pPr>
            <a:r>
              <a:rPr lang="fr-FR" sz="2100" i="1" dirty="0" smtClean="0">
                <a:solidFill>
                  <a:srgbClr val="009242"/>
                </a:solidFill>
              </a:rPr>
              <a:t>1</a:t>
            </a:r>
            <a:r>
              <a:rPr lang="fr-FR" sz="2100" i="1" baseline="30000" dirty="0" smtClean="0">
                <a:solidFill>
                  <a:srgbClr val="009242"/>
                </a:solidFill>
              </a:rPr>
              <a:t>e</a:t>
            </a:r>
            <a:r>
              <a:rPr lang="fr-FR" sz="2100" i="1" dirty="0" smtClean="0">
                <a:solidFill>
                  <a:srgbClr val="009242"/>
                </a:solidFill>
              </a:rPr>
              <a:t> planète – habitée par un </a:t>
            </a:r>
            <a:r>
              <a:rPr lang="fr-FR" sz="2100" b="1" i="1" dirty="0" smtClean="0">
                <a:solidFill>
                  <a:srgbClr val="009242"/>
                </a:solidFill>
              </a:rPr>
              <a:t>roi</a:t>
            </a:r>
          </a:p>
          <a:p>
            <a:pPr marL="0" indent="0" eaLnBrk="1" hangingPunct="1">
              <a:spcBef>
                <a:spcPct val="0"/>
              </a:spcBef>
              <a:buNone/>
            </a:pPr>
            <a:r>
              <a:rPr lang="fr-FR" sz="2100" i="1" dirty="0" smtClean="0">
                <a:solidFill>
                  <a:srgbClr val="009242"/>
                </a:solidFill>
              </a:rPr>
              <a:t>2</a:t>
            </a:r>
            <a:r>
              <a:rPr lang="fr-FR" sz="2100" i="1" baseline="30000" dirty="0" smtClean="0">
                <a:solidFill>
                  <a:srgbClr val="009242"/>
                </a:solidFill>
              </a:rPr>
              <a:t>e</a:t>
            </a:r>
            <a:r>
              <a:rPr lang="fr-FR" sz="2100" i="1" dirty="0" smtClean="0">
                <a:solidFill>
                  <a:srgbClr val="009242"/>
                </a:solidFill>
              </a:rPr>
              <a:t> planète – habitée par un </a:t>
            </a:r>
            <a:r>
              <a:rPr lang="fr-FR" sz="2100" b="1" i="1" dirty="0" smtClean="0">
                <a:solidFill>
                  <a:srgbClr val="009242"/>
                </a:solidFill>
              </a:rPr>
              <a:t>vaniteux</a:t>
            </a:r>
          </a:p>
          <a:p>
            <a:pPr marL="0" indent="0" eaLnBrk="1" hangingPunct="1">
              <a:spcBef>
                <a:spcPct val="0"/>
              </a:spcBef>
              <a:buNone/>
            </a:pPr>
            <a:r>
              <a:rPr lang="fr-FR" sz="2100" i="1" dirty="0" smtClean="0">
                <a:solidFill>
                  <a:srgbClr val="009242"/>
                </a:solidFill>
              </a:rPr>
              <a:t>3</a:t>
            </a:r>
            <a:r>
              <a:rPr lang="fr-FR" sz="2100" i="1" baseline="30000" dirty="0" smtClean="0">
                <a:solidFill>
                  <a:srgbClr val="009242"/>
                </a:solidFill>
              </a:rPr>
              <a:t>e</a:t>
            </a:r>
            <a:r>
              <a:rPr lang="fr-FR" sz="2100" i="1" dirty="0" smtClean="0">
                <a:solidFill>
                  <a:srgbClr val="009242"/>
                </a:solidFill>
              </a:rPr>
              <a:t> planète – habitée par un </a:t>
            </a:r>
            <a:r>
              <a:rPr lang="fr-FR" sz="2100" b="1" i="1" dirty="0" smtClean="0">
                <a:solidFill>
                  <a:srgbClr val="009242"/>
                </a:solidFill>
              </a:rPr>
              <a:t>buveur</a:t>
            </a:r>
          </a:p>
          <a:p>
            <a:pPr marL="0" indent="0" eaLnBrk="1" hangingPunct="1">
              <a:spcBef>
                <a:spcPct val="0"/>
              </a:spcBef>
              <a:buNone/>
            </a:pPr>
            <a:r>
              <a:rPr lang="fr-FR" sz="2100" i="1" dirty="0" smtClean="0">
                <a:solidFill>
                  <a:srgbClr val="009242"/>
                </a:solidFill>
              </a:rPr>
              <a:t>4</a:t>
            </a:r>
            <a:r>
              <a:rPr lang="fr-FR" sz="2100" i="1" baseline="30000" dirty="0" smtClean="0">
                <a:solidFill>
                  <a:srgbClr val="009242"/>
                </a:solidFill>
              </a:rPr>
              <a:t>e</a:t>
            </a:r>
            <a:r>
              <a:rPr lang="fr-FR" sz="2100" i="1" dirty="0" smtClean="0">
                <a:solidFill>
                  <a:srgbClr val="009242"/>
                </a:solidFill>
              </a:rPr>
              <a:t> planète – habitée par </a:t>
            </a:r>
            <a:r>
              <a:rPr lang="fr-FR" sz="2100" b="1" i="1" dirty="0" smtClean="0">
                <a:solidFill>
                  <a:srgbClr val="009242"/>
                </a:solidFill>
              </a:rPr>
              <a:t>businessman</a:t>
            </a:r>
          </a:p>
          <a:p>
            <a:pPr marL="0" indent="0" eaLnBrk="1" hangingPunct="1">
              <a:spcBef>
                <a:spcPct val="0"/>
              </a:spcBef>
              <a:buNone/>
            </a:pPr>
            <a:r>
              <a:rPr lang="fr-FR" sz="2100" i="1" dirty="0" smtClean="0">
                <a:solidFill>
                  <a:srgbClr val="009242"/>
                </a:solidFill>
              </a:rPr>
              <a:t>5</a:t>
            </a:r>
            <a:r>
              <a:rPr lang="fr-FR" sz="2100" i="1" baseline="30000" dirty="0" smtClean="0">
                <a:solidFill>
                  <a:srgbClr val="009242"/>
                </a:solidFill>
              </a:rPr>
              <a:t>e</a:t>
            </a:r>
            <a:r>
              <a:rPr lang="fr-FR" sz="2100" i="1" dirty="0" smtClean="0">
                <a:solidFill>
                  <a:srgbClr val="009242"/>
                </a:solidFill>
              </a:rPr>
              <a:t> planète – habitée par un </a:t>
            </a:r>
            <a:r>
              <a:rPr lang="fr-FR" sz="2100" b="1" i="1" dirty="0" smtClean="0">
                <a:solidFill>
                  <a:srgbClr val="009242"/>
                </a:solidFill>
              </a:rPr>
              <a:t>allumeur des réverbères</a:t>
            </a:r>
          </a:p>
          <a:p>
            <a:pPr marL="0" indent="0" eaLnBrk="1" hangingPunct="1">
              <a:spcBef>
                <a:spcPct val="0"/>
              </a:spcBef>
              <a:buNone/>
            </a:pPr>
            <a:r>
              <a:rPr lang="fr-FR" sz="2100" i="1" dirty="0" smtClean="0">
                <a:solidFill>
                  <a:srgbClr val="009242"/>
                </a:solidFill>
              </a:rPr>
              <a:t>6</a:t>
            </a:r>
            <a:r>
              <a:rPr lang="fr-FR" sz="2100" i="1" baseline="30000" dirty="0" smtClean="0">
                <a:solidFill>
                  <a:srgbClr val="009242"/>
                </a:solidFill>
              </a:rPr>
              <a:t>e</a:t>
            </a:r>
            <a:r>
              <a:rPr lang="fr-FR" sz="2100" i="1" dirty="0" smtClean="0">
                <a:solidFill>
                  <a:srgbClr val="009242"/>
                </a:solidFill>
              </a:rPr>
              <a:t> planète – habitée par un </a:t>
            </a:r>
            <a:r>
              <a:rPr lang="fr-FR" sz="2100" b="1" i="1" dirty="0" smtClean="0">
                <a:solidFill>
                  <a:srgbClr val="009242"/>
                </a:solidFill>
              </a:rPr>
              <a:t>géographe</a:t>
            </a:r>
          </a:p>
          <a:p>
            <a:pPr marL="0" indent="0" eaLnBrk="1" hangingPunct="1">
              <a:spcBef>
                <a:spcPct val="0"/>
              </a:spcBef>
              <a:buNone/>
            </a:pPr>
            <a:r>
              <a:rPr lang="fr-FR" sz="2100" i="1" dirty="0" smtClean="0">
                <a:solidFill>
                  <a:srgbClr val="009242"/>
                </a:solidFill>
              </a:rPr>
              <a:t>7</a:t>
            </a:r>
            <a:r>
              <a:rPr lang="fr-FR" sz="2100" i="1" baseline="30000" dirty="0" smtClean="0">
                <a:solidFill>
                  <a:srgbClr val="009242"/>
                </a:solidFill>
              </a:rPr>
              <a:t>e</a:t>
            </a:r>
            <a:r>
              <a:rPr lang="fr-FR" sz="2100" i="1" dirty="0" smtClean="0">
                <a:solidFill>
                  <a:srgbClr val="009242"/>
                </a:solidFill>
              </a:rPr>
              <a:t> planète – la </a:t>
            </a:r>
            <a:r>
              <a:rPr lang="fr-FR" sz="2100" b="1" i="1" dirty="0" smtClean="0">
                <a:solidFill>
                  <a:srgbClr val="009242"/>
                </a:solidFill>
              </a:rPr>
              <a:t>Terre</a:t>
            </a:r>
          </a:p>
          <a:p>
            <a:pPr marL="182563" indent="-182563" eaLnBrk="1" hangingPunct="1">
              <a:lnSpc>
                <a:spcPct val="90000"/>
              </a:lnSpc>
              <a:spcBef>
                <a:spcPts val="600"/>
              </a:spcBef>
              <a:buNone/>
            </a:pPr>
            <a:endParaRPr lang="cs-CZ" sz="2100" dirty="0" smtClean="0"/>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4580"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pic>
        <p:nvPicPr>
          <p:cNvPr id="7" name="Picture 6" descr="Lepetitprince"/>
          <p:cNvPicPr>
            <a:picLocks noChangeAspect="1" noChangeArrowheads="1"/>
          </p:cNvPicPr>
          <p:nvPr/>
        </p:nvPicPr>
        <p:blipFill>
          <a:blip r:embed="rId2" cstate="print"/>
          <a:srcRect/>
          <a:stretch>
            <a:fillRect/>
          </a:stretch>
        </p:blipFill>
        <p:spPr bwMode="auto">
          <a:xfrm>
            <a:off x="6215074" y="1714488"/>
            <a:ext cx="2601905" cy="3785727"/>
          </a:xfrm>
          <a:prstGeom prst="rect">
            <a:avLst/>
          </a:prstGeom>
          <a:noFill/>
        </p:spPr>
      </p:pic>
      <p:sp>
        <p:nvSpPr>
          <p:cNvPr id="8" name="Text Box 8"/>
          <p:cNvSpPr txBox="1">
            <a:spLocks noChangeArrowheads="1"/>
          </p:cNvSpPr>
          <p:nvPr/>
        </p:nvSpPr>
        <p:spPr bwMode="auto">
          <a:xfrm>
            <a:off x="7429520" y="5500702"/>
            <a:ext cx="1476375" cy="244475"/>
          </a:xfrm>
          <a:prstGeom prst="rect">
            <a:avLst/>
          </a:prstGeom>
          <a:noFill/>
          <a:ln w="9525">
            <a:noFill/>
            <a:miter lim="800000"/>
            <a:headEnd/>
            <a:tailEnd/>
          </a:ln>
          <a:effectLst/>
        </p:spPr>
        <p:txBody>
          <a:bodyPr wrap="none">
            <a:spAutoFit/>
          </a:bodyPr>
          <a:lstStyle/>
          <a:p>
            <a:r>
              <a:rPr lang="fr-FR" sz="1000" dirty="0"/>
              <a:t>Auteur: Nicholas Wang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 calcmode="lin" valueType="num">
                                      <p:cBhvr additive="base">
                                        <p:cTn id="12"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5">
                                            <p:txEl>
                                              <p:pRg st="3" end="3"/>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 calcmode="lin" valueType="num">
                                      <p:cBhvr additive="base">
                                        <p:cTn id="16"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5">
                                            <p:txEl>
                                              <p:pRg st="4" end="4"/>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5">
                                            <p:txEl>
                                              <p:pRg st="5" end="5"/>
                                            </p:txEl>
                                          </p:spTgt>
                                        </p:tgtEl>
                                        <p:attrNameLst>
                                          <p:attrName>style.visibility</p:attrName>
                                        </p:attrNameLst>
                                      </p:cBhvr>
                                      <p:to>
                                        <p:strVal val="visible"/>
                                      </p:to>
                                    </p:set>
                                    <p:anim calcmode="lin" valueType="num">
                                      <p:cBhvr additive="base">
                                        <p:cTn id="20"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txEl>
                                              <p:pRg st="5" end="5"/>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 calcmode="lin" valueType="num">
                                      <p:cBhvr additive="base">
                                        <p:cTn id="24"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6" end="6"/>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 calcmode="lin" valueType="num">
                                      <p:cBhvr additive="base">
                                        <p:cTn id="28"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7" end="7"/>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 calcmode="lin" valueType="num">
                                      <p:cBhvr additive="base">
                                        <p:cTn id="32"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8" end="8"/>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5">
                                            <p:txEl>
                                              <p:pRg st="9" end="9"/>
                                            </p:txEl>
                                          </p:spTgt>
                                        </p:tgtEl>
                                        <p:attrNameLst>
                                          <p:attrName>style.visibility</p:attrName>
                                        </p:attrNameLst>
                                      </p:cBhvr>
                                      <p:to>
                                        <p:strVal val="visible"/>
                                      </p:to>
                                    </p:set>
                                    <p:anim calcmode="lin" valueType="num">
                                      <p:cBhvr additive="base">
                                        <p:cTn id="36"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5">
                                            <p:txEl>
                                              <p:pRg st="9" end="9"/>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5">
                                            <p:txEl>
                                              <p:pRg st="10" end="10"/>
                                            </p:txEl>
                                          </p:spTgt>
                                        </p:tgtEl>
                                        <p:attrNameLst>
                                          <p:attrName>style.visibility</p:attrName>
                                        </p:attrNameLst>
                                      </p:cBhvr>
                                      <p:to>
                                        <p:strVal val="visible"/>
                                      </p:to>
                                    </p:set>
                                    <p:anim calcmode="lin" valueType="num">
                                      <p:cBhvr additive="base">
                                        <p:cTn id="40"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pPr eaLnBrk="1" hangingPunct="1"/>
            <a:r>
              <a:rPr lang="fr-FR" smtClean="0"/>
              <a:t>Existentialisme</a:t>
            </a:r>
          </a:p>
        </p:txBody>
      </p:sp>
      <p:sp>
        <p:nvSpPr>
          <p:cNvPr id="5" name="Zástupný symbol pro obsah 4"/>
          <p:cNvSpPr>
            <a:spLocks noGrp="1"/>
          </p:cNvSpPr>
          <p:nvPr>
            <p:ph idx="1"/>
          </p:nvPr>
        </p:nvSpPr>
        <p:spPr>
          <a:xfrm>
            <a:off x="285750" y="1357313"/>
            <a:ext cx="8858250" cy="5000625"/>
          </a:xfrm>
        </p:spPr>
        <p:txBody>
          <a:bodyPr/>
          <a:lstStyle/>
          <a:p>
            <a:pPr marL="179388" indent="-179388" eaLnBrk="1" hangingPunct="1">
              <a:spcBef>
                <a:spcPts val="600"/>
              </a:spcBef>
            </a:pPr>
            <a:r>
              <a:rPr lang="fr-FR" sz="2100" dirty="0" smtClean="0"/>
              <a:t>Arrive au moment de la 2</a:t>
            </a:r>
            <a:r>
              <a:rPr lang="fr-FR" sz="2100" baseline="30000" dirty="0" smtClean="0"/>
              <a:t>e</a:t>
            </a:r>
            <a:r>
              <a:rPr lang="fr-FR" sz="2100" dirty="0" smtClean="0"/>
              <a:t> Guerre où l‘homme est menacé par son existence</a:t>
            </a:r>
          </a:p>
          <a:p>
            <a:pPr marL="179388" indent="-179388" eaLnBrk="1" hangingPunct="1">
              <a:spcBef>
                <a:spcPts val="600"/>
              </a:spcBef>
            </a:pPr>
            <a:r>
              <a:rPr lang="fr-FR" sz="2100" dirty="0" smtClean="0"/>
              <a:t>Succès en France de 1943 </a:t>
            </a:r>
            <a:r>
              <a:rPr lang="cs-CZ" sz="2100" dirty="0" smtClean="0"/>
              <a:t>(</a:t>
            </a:r>
            <a:r>
              <a:rPr lang="fr-FR" sz="2100" b="1" dirty="0" smtClean="0">
                <a:solidFill>
                  <a:srgbClr val="FF0000"/>
                </a:solidFill>
              </a:rPr>
              <a:t>L‘Être et le Néant</a:t>
            </a:r>
            <a:r>
              <a:rPr lang="fr-FR" sz="2100" dirty="0" smtClean="0"/>
              <a:t>, J.-P. Sartre) aux années 50</a:t>
            </a:r>
          </a:p>
          <a:p>
            <a:pPr marL="179388" indent="-179388" eaLnBrk="1" hangingPunct="1">
              <a:spcBef>
                <a:spcPts val="600"/>
              </a:spcBef>
            </a:pPr>
            <a:r>
              <a:rPr lang="fr-FR" sz="2100" b="1" dirty="0" smtClean="0">
                <a:solidFill>
                  <a:srgbClr val="009242"/>
                </a:solidFill>
              </a:rPr>
              <a:t>Image de l‘homme: </a:t>
            </a:r>
            <a:r>
              <a:rPr lang="fr-FR" sz="2100" dirty="0" smtClean="0"/>
              <a:t>il n‘a pas de repère, il est seul, «condamné à être libre», sans famille, sans Dieu, isolé, incapable de créer des liens avec les autres, son existence est absurde, sans raison, sans cause, il ne voit pas le sens de monde</a:t>
            </a:r>
          </a:p>
          <a:p>
            <a:pPr marL="179388" indent="-179388" eaLnBrk="1" hangingPunct="1">
              <a:spcBef>
                <a:spcPts val="600"/>
              </a:spcBef>
            </a:pPr>
            <a:r>
              <a:rPr lang="fr-FR" sz="2100" b="1" dirty="0" smtClean="0">
                <a:solidFill>
                  <a:srgbClr val="009242"/>
                </a:solidFill>
              </a:rPr>
              <a:t>Personnage typique: </a:t>
            </a:r>
            <a:r>
              <a:rPr lang="fr-FR" sz="2100" dirty="0" smtClean="0"/>
              <a:t>un intellectuel présenté dans une situation limite</a:t>
            </a:r>
          </a:p>
          <a:p>
            <a:pPr marL="179388" indent="-179388" eaLnBrk="1" hangingPunct="1">
              <a:spcBef>
                <a:spcPts val="600"/>
              </a:spcBef>
            </a:pPr>
            <a:r>
              <a:rPr lang="fr-FR" sz="2100" b="1" dirty="0" smtClean="0">
                <a:solidFill>
                  <a:srgbClr val="0033CC"/>
                </a:solidFill>
              </a:rPr>
              <a:t>Jean-Paul Sartre</a:t>
            </a:r>
            <a:r>
              <a:rPr lang="cs-CZ" sz="2100" dirty="0" smtClean="0"/>
              <a:t> *</a:t>
            </a:r>
            <a:endParaRPr lang="fr-FR" sz="2100" b="1" dirty="0" smtClean="0">
              <a:solidFill>
                <a:srgbClr val="0033CC"/>
              </a:solidFill>
            </a:endParaRPr>
          </a:p>
          <a:p>
            <a:pPr marL="179388" indent="-179388" eaLnBrk="1" hangingPunct="1">
              <a:spcBef>
                <a:spcPts val="600"/>
              </a:spcBef>
            </a:pPr>
            <a:r>
              <a:rPr lang="fr-FR" sz="2100" b="1" dirty="0" smtClean="0">
                <a:solidFill>
                  <a:srgbClr val="0033CC"/>
                </a:solidFill>
              </a:rPr>
              <a:t>Albert Camus </a:t>
            </a:r>
            <a:r>
              <a:rPr lang="fr-FR" sz="2100" dirty="0" smtClean="0"/>
              <a:t>– obtient le Prix Nobel de litt. 1957</a:t>
            </a:r>
            <a:endParaRPr lang="cs-CZ" sz="2100" dirty="0" smtClean="0"/>
          </a:p>
          <a:p>
            <a:pPr marL="179388" indent="-179388" eaLnBrk="1" hangingPunct="1">
              <a:spcBef>
                <a:spcPct val="0"/>
              </a:spcBef>
              <a:buFont typeface="Arial" charset="0"/>
              <a:buNone/>
            </a:pPr>
            <a:r>
              <a:rPr lang="cs-CZ" sz="2100" dirty="0" smtClean="0"/>
              <a:t>	</a:t>
            </a:r>
            <a:r>
              <a:rPr lang="fr-FR" sz="2100" dirty="0" smtClean="0"/>
              <a:t>la mort absurde dans un accident d‘automobile</a:t>
            </a:r>
            <a:endParaRPr lang="cs-CZ" sz="2100" dirty="0" smtClean="0"/>
          </a:p>
          <a:p>
            <a:pPr marL="179388" indent="-179388" eaLnBrk="1" hangingPunct="1">
              <a:spcBef>
                <a:spcPct val="0"/>
              </a:spcBef>
              <a:buFont typeface="Arial" charset="0"/>
              <a:buNone/>
            </a:pPr>
            <a:r>
              <a:rPr lang="cs-CZ" sz="2100" dirty="0" smtClean="0"/>
              <a:t>	</a:t>
            </a:r>
            <a:r>
              <a:rPr lang="fr-FR" sz="2100" dirty="0" smtClean="0"/>
              <a:t>«</a:t>
            </a:r>
            <a:r>
              <a:rPr lang="cs-CZ" sz="2100" dirty="0" smtClean="0"/>
              <a:t> </a:t>
            </a:r>
            <a:r>
              <a:rPr lang="cs-CZ" sz="2100" i="1" dirty="0" smtClean="0"/>
              <a:t>N</a:t>
            </a:r>
            <a:r>
              <a:rPr lang="fr-FR" sz="2100" i="1" dirty="0" smtClean="0"/>
              <a:t>i homme ni monde ne sont pas absurdes, c‘est la relation entre l‘homme et le monde qui est absurde</a:t>
            </a:r>
            <a:r>
              <a:rPr lang="cs-CZ" sz="2100" i="1" dirty="0" smtClean="0"/>
              <a:t>. </a:t>
            </a:r>
            <a:r>
              <a:rPr lang="cs-CZ" sz="2100" dirty="0" smtClean="0"/>
              <a:t>» →</a:t>
            </a:r>
            <a:r>
              <a:rPr lang="fr-FR" sz="2100" dirty="0" smtClean="0"/>
              <a:t> la </a:t>
            </a:r>
            <a:r>
              <a:rPr lang="fr-FR" sz="2100" b="1" dirty="0" smtClean="0"/>
              <a:t>révolte</a:t>
            </a:r>
            <a:r>
              <a:rPr lang="fr-FR" sz="2100" dirty="0" smtClean="0"/>
              <a:t> est la réponse à </a:t>
            </a:r>
            <a:r>
              <a:rPr lang="fr-FR" sz="2100" b="1" dirty="0" smtClean="0"/>
              <a:t>l‘absurdité</a:t>
            </a:r>
          </a:p>
          <a:p>
            <a:pPr marL="179388" indent="-179388" eaLnBrk="1" hangingPunct="1">
              <a:spcBef>
                <a:spcPts val="600"/>
              </a:spcBef>
              <a:buFont typeface="Arial" charset="0"/>
              <a:buNone/>
            </a:pPr>
            <a:r>
              <a:rPr lang="fr-FR" sz="2100" dirty="0" smtClean="0"/>
              <a:t>	</a:t>
            </a:r>
            <a:r>
              <a:rPr lang="fr-FR" sz="2100" b="1" dirty="0" smtClean="0">
                <a:solidFill>
                  <a:srgbClr val="FF0000"/>
                </a:solidFill>
              </a:rPr>
              <a:t>L‘Étranger</a:t>
            </a:r>
            <a:r>
              <a:rPr lang="fr-FR" sz="2100" dirty="0" smtClean="0"/>
              <a:t> – centré sur l‘individu, </a:t>
            </a:r>
            <a:r>
              <a:rPr lang="fr-FR" sz="2100" i="1" dirty="0" smtClean="0"/>
              <a:t>Mersault</a:t>
            </a:r>
            <a:r>
              <a:rPr lang="fr-FR" sz="2100" dirty="0" smtClean="0"/>
              <a:t> tue un Arabe</a:t>
            </a:r>
          </a:p>
          <a:p>
            <a:pPr marL="179388" indent="-179388" eaLnBrk="1" hangingPunct="1">
              <a:spcBef>
                <a:spcPts val="600"/>
              </a:spcBef>
              <a:buFont typeface="Arial" charset="0"/>
              <a:buNone/>
            </a:pPr>
            <a:r>
              <a:rPr lang="fr-FR" sz="2100" dirty="0" smtClean="0"/>
              <a:t>	</a:t>
            </a:r>
            <a:r>
              <a:rPr lang="fr-FR" sz="2100" b="1" dirty="0" smtClean="0">
                <a:solidFill>
                  <a:srgbClr val="FF0000"/>
                </a:solidFill>
              </a:rPr>
              <a:t>La Peste </a:t>
            </a:r>
            <a:r>
              <a:rPr lang="fr-FR" sz="2100" dirty="0" smtClean="0"/>
              <a:t>– </a:t>
            </a:r>
            <a:r>
              <a:rPr lang="cs-CZ" sz="2100" dirty="0" smtClean="0"/>
              <a:t>c</a:t>
            </a:r>
            <a:r>
              <a:rPr lang="fr-FR" sz="2100" dirty="0" smtClean="0"/>
              <a:t>entré sur le collectif, la peste symbolise le fascisme, médecin </a:t>
            </a:r>
            <a:r>
              <a:rPr lang="fr-FR" sz="2100" i="1" dirty="0" smtClean="0"/>
              <a:t>Rieux</a:t>
            </a: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6628"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5">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 calcmode="lin" valueType="num">
                                      <p:cBhvr additive="base">
                                        <p:cTn id="41"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5">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 calcmode="lin" valueType="num">
                                      <p:cBhvr additive="base">
                                        <p:cTn id="45"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2" dur="20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5">
                                            <p:txEl>
                                              <p:pRg st="9" end="9"/>
                                            </p:txEl>
                                          </p:spTgt>
                                        </p:tgtEl>
                                        <p:attrNameLst>
                                          <p:attrName>style.visibility</p:attrName>
                                        </p:attrNameLst>
                                      </p:cBhvr>
                                      <p:to>
                                        <p:strVal val="visible"/>
                                      </p:to>
                                    </p:set>
                                    <p:anim calcmode="lin" valueType="num">
                                      <p:cBhvr additive="base">
                                        <p:cTn id="57"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8" dur="20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pPr eaLnBrk="1" hangingPunct="1"/>
            <a:r>
              <a:rPr lang="fr-FR" smtClean="0"/>
              <a:t>*Jean-Paul Sartre</a:t>
            </a:r>
          </a:p>
        </p:txBody>
      </p:sp>
      <p:sp>
        <p:nvSpPr>
          <p:cNvPr id="5" name="Zástupný symbol pro obsah 4"/>
          <p:cNvSpPr>
            <a:spLocks noGrp="1"/>
          </p:cNvSpPr>
          <p:nvPr>
            <p:ph idx="1"/>
          </p:nvPr>
        </p:nvSpPr>
        <p:spPr>
          <a:xfrm>
            <a:off x="142875" y="1143000"/>
            <a:ext cx="8715405" cy="5357813"/>
          </a:xfrm>
        </p:spPr>
        <p:txBody>
          <a:bodyPr/>
          <a:lstStyle/>
          <a:p>
            <a:pPr marL="179388" indent="-179388" eaLnBrk="1" hangingPunct="1">
              <a:spcBef>
                <a:spcPct val="0"/>
              </a:spcBef>
            </a:pPr>
            <a:r>
              <a:rPr lang="fr-FR" sz="2100" b="1" dirty="0" smtClean="0"/>
              <a:t>pape de l‘existentialisme</a:t>
            </a:r>
            <a:r>
              <a:rPr lang="fr-FR" sz="2100" dirty="0" smtClean="0"/>
              <a:t>, philosophe professionnel</a:t>
            </a:r>
            <a:endParaRPr lang="cs-CZ" sz="2100" dirty="0" smtClean="0"/>
          </a:p>
          <a:p>
            <a:pPr marL="179388" indent="-179388" eaLnBrk="1" hangingPunct="1">
              <a:spcBef>
                <a:spcPct val="0"/>
              </a:spcBef>
            </a:pPr>
            <a:r>
              <a:rPr lang="fr-FR" sz="2100" dirty="0" smtClean="0"/>
              <a:t>il refuse le prix Nobel en 1964</a:t>
            </a:r>
          </a:p>
          <a:p>
            <a:pPr marL="179388" indent="-179388" eaLnBrk="1" hangingPunct="1">
              <a:spcBef>
                <a:spcPct val="0"/>
              </a:spcBef>
            </a:pPr>
            <a:r>
              <a:rPr lang="fr-FR" sz="2100" dirty="0" smtClean="0"/>
              <a:t>se reproche des communistes, voyage en USSR, en Chine, à Cuba…</a:t>
            </a:r>
          </a:p>
          <a:p>
            <a:pPr marL="179388" indent="-179388" eaLnBrk="1" hangingPunct="1">
              <a:spcBef>
                <a:spcPct val="0"/>
              </a:spcBef>
            </a:pPr>
            <a:r>
              <a:rPr lang="fr-FR" sz="2100" dirty="0" smtClean="0"/>
              <a:t>contre la guerre en Algérie, guerre froide et les Américains au Vietnam</a:t>
            </a:r>
          </a:p>
          <a:p>
            <a:pPr marL="179388" indent="-179388" eaLnBrk="1" hangingPunct="1">
              <a:spcBef>
                <a:spcPct val="0"/>
              </a:spcBef>
            </a:pPr>
            <a:r>
              <a:rPr lang="fr-FR" sz="2100" dirty="0" smtClean="0"/>
              <a:t>Amour pour la </a:t>
            </a:r>
            <a:r>
              <a:rPr lang="fr-FR" sz="2100" b="1" dirty="0" smtClean="0"/>
              <a:t>Simone de Beauvoir</a:t>
            </a:r>
            <a:r>
              <a:rPr lang="fr-FR" sz="2100" dirty="0" smtClean="0"/>
              <a:t>, philosophe et romancière</a:t>
            </a:r>
          </a:p>
          <a:p>
            <a:pPr marL="179388" indent="-179388" eaLnBrk="1" hangingPunct="1">
              <a:spcBef>
                <a:spcPct val="0"/>
              </a:spcBef>
            </a:pPr>
            <a:r>
              <a:rPr lang="fr-FR" sz="2100" b="1" dirty="0" smtClean="0">
                <a:solidFill>
                  <a:srgbClr val="FF0000"/>
                </a:solidFill>
              </a:rPr>
              <a:t>Le Mur</a:t>
            </a:r>
            <a:r>
              <a:rPr lang="fr-FR" sz="2100" dirty="0" smtClean="0"/>
              <a:t>,</a:t>
            </a:r>
            <a:r>
              <a:rPr lang="fr-FR" sz="2100" b="1" dirty="0" smtClean="0">
                <a:solidFill>
                  <a:srgbClr val="FF0000"/>
                </a:solidFill>
              </a:rPr>
              <a:t> La Nausée</a:t>
            </a:r>
            <a:r>
              <a:rPr lang="fr-FR" sz="2100" dirty="0" smtClean="0"/>
              <a:t>,</a:t>
            </a:r>
            <a:r>
              <a:rPr lang="fr-FR" sz="2100" b="1" dirty="0" smtClean="0">
                <a:solidFill>
                  <a:srgbClr val="FF0000"/>
                </a:solidFill>
              </a:rPr>
              <a:t> Huis clos</a:t>
            </a:r>
            <a:r>
              <a:rPr lang="fr-FR" sz="2100" dirty="0" smtClean="0"/>
              <a:t> « </a:t>
            </a:r>
            <a:r>
              <a:rPr lang="fr-FR" sz="2100" i="1" dirty="0" smtClean="0"/>
              <a:t>L‘enfer, c‘est des autres!</a:t>
            </a:r>
            <a:r>
              <a:rPr lang="fr-FR" sz="2100" dirty="0" smtClean="0"/>
              <a:t> »</a:t>
            </a:r>
            <a:endParaRPr lang="fr-FR" sz="2100" b="1" dirty="0" smtClean="0">
              <a:solidFill>
                <a:srgbClr val="FF0000"/>
              </a:solidFill>
            </a:endParaRPr>
          </a:p>
          <a:p>
            <a:pPr marL="179388" indent="-179388" eaLnBrk="1" hangingPunct="1">
              <a:spcBef>
                <a:spcPct val="0"/>
              </a:spcBef>
            </a:pPr>
            <a:r>
              <a:rPr lang="fr-FR" sz="2100" b="1" dirty="0" smtClean="0">
                <a:solidFill>
                  <a:srgbClr val="FF0000"/>
                </a:solidFill>
              </a:rPr>
              <a:t>L‘Être et le Néant </a:t>
            </a:r>
            <a:r>
              <a:rPr lang="fr-FR" sz="2100" dirty="0" smtClean="0"/>
              <a:t>– le traité systématique de l‘existentialisme</a:t>
            </a:r>
          </a:p>
          <a:p>
            <a:pPr marL="179388" indent="-179388" eaLnBrk="1" hangingPunct="1">
              <a:spcBef>
                <a:spcPct val="0"/>
              </a:spcBef>
              <a:buFont typeface="Arial" charset="0"/>
              <a:buNone/>
            </a:pPr>
            <a:r>
              <a:rPr lang="fr-FR" sz="2100" dirty="0" smtClean="0"/>
              <a:t>	Sartre </a:t>
            </a:r>
            <a:r>
              <a:rPr lang="cs-CZ" sz="2100" dirty="0" smtClean="0"/>
              <a:t>y </a:t>
            </a:r>
            <a:r>
              <a:rPr lang="fr-FR" sz="2100" dirty="0" smtClean="0"/>
              <a:t>présente </a:t>
            </a:r>
            <a:r>
              <a:rPr lang="fr-FR" sz="2100" b="1" dirty="0" smtClean="0"/>
              <a:t>5 facultés de l‘existence</a:t>
            </a:r>
            <a:r>
              <a:rPr lang="fr-FR" sz="2100" dirty="0" smtClean="0"/>
              <a:t>:</a:t>
            </a:r>
          </a:p>
          <a:p>
            <a:pPr marL="179388" indent="-179388" eaLnBrk="1" hangingPunct="1">
              <a:spcBef>
                <a:spcPct val="0"/>
              </a:spcBef>
              <a:buFont typeface="Arial" charset="0"/>
              <a:buNone/>
            </a:pPr>
            <a:r>
              <a:rPr lang="fr-FR" sz="2100" dirty="0" smtClean="0"/>
              <a:t>	</a:t>
            </a:r>
            <a:r>
              <a:rPr lang="fr-FR" sz="2100" b="1" dirty="0" smtClean="0">
                <a:solidFill>
                  <a:srgbClr val="0033CC"/>
                </a:solidFill>
              </a:rPr>
              <a:t>1) </a:t>
            </a:r>
            <a:r>
              <a:rPr lang="fr-FR" sz="2100" dirty="0" smtClean="0"/>
              <a:t>l‘exi</a:t>
            </a:r>
            <a:r>
              <a:rPr lang="cs-CZ" sz="2100" dirty="0" smtClean="0"/>
              <a:t>s</a:t>
            </a:r>
            <a:r>
              <a:rPr lang="fr-FR" sz="2100" dirty="0" smtClean="0"/>
              <a:t>tence précède naissance</a:t>
            </a:r>
            <a:endParaRPr lang="cs-CZ" sz="2100" dirty="0" smtClean="0"/>
          </a:p>
          <a:p>
            <a:pPr marL="179388" indent="-179388" eaLnBrk="1" hangingPunct="1">
              <a:spcBef>
                <a:spcPct val="0"/>
              </a:spcBef>
              <a:buFont typeface="Arial" charset="0"/>
              <a:buNone/>
            </a:pPr>
            <a:r>
              <a:rPr lang="cs-CZ" sz="2100" b="1" dirty="0" smtClean="0">
                <a:solidFill>
                  <a:srgbClr val="0033CC"/>
                </a:solidFill>
              </a:rPr>
              <a:t>	</a:t>
            </a:r>
            <a:r>
              <a:rPr lang="fr-FR" sz="2100" b="1" dirty="0" smtClean="0">
                <a:solidFill>
                  <a:srgbClr val="0033CC"/>
                </a:solidFill>
              </a:rPr>
              <a:t>2) </a:t>
            </a:r>
            <a:r>
              <a:rPr lang="fr-FR" sz="2100" dirty="0" smtClean="0"/>
              <a:t>si l‘homme existe, le Dieu n‘existe pas</a:t>
            </a:r>
            <a:endParaRPr lang="cs-CZ" sz="2100" dirty="0" smtClean="0"/>
          </a:p>
          <a:p>
            <a:pPr marL="179388" indent="-179388" eaLnBrk="1" hangingPunct="1">
              <a:spcBef>
                <a:spcPct val="0"/>
              </a:spcBef>
              <a:buFont typeface="Arial" charset="0"/>
              <a:buNone/>
            </a:pPr>
            <a:r>
              <a:rPr lang="cs-CZ" sz="2100" b="1" dirty="0" smtClean="0">
                <a:solidFill>
                  <a:srgbClr val="0033CC"/>
                </a:solidFill>
              </a:rPr>
              <a:t>	</a:t>
            </a:r>
            <a:r>
              <a:rPr lang="fr-FR" sz="2100" b="1" dirty="0" smtClean="0">
                <a:solidFill>
                  <a:srgbClr val="0033CC"/>
                </a:solidFill>
              </a:rPr>
              <a:t>3) </a:t>
            </a:r>
            <a:r>
              <a:rPr lang="fr-FR" sz="2100" dirty="0" smtClean="0"/>
              <a:t>l‘homme doit donner sens à son existence et au Monde</a:t>
            </a:r>
            <a:endParaRPr lang="cs-CZ" sz="2100" dirty="0" smtClean="0"/>
          </a:p>
          <a:p>
            <a:pPr marL="179388" indent="-179388" eaLnBrk="1" hangingPunct="1">
              <a:spcBef>
                <a:spcPct val="0"/>
              </a:spcBef>
              <a:buFont typeface="Arial" charset="0"/>
              <a:buNone/>
            </a:pPr>
            <a:r>
              <a:rPr lang="cs-CZ" sz="2100" b="1" dirty="0" smtClean="0">
                <a:solidFill>
                  <a:srgbClr val="0033CC"/>
                </a:solidFill>
              </a:rPr>
              <a:t>	</a:t>
            </a:r>
            <a:r>
              <a:rPr lang="fr-FR" sz="2100" b="1" dirty="0" smtClean="0">
                <a:solidFill>
                  <a:srgbClr val="0033CC"/>
                </a:solidFill>
              </a:rPr>
              <a:t>4) </a:t>
            </a:r>
            <a:r>
              <a:rPr lang="fr-FR" sz="2100" dirty="0" smtClean="0"/>
              <a:t>l‘homme est absolument libre de choix</a:t>
            </a:r>
            <a:endParaRPr lang="cs-CZ" sz="2100" dirty="0" smtClean="0"/>
          </a:p>
          <a:p>
            <a:pPr marL="179388" indent="-179388" eaLnBrk="1" hangingPunct="1">
              <a:spcBef>
                <a:spcPct val="0"/>
              </a:spcBef>
              <a:buNone/>
            </a:pPr>
            <a:r>
              <a:rPr lang="cs-CZ" sz="2100" b="1" dirty="0" smtClean="0">
                <a:solidFill>
                  <a:srgbClr val="0033CC"/>
                </a:solidFill>
              </a:rPr>
              <a:t>	</a:t>
            </a:r>
            <a:r>
              <a:rPr lang="fr-FR" sz="2100" b="1" dirty="0" smtClean="0">
                <a:solidFill>
                  <a:srgbClr val="0033CC"/>
                </a:solidFill>
              </a:rPr>
              <a:t>5) </a:t>
            </a:r>
            <a:r>
              <a:rPr lang="fr-FR" sz="2100" dirty="0" smtClean="0"/>
              <a:t>une fois la décision prise, l‘homme a la responsabilité de son choix</a:t>
            </a:r>
          </a:p>
          <a:p>
            <a:pPr marL="179388" indent="-179388" eaLnBrk="1" hangingPunct="1">
              <a:spcBef>
                <a:spcPct val="0"/>
              </a:spcBef>
              <a:buFont typeface="Arial" charset="0"/>
              <a:buNone/>
            </a:pPr>
            <a:r>
              <a:rPr lang="fr-FR" sz="2100" dirty="0" smtClean="0"/>
              <a:t>	</a:t>
            </a:r>
            <a:r>
              <a:rPr lang="fr-FR" sz="2100" b="1" dirty="0" smtClean="0"/>
              <a:t>5 mots-clé</a:t>
            </a:r>
            <a:r>
              <a:rPr lang="cs-CZ" sz="2100" b="1" dirty="0" smtClean="0"/>
              <a:t>s</a:t>
            </a:r>
            <a:r>
              <a:rPr lang="fr-FR" sz="2100" b="1" dirty="0" smtClean="0"/>
              <a:t> de l‘existentialisme:</a:t>
            </a:r>
          </a:p>
          <a:p>
            <a:pPr marL="179388" indent="-179388" eaLnBrk="1" hangingPunct="1">
              <a:spcBef>
                <a:spcPct val="0"/>
              </a:spcBef>
              <a:buFont typeface="Arial" charset="0"/>
              <a:buNone/>
            </a:pPr>
            <a:r>
              <a:rPr lang="fr-FR" sz="2100" dirty="0" smtClean="0"/>
              <a:t>	</a:t>
            </a:r>
            <a:r>
              <a:rPr lang="fr-FR" sz="2100" b="1" dirty="0" smtClean="0">
                <a:solidFill>
                  <a:srgbClr val="0033CC"/>
                </a:solidFill>
              </a:rPr>
              <a:t>1) </a:t>
            </a:r>
            <a:r>
              <a:rPr lang="fr-FR" sz="2100" dirty="0" smtClean="0"/>
              <a:t>la contingence</a:t>
            </a:r>
            <a:r>
              <a:rPr lang="cs-CZ" sz="2100" dirty="0" smtClean="0"/>
              <a:t>, </a:t>
            </a:r>
            <a:r>
              <a:rPr lang="fr-FR" sz="2100" b="1" dirty="0" smtClean="0">
                <a:solidFill>
                  <a:srgbClr val="0033CC"/>
                </a:solidFill>
              </a:rPr>
              <a:t>2)</a:t>
            </a:r>
            <a:r>
              <a:rPr lang="fr-FR" sz="2100" dirty="0" smtClean="0"/>
              <a:t> la liberté (faculté de choisir, de dire non)</a:t>
            </a:r>
          </a:p>
          <a:p>
            <a:pPr marL="179388" indent="-179388" eaLnBrk="1" hangingPunct="1">
              <a:spcBef>
                <a:spcPct val="0"/>
              </a:spcBef>
              <a:buFont typeface="Arial" charset="0"/>
              <a:buNone/>
            </a:pPr>
            <a:r>
              <a:rPr lang="fr-FR" sz="2100" dirty="0" smtClean="0"/>
              <a:t>	</a:t>
            </a:r>
            <a:r>
              <a:rPr lang="fr-FR" sz="2100" b="1" dirty="0" smtClean="0">
                <a:solidFill>
                  <a:srgbClr val="0033CC"/>
                </a:solidFill>
              </a:rPr>
              <a:t>3)</a:t>
            </a:r>
            <a:r>
              <a:rPr lang="fr-FR" sz="2100" dirty="0" smtClean="0"/>
              <a:t> la responsabilité</a:t>
            </a:r>
            <a:r>
              <a:rPr lang="cs-CZ" sz="2100" dirty="0" smtClean="0"/>
              <a:t>, </a:t>
            </a:r>
            <a:r>
              <a:rPr lang="fr-FR" sz="2100" b="1" dirty="0" smtClean="0">
                <a:solidFill>
                  <a:srgbClr val="0033CC"/>
                </a:solidFill>
              </a:rPr>
              <a:t>4)</a:t>
            </a:r>
            <a:r>
              <a:rPr lang="fr-FR" sz="2100" dirty="0" smtClean="0"/>
              <a:t> l‘angoisse</a:t>
            </a:r>
            <a:r>
              <a:rPr lang="cs-CZ" sz="2100" dirty="0" smtClean="0"/>
              <a:t>, </a:t>
            </a:r>
            <a:r>
              <a:rPr lang="fr-FR" sz="2100" b="1" dirty="0" smtClean="0">
                <a:solidFill>
                  <a:srgbClr val="0033CC"/>
                </a:solidFill>
              </a:rPr>
              <a:t>5)</a:t>
            </a:r>
            <a:r>
              <a:rPr lang="fr-FR" sz="2100" dirty="0" smtClean="0"/>
              <a:t> la nausée</a:t>
            </a: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7652"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20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20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20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20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20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20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20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20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20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2000" fill="hold"/>
                                        <p:tgtEl>
                                          <p:spTgt spid="5">
                                            <p:txEl>
                                              <p:pRg st="14" end="14"/>
                                            </p:txEl>
                                          </p:spTgt>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5">
                                            <p:txEl>
                                              <p:pRg st="15" end="15"/>
                                            </p:txEl>
                                          </p:spTgt>
                                        </p:tgtEl>
                                        <p:attrNameLst>
                                          <p:attrName>style.visibility</p:attrName>
                                        </p:attrNameLst>
                                      </p:cBhvr>
                                      <p:to>
                                        <p:strVal val="visible"/>
                                      </p:to>
                                    </p:set>
                                    <p:anim calcmode="lin" valueType="num">
                                      <p:cBhvr additive="base">
                                        <p:cTn id="95" dur="20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6" dur="20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pPr eaLnBrk="1" hangingPunct="1"/>
            <a:r>
              <a:rPr lang="fr-FR" smtClean="0"/>
              <a:t>Nouveau roman 1950-1960</a:t>
            </a:r>
          </a:p>
        </p:txBody>
      </p:sp>
      <p:sp>
        <p:nvSpPr>
          <p:cNvPr id="5" name="Zástupný symbol pro obsah 4"/>
          <p:cNvSpPr>
            <a:spLocks noGrp="1"/>
          </p:cNvSpPr>
          <p:nvPr>
            <p:ph idx="1"/>
          </p:nvPr>
        </p:nvSpPr>
        <p:spPr>
          <a:xfrm>
            <a:off x="285750" y="1214438"/>
            <a:ext cx="8643938" cy="5286375"/>
          </a:xfrm>
        </p:spPr>
        <p:txBody>
          <a:bodyPr rtlCol="0">
            <a:normAutofit lnSpcReduction="10000"/>
          </a:bodyPr>
          <a:lstStyle/>
          <a:p>
            <a:pPr marL="179388" indent="-179388" eaLnBrk="1" fontAlgn="auto" hangingPunct="1">
              <a:spcBef>
                <a:spcPts val="600"/>
              </a:spcBef>
              <a:spcAft>
                <a:spcPts val="0"/>
              </a:spcAft>
              <a:defRPr/>
            </a:pPr>
            <a:r>
              <a:rPr lang="fr-FR" sz="2100" dirty="0" smtClean="0"/>
              <a:t>Issu de la crise du roman, contre le roman réaliste et psychologique du XIX</a:t>
            </a:r>
            <a:r>
              <a:rPr lang="fr-FR" sz="2100" baseline="30000" dirty="0" smtClean="0"/>
              <a:t>e</a:t>
            </a:r>
          </a:p>
          <a:p>
            <a:pPr marL="179388" indent="-179388" eaLnBrk="1" fontAlgn="auto" hangingPunct="1">
              <a:spcBef>
                <a:spcPts val="600"/>
              </a:spcBef>
              <a:spcAft>
                <a:spcPts val="0"/>
              </a:spcAft>
              <a:defRPr/>
            </a:pPr>
            <a:r>
              <a:rPr lang="fr-FR" sz="2100" dirty="0" smtClean="0"/>
              <a:t>Ce n‘est pas une école littéraire, il n‘a pas de chef de file, pas de manifeste</a:t>
            </a:r>
          </a:p>
          <a:p>
            <a:pPr marL="179388" indent="-179388" eaLnBrk="1" fontAlgn="auto" hangingPunct="1">
              <a:spcBef>
                <a:spcPts val="600"/>
              </a:spcBef>
              <a:spcAft>
                <a:spcPts val="0"/>
              </a:spcAft>
              <a:defRPr/>
            </a:pPr>
            <a:r>
              <a:rPr lang="fr-FR" sz="2100" dirty="0" smtClean="0"/>
              <a:t>Dans les années 60, on a constaté l‘existence d‘un certain nombre d‘œuvres qui éprouvent</a:t>
            </a:r>
            <a:r>
              <a:rPr lang="fr-FR" sz="2100" b="1" dirty="0" smtClean="0">
                <a:solidFill>
                  <a:srgbClr val="0033CC"/>
                </a:solidFill>
              </a:rPr>
              <a:t> les mêmes tendances</a:t>
            </a:r>
            <a:r>
              <a:rPr lang="fr-FR" sz="2100" dirty="0" smtClean="0"/>
              <a:t>: </a:t>
            </a:r>
          </a:p>
          <a:p>
            <a:pPr marL="450850" indent="-273050" eaLnBrk="1" fontAlgn="auto" hangingPunct="1">
              <a:spcBef>
                <a:spcPts val="600"/>
              </a:spcBef>
              <a:spcAft>
                <a:spcPts val="0"/>
              </a:spcAft>
              <a:buClr>
                <a:srgbClr val="FF0000"/>
              </a:buClr>
              <a:buFont typeface="+mj-lt"/>
              <a:buAutoNum type="arabicPeriod"/>
              <a:defRPr/>
            </a:pPr>
            <a:r>
              <a:rPr lang="fr-FR" sz="2100" dirty="0" smtClean="0"/>
              <a:t>Pas d‘</a:t>
            </a:r>
            <a:r>
              <a:rPr lang="fr-FR" sz="2100" b="1" dirty="0" smtClean="0"/>
              <a:t>histoire</a:t>
            </a:r>
            <a:r>
              <a:rPr lang="fr-FR" sz="2100" dirty="0" smtClean="0"/>
              <a:t>, elle est réduite et insignifiante, organisée en plusieurs années ou seulement quelques minutes, sans ordre logique</a:t>
            </a:r>
          </a:p>
          <a:p>
            <a:pPr marL="450850" indent="-273050" eaLnBrk="1" fontAlgn="auto" hangingPunct="1">
              <a:spcBef>
                <a:spcPts val="600"/>
              </a:spcBef>
              <a:spcAft>
                <a:spcPts val="0"/>
              </a:spcAft>
              <a:buClr>
                <a:srgbClr val="FF0000"/>
              </a:buClr>
              <a:buFont typeface="+mj-lt"/>
              <a:buAutoNum type="arabicPeriod"/>
              <a:defRPr/>
            </a:pPr>
            <a:r>
              <a:rPr lang="fr-FR" sz="2100" dirty="0" smtClean="0"/>
              <a:t>Le </a:t>
            </a:r>
            <a:r>
              <a:rPr lang="fr-FR" sz="2100" b="1" dirty="0" smtClean="0"/>
              <a:t>personnage</a:t>
            </a:r>
            <a:r>
              <a:rPr lang="fr-FR" sz="2100" dirty="0" smtClean="0"/>
              <a:t> </a:t>
            </a:r>
            <a:r>
              <a:rPr lang="fr-FR" sz="2100" b="1" dirty="0" smtClean="0"/>
              <a:t>grammatical</a:t>
            </a:r>
            <a:r>
              <a:rPr lang="fr-FR" sz="2100" dirty="0" smtClean="0"/>
              <a:t> – un «je» ou une initiale, pas de nom, pas de passé, pas de famille, sans identité, il ne comprend pas sa mission</a:t>
            </a:r>
          </a:p>
          <a:p>
            <a:pPr marL="450850" indent="-273050" eaLnBrk="1" fontAlgn="auto" hangingPunct="1">
              <a:spcBef>
                <a:spcPts val="600"/>
              </a:spcBef>
              <a:spcAft>
                <a:spcPts val="0"/>
              </a:spcAft>
              <a:buClr>
                <a:srgbClr val="FF0000"/>
              </a:buClr>
              <a:buFont typeface="+mj-lt"/>
              <a:buAutoNum type="arabicPeriod"/>
              <a:defRPr/>
            </a:pPr>
            <a:r>
              <a:rPr lang="cs-CZ" sz="2100" dirty="0" smtClean="0"/>
              <a:t>L</a:t>
            </a:r>
            <a:r>
              <a:rPr lang="fr-FR" sz="2100" dirty="0" smtClean="0"/>
              <a:t>es </a:t>
            </a:r>
            <a:r>
              <a:rPr lang="fr-FR" sz="2100" b="1" dirty="0" smtClean="0"/>
              <a:t>temps</a:t>
            </a:r>
            <a:r>
              <a:rPr lang="fr-FR" sz="2100" dirty="0" smtClean="0"/>
              <a:t> se superposent, se répètent</a:t>
            </a:r>
            <a:r>
              <a:rPr lang="cs-CZ" sz="2100" dirty="0" smtClean="0"/>
              <a:t>, l</a:t>
            </a:r>
            <a:r>
              <a:rPr lang="fr-FR" sz="2100" dirty="0" smtClean="0"/>
              <a:t>a narration est interrompue par des digressions, des ruptures, elle ne suit </a:t>
            </a:r>
            <a:r>
              <a:rPr lang="fr-FR" sz="2100" b="1" dirty="0" smtClean="0"/>
              <a:t>pas d‘ordre chronologique</a:t>
            </a:r>
            <a:endParaRPr lang="fr-FR" sz="2100" dirty="0" smtClean="0"/>
          </a:p>
          <a:p>
            <a:pPr marL="450850" indent="-273050" eaLnBrk="1" fontAlgn="auto" hangingPunct="1">
              <a:spcBef>
                <a:spcPts val="600"/>
              </a:spcBef>
              <a:spcAft>
                <a:spcPts val="0"/>
              </a:spcAft>
              <a:buClr>
                <a:srgbClr val="FF0000"/>
              </a:buClr>
              <a:buFont typeface="+mj-lt"/>
              <a:buAutoNum type="arabicPeriod"/>
              <a:defRPr/>
            </a:pPr>
            <a:r>
              <a:rPr lang="fr-FR" sz="2100" dirty="0" smtClean="0"/>
              <a:t>La </a:t>
            </a:r>
            <a:r>
              <a:rPr lang="fr-FR" sz="2100" b="1" dirty="0" smtClean="0"/>
              <a:t>base de récit </a:t>
            </a:r>
            <a:r>
              <a:rPr lang="fr-FR" sz="2100" dirty="0" smtClean="0"/>
              <a:t>– la répétition, la reprise constante de thème, variations</a:t>
            </a:r>
          </a:p>
          <a:p>
            <a:pPr marL="450850" indent="-273050" eaLnBrk="1" fontAlgn="auto" hangingPunct="1">
              <a:spcBef>
                <a:spcPts val="600"/>
              </a:spcBef>
              <a:spcAft>
                <a:spcPts val="0"/>
              </a:spcAft>
              <a:buClr>
                <a:srgbClr val="FF0000"/>
              </a:buClr>
              <a:buFont typeface="+mj-lt"/>
              <a:buAutoNum type="arabicPeriod"/>
              <a:defRPr/>
            </a:pPr>
            <a:r>
              <a:rPr lang="fr-FR" sz="2100" dirty="0" smtClean="0"/>
              <a:t>Le </a:t>
            </a:r>
            <a:r>
              <a:rPr lang="fr-FR" sz="2100" b="1" dirty="0" smtClean="0"/>
              <a:t>même éditeur </a:t>
            </a:r>
            <a:r>
              <a:rPr lang="fr-FR" sz="2100" dirty="0" smtClean="0"/>
              <a:t>– </a:t>
            </a:r>
            <a:r>
              <a:rPr lang="fr-FR" sz="2100" i="1" dirty="0" smtClean="0"/>
              <a:t>Éditions de Minuit </a:t>
            </a:r>
            <a:r>
              <a:rPr lang="fr-FR" sz="2100" dirty="0" smtClean="0"/>
              <a:t>(Jérôme Lindon)</a:t>
            </a:r>
          </a:p>
          <a:p>
            <a:pPr marL="177800" indent="-177800" eaLnBrk="1" fontAlgn="auto" hangingPunct="1">
              <a:spcBef>
                <a:spcPts val="600"/>
              </a:spcBef>
              <a:spcAft>
                <a:spcPts val="0"/>
              </a:spcAft>
              <a:buFont typeface="Arial" pitchFamily="34" charset="0"/>
              <a:buChar char="•"/>
              <a:defRPr/>
            </a:pPr>
            <a:r>
              <a:rPr lang="fr-FR" sz="2100" b="1" dirty="0" smtClean="0">
                <a:solidFill>
                  <a:srgbClr val="0033CC"/>
                </a:solidFill>
              </a:rPr>
              <a:t>Nathalie Sarraute </a:t>
            </a:r>
            <a:r>
              <a:rPr lang="fr-FR" sz="2100" dirty="0" smtClean="0"/>
              <a:t>– </a:t>
            </a:r>
            <a:r>
              <a:rPr lang="fr-FR" sz="2100" b="1" dirty="0" smtClean="0">
                <a:solidFill>
                  <a:srgbClr val="FF0000"/>
                </a:solidFill>
              </a:rPr>
              <a:t>Tropisme</a:t>
            </a:r>
            <a:r>
              <a:rPr lang="cs-CZ" sz="2100" b="1" dirty="0" smtClean="0">
                <a:solidFill>
                  <a:srgbClr val="FF0000"/>
                </a:solidFill>
              </a:rPr>
              <a:t>s</a:t>
            </a:r>
            <a:endParaRPr lang="fr-FR" sz="2100" b="1" dirty="0" smtClean="0">
              <a:solidFill>
                <a:srgbClr val="FF0000"/>
              </a:solidFill>
            </a:endParaRPr>
          </a:p>
          <a:p>
            <a:pPr marL="177800" indent="-177800" eaLnBrk="1" fontAlgn="auto" hangingPunct="1">
              <a:spcBef>
                <a:spcPts val="600"/>
              </a:spcBef>
              <a:spcAft>
                <a:spcPts val="0"/>
              </a:spcAft>
              <a:buFont typeface="Arial" pitchFamily="34" charset="0"/>
              <a:buChar char="•"/>
              <a:defRPr/>
            </a:pPr>
            <a:r>
              <a:rPr lang="fr-FR" sz="2100" b="1" dirty="0" smtClean="0">
                <a:solidFill>
                  <a:srgbClr val="0033CC"/>
                </a:solidFill>
              </a:rPr>
              <a:t>Alain Robbe-Grillet </a:t>
            </a:r>
            <a:r>
              <a:rPr lang="fr-FR" sz="2100" dirty="0" smtClean="0"/>
              <a:t>– </a:t>
            </a:r>
            <a:r>
              <a:rPr lang="fr-FR" sz="2100" b="1" dirty="0" smtClean="0">
                <a:solidFill>
                  <a:srgbClr val="FF0000"/>
                </a:solidFill>
              </a:rPr>
              <a:t>Les Gommes, La Jalousie</a:t>
            </a:r>
          </a:p>
          <a:p>
            <a:pPr marL="177800" indent="-177800" eaLnBrk="1" fontAlgn="auto" hangingPunct="1">
              <a:spcBef>
                <a:spcPts val="600"/>
              </a:spcBef>
              <a:spcAft>
                <a:spcPts val="0"/>
              </a:spcAft>
              <a:buFont typeface="Arial" pitchFamily="34" charset="0"/>
              <a:buChar char="•"/>
              <a:defRPr/>
            </a:pPr>
            <a:r>
              <a:rPr lang="fr-FR" sz="2100" b="1" dirty="0" smtClean="0">
                <a:solidFill>
                  <a:srgbClr val="0033CC"/>
                </a:solidFill>
              </a:rPr>
              <a:t>Claude Simon </a:t>
            </a:r>
            <a:r>
              <a:rPr lang="fr-FR" sz="2100" dirty="0" smtClean="0"/>
              <a:t>– </a:t>
            </a:r>
            <a:r>
              <a:rPr lang="fr-FR" sz="2100" b="1" dirty="0" smtClean="0">
                <a:solidFill>
                  <a:srgbClr val="FF0000"/>
                </a:solidFill>
              </a:rPr>
              <a:t>La Route des Flandres</a:t>
            </a:r>
            <a:r>
              <a:rPr lang="fr-FR" sz="2100" dirty="0" smtClean="0"/>
              <a:t>, prix Nobel de litt. en 1985</a:t>
            </a: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8676"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 calcmode="lin" valueType="num">
                                      <p:cBhvr additive="base">
                                        <p:cTn id="39"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 calcmode="lin" valueType="num">
                                      <p:cBhvr additive="base">
                                        <p:cTn id="45"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2" dur="2000" fill="hold"/>
                                        <p:tgtEl>
                                          <p:spTgt spid="5">
                                            <p:txEl>
                                              <p:pRg st="8" end="8"/>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 calcmode="lin" valueType="num">
                                      <p:cBhvr additive="base">
                                        <p:cTn id="55"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5">
                                            <p:txEl>
                                              <p:pRg st="9" end="9"/>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0" end="10"/>
                                            </p:txEl>
                                          </p:spTgt>
                                        </p:tgtEl>
                                        <p:attrNameLst>
                                          <p:attrName>style.visibility</p:attrName>
                                        </p:attrNameLst>
                                      </p:cBhvr>
                                      <p:to>
                                        <p:strVal val="visible"/>
                                      </p:to>
                                    </p:set>
                                    <p:anim calcmode="lin" valueType="num">
                                      <p:cBhvr additive="base">
                                        <p:cTn id="59"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0" dur="20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a:xfrm>
            <a:off x="428625" y="285750"/>
            <a:ext cx="8229600" cy="989013"/>
          </a:xfrm>
        </p:spPr>
        <p:txBody>
          <a:bodyPr/>
          <a:lstStyle/>
          <a:p>
            <a:pPr eaLnBrk="1" hangingPunct="1"/>
            <a:r>
              <a:rPr lang="fr-FR" smtClean="0"/>
              <a:t>Théâtre absurde 1950-1960</a:t>
            </a:r>
          </a:p>
        </p:txBody>
      </p:sp>
      <p:sp>
        <p:nvSpPr>
          <p:cNvPr id="5" name="Zástupný symbol pro obsah 4"/>
          <p:cNvSpPr>
            <a:spLocks noGrp="1"/>
          </p:cNvSpPr>
          <p:nvPr>
            <p:ph idx="1"/>
          </p:nvPr>
        </p:nvSpPr>
        <p:spPr>
          <a:xfrm>
            <a:off x="214313" y="1071563"/>
            <a:ext cx="8715375" cy="5429250"/>
          </a:xfrm>
        </p:spPr>
        <p:txBody>
          <a:bodyPr rtlCol="0">
            <a:normAutofit lnSpcReduction="10000"/>
          </a:bodyPr>
          <a:lstStyle/>
          <a:p>
            <a:pPr marL="179388" indent="-179388" eaLnBrk="1" fontAlgn="auto" hangingPunct="1">
              <a:spcBef>
                <a:spcPts val="600"/>
              </a:spcBef>
              <a:spcAft>
                <a:spcPts val="0"/>
              </a:spcAft>
              <a:defRPr/>
            </a:pPr>
            <a:r>
              <a:rPr lang="fr-FR" sz="2100" dirty="0" smtClean="0"/>
              <a:t>À l‘origine de cette pensée est le </a:t>
            </a:r>
            <a:r>
              <a:rPr lang="fr-FR" sz="2100" b="1" dirty="0" smtClean="0"/>
              <a:t>traumatisme venant de la 2</a:t>
            </a:r>
            <a:r>
              <a:rPr lang="fr-FR" sz="2100" b="1" baseline="30000" dirty="0" smtClean="0"/>
              <a:t>nde</a:t>
            </a:r>
            <a:r>
              <a:rPr lang="fr-FR" sz="2100" b="1" dirty="0" smtClean="0"/>
              <a:t> Guerre</a:t>
            </a:r>
          </a:p>
          <a:p>
            <a:pPr marL="179388" indent="-179388" eaLnBrk="1" fontAlgn="auto" hangingPunct="1">
              <a:spcBef>
                <a:spcPts val="600"/>
              </a:spcBef>
              <a:spcAft>
                <a:spcPts val="0"/>
              </a:spcAft>
              <a:defRPr/>
            </a:pPr>
            <a:r>
              <a:rPr lang="fr-FR" sz="2100" dirty="0" smtClean="0"/>
              <a:t>Il traite </a:t>
            </a:r>
            <a:r>
              <a:rPr lang="fr-FR" sz="2100" b="1" dirty="0" smtClean="0"/>
              <a:t>l‘absurdité de l‘homme et de la vie qui mène toujours à la mort</a:t>
            </a:r>
          </a:p>
          <a:p>
            <a:pPr marL="179388" indent="-179388" eaLnBrk="1" fontAlgn="auto" hangingPunct="1">
              <a:spcBef>
                <a:spcPts val="600"/>
              </a:spcBef>
              <a:spcAft>
                <a:spcPts val="0"/>
              </a:spcAft>
              <a:defRPr/>
            </a:pPr>
            <a:r>
              <a:rPr lang="fr-FR" sz="2100" dirty="0" smtClean="0"/>
              <a:t>Inspiré des surréalistes, dadaïstes, radicalement opposé au réalisme</a:t>
            </a:r>
          </a:p>
          <a:p>
            <a:pPr marL="179388" indent="-179388" eaLnBrk="1" fontAlgn="auto" hangingPunct="1">
              <a:spcBef>
                <a:spcPts val="600"/>
              </a:spcBef>
              <a:spcAft>
                <a:spcPts val="0"/>
              </a:spcAft>
              <a:defRPr/>
            </a:pPr>
            <a:r>
              <a:rPr lang="fr-FR" sz="2100" b="1" dirty="0" smtClean="0"/>
              <a:t>Rejette les règles </a:t>
            </a:r>
            <a:r>
              <a:rPr lang="fr-FR" sz="2100" dirty="0" smtClean="0"/>
              <a:t>traditionnelles du théâtre </a:t>
            </a:r>
            <a:r>
              <a:rPr lang="cs-CZ" sz="2100" dirty="0" smtClean="0"/>
              <a:t>(</a:t>
            </a:r>
            <a:r>
              <a:rPr lang="fr-FR" sz="2100" dirty="0" smtClean="0"/>
              <a:t>l‘unité de temps, lieu, action</a:t>
            </a:r>
            <a:r>
              <a:rPr lang="cs-CZ" sz="2100" dirty="0" smtClean="0"/>
              <a:t>)</a:t>
            </a:r>
            <a:endParaRPr lang="fr-FR" sz="2100" dirty="0" smtClean="0"/>
          </a:p>
          <a:p>
            <a:pPr marL="179388" indent="-179388" eaLnBrk="1" fontAlgn="auto" hangingPunct="1">
              <a:spcBef>
                <a:spcPts val="600"/>
              </a:spcBef>
              <a:spcAft>
                <a:spcPts val="0"/>
              </a:spcAft>
              <a:defRPr/>
            </a:pPr>
            <a:r>
              <a:rPr lang="fr-FR" sz="2100" b="1" dirty="0" smtClean="0">
                <a:solidFill>
                  <a:srgbClr val="009242"/>
                </a:solidFill>
              </a:rPr>
              <a:t>Caractéristique</a:t>
            </a:r>
            <a:r>
              <a:rPr lang="fr-FR" sz="2100" dirty="0" smtClean="0">
                <a:solidFill>
                  <a:srgbClr val="009242"/>
                </a:solidFill>
              </a:rPr>
              <a:t>: </a:t>
            </a:r>
            <a:r>
              <a:rPr lang="fr-FR" sz="2100" dirty="0" smtClean="0"/>
              <a:t>le refus de l‘intrigue, le lieu n‘est pas cité avec précision, le temps tourné à l‘absurde (ex. la pendule sonnant un nombre innombrable), le langage n‘est plus le moyen de communication mais exprime le vide, la présentation de la vie ridicule, montre une existence dénuée de signification, l‘utilisation de mime, de clown, de jeux de lumière, de sons, </a:t>
            </a:r>
            <a:r>
              <a:rPr lang="cs-CZ" sz="2100" dirty="0" smtClean="0"/>
              <a:t>d</a:t>
            </a:r>
            <a:r>
              <a:rPr lang="fr-FR" sz="2100" dirty="0" smtClean="0"/>
              <a:t>‘humour noir</a:t>
            </a:r>
          </a:p>
          <a:p>
            <a:pPr marL="179388" indent="-179388" eaLnBrk="1" fontAlgn="auto" hangingPunct="1">
              <a:spcBef>
                <a:spcPts val="600"/>
              </a:spcBef>
              <a:spcAft>
                <a:spcPts val="0"/>
              </a:spcAft>
              <a:defRPr/>
            </a:pPr>
            <a:r>
              <a:rPr lang="fr-FR" sz="2100" b="1" dirty="0" smtClean="0">
                <a:solidFill>
                  <a:srgbClr val="009242"/>
                </a:solidFill>
              </a:rPr>
              <a:t>Thèmes: </a:t>
            </a:r>
            <a:r>
              <a:rPr lang="fr-FR" sz="2100" dirty="0" smtClean="0"/>
              <a:t>l‘angoisse, l‘absurdité de l‘existence, la solitude, le pessimisme</a:t>
            </a:r>
          </a:p>
          <a:p>
            <a:pPr marL="179388" indent="-179388" eaLnBrk="1" fontAlgn="auto" hangingPunct="1">
              <a:spcBef>
                <a:spcPts val="600"/>
              </a:spcBef>
              <a:spcAft>
                <a:spcPts val="0"/>
              </a:spcAft>
              <a:defRPr/>
            </a:pPr>
            <a:r>
              <a:rPr lang="fr-FR" sz="2100" b="1" dirty="0" smtClean="0">
                <a:solidFill>
                  <a:srgbClr val="0033CC"/>
                </a:solidFill>
              </a:rPr>
              <a:t>Eugène Ionesco </a:t>
            </a:r>
            <a:r>
              <a:rPr lang="fr-FR" sz="2100" dirty="0" smtClean="0"/>
              <a:t>– français, initiateur du théâtre absurde</a:t>
            </a:r>
          </a:p>
          <a:p>
            <a:pPr marL="179388" indent="-1588" eaLnBrk="1" fontAlgn="auto" hangingPunct="1">
              <a:spcBef>
                <a:spcPts val="0"/>
              </a:spcBef>
              <a:spcAft>
                <a:spcPts val="0"/>
              </a:spcAft>
              <a:buFont typeface="Arial" charset="0"/>
              <a:buNone/>
              <a:defRPr/>
            </a:pPr>
            <a:r>
              <a:rPr lang="fr-FR" sz="2100" b="1" dirty="0" smtClean="0">
                <a:solidFill>
                  <a:srgbClr val="FF0000"/>
                </a:solidFill>
              </a:rPr>
              <a:t>La Cantatrice chauve</a:t>
            </a:r>
            <a:r>
              <a:rPr lang="fr-FR" sz="2100" dirty="0" smtClean="0"/>
              <a:t> (au lieu de </a:t>
            </a:r>
            <a:r>
              <a:rPr lang="fr-FR" sz="2100" i="1" dirty="0" smtClean="0"/>
              <a:t>l‘institutrice blonde</a:t>
            </a:r>
            <a:r>
              <a:rPr lang="fr-FR" sz="2100" dirty="0" smtClean="0"/>
              <a:t>)</a:t>
            </a:r>
            <a:endParaRPr lang="fr-FR" sz="2100" b="1" dirty="0" smtClean="0">
              <a:solidFill>
                <a:srgbClr val="FF0000"/>
              </a:solidFill>
            </a:endParaRPr>
          </a:p>
          <a:p>
            <a:pPr marL="179388" indent="-1588" eaLnBrk="1" fontAlgn="auto" hangingPunct="1">
              <a:spcBef>
                <a:spcPts val="0"/>
              </a:spcBef>
              <a:spcAft>
                <a:spcPts val="0"/>
              </a:spcAft>
              <a:buFont typeface="Arial" charset="0"/>
              <a:buNone/>
              <a:defRPr/>
            </a:pPr>
            <a:r>
              <a:rPr lang="fr-FR" sz="2100" b="1" dirty="0" smtClean="0">
                <a:solidFill>
                  <a:srgbClr val="FF0000"/>
                </a:solidFill>
              </a:rPr>
              <a:t>Rhinocéros </a:t>
            </a:r>
            <a:r>
              <a:rPr lang="fr-FR" sz="2100" dirty="0" smtClean="0"/>
              <a:t>(symbole de nazisme, héros </a:t>
            </a:r>
            <a:r>
              <a:rPr lang="fr-FR" sz="2100" i="1" dirty="0" smtClean="0"/>
              <a:t>Béranger</a:t>
            </a:r>
            <a:r>
              <a:rPr lang="fr-FR" sz="2100" dirty="0" smtClean="0"/>
              <a:t>, discours du logicien: </a:t>
            </a:r>
            <a:r>
              <a:rPr lang="fr-FR" sz="2100" i="1" dirty="0" smtClean="0"/>
              <a:t>Tous les chats sont mortels. Socrate e</a:t>
            </a:r>
            <a:r>
              <a:rPr lang="cs-CZ" sz="2100" i="1" dirty="0" smtClean="0"/>
              <a:t>s</a:t>
            </a:r>
            <a:r>
              <a:rPr lang="fr-FR" sz="2100" i="1" dirty="0" smtClean="0"/>
              <a:t>t mortel. Donc, Socrate est un chat</a:t>
            </a:r>
            <a:r>
              <a:rPr lang="fr-FR" sz="2100" dirty="0" smtClean="0"/>
              <a:t>)</a:t>
            </a:r>
            <a:endParaRPr lang="cs-CZ" sz="2100" b="1" dirty="0" smtClean="0">
              <a:solidFill>
                <a:srgbClr val="0033CC"/>
              </a:solidFill>
            </a:endParaRPr>
          </a:p>
          <a:p>
            <a:pPr marL="179388" indent="-179388" eaLnBrk="1" fontAlgn="auto" hangingPunct="1">
              <a:spcBef>
                <a:spcPts val="600"/>
              </a:spcBef>
              <a:spcAft>
                <a:spcPts val="0"/>
              </a:spcAft>
              <a:defRPr/>
            </a:pPr>
            <a:r>
              <a:rPr lang="fr-FR" sz="2100" b="1" dirty="0" smtClean="0">
                <a:solidFill>
                  <a:srgbClr val="0033CC"/>
                </a:solidFill>
              </a:rPr>
              <a:t>Samuel Beckett </a:t>
            </a:r>
            <a:r>
              <a:rPr lang="fr-FR" sz="2100" dirty="0" smtClean="0"/>
              <a:t>– irlandais, prix Nobel de litt. 1969</a:t>
            </a:r>
          </a:p>
          <a:p>
            <a:pPr marL="179388" indent="-1588" eaLnBrk="1" fontAlgn="auto" hangingPunct="1">
              <a:spcBef>
                <a:spcPts val="0"/>
              </a:spcBef>
              <a:spcAft>
                <a:spcPts val="0"/>
              </a:spcAft>
              <a:buFont typeface="Arial" charset="0"/>
              <a:buNone/>
              <a:defRPr/>
            </a:pPr>
            <a:r>
              <a:rPr lang="fr-FR" sz="2100" b="1" dirty="0" smtClean="0">
                <a:solidFill>
                  <a:srgbClr val="FF0000"/>
                </a:solidFill>
              </a:rPr>
              <a:t>En attendant Godot</a:t>
            </a:r>
            <a:r>
              <a:rPr lang="fr-FR" sz="2100" dirty="0" smtClean="0"/>
              <a:t> (héros </a:t>
            </a:r>
            <a:r>
              <a:rPr lang="fr-FR" sz="2100" i="1" dirty="0" smtClean="0"/>
              <a:t>Vladimir et Estragon</a:t>
            </a:r>
            <a:r>
              <a:rPr lang="fr-FR" sz="2100" dirty="0" smtClean="0"/>
              <a:t>)</a:t>
            </a:r>
            <a:endParaRPr lang="fr-FR" sz="2100" b="1" dirty="0" smtClean="0">
              <a:solidFill>
                <a:srgbClr val="FF0000"/>
              </a:solidFill>
            </a:endParaRP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9700"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20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20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pPr eaLnBrk="1" hangingPunct="1"/>
            <a:r>
              <a:rPr lang="fr-FR" smtClean="0"/>
              <a:t>Poésie en liberté</a:t>
            </a:r>
            <a:endParaRPr lang="fr-FR" sz="2100" baseline="30000" smtClean="0"/>
          </a:p>
        </p:txBody>
      </p:sp>
      <p:sp>
        <p:nvSpPr>
          <p:cNvPr id="30722" name="Zástupný symbol pro obsah 4"/>
          <p:cNvSpPr>
            <a:spLocks noGrp="1"/>
          </p:cNvSpPr>
          <p:nvPr>
            <p:ph idx="1"/>
          </p:nvPr>
        </p:nvSpPr>
        <p:spPr>
          <a:xfrm>
            <a:off x="285750" y="1357313"/>
            <a:ext cx="8643938" cy="5000625"/>
          </a:xfrm>
        </p:spPr>
        <p:txBody>
          <a:bodyPr/>
          <a:lstStyle/>
          <a:p>
            <a:pPr marL="179388" indent="-179388" eaLnBrk="1" hangingPunct="1">
              <a:spcBef>
                <a:spcPts val="600"/>
              </a:spcBef>
            </a:pPr>
            <a:r>
              <a:rPr lang="fr-FR" sz="2100" b="1" dirty="0" smtClean="0">
                <a:solidFill>
                  <a:srgbClr val="0033CC"/>
                </a:solidFill>
              </a:rPr>
              <a:t>Jacques Prévert </a:t>
            </a:r>
            <a:r>
              <a:rPr lang="fr-FR" sz="2100" dirty="0" smtClean="0"/>
              <a:t>(1900-1977) – enfant des rues parisiennes, gagne sa vie de ses 15 ans, mauvais élève, sa poésie naît du quotidien, souvent adaptée en chansons (</a:t>
            </a:r>
            <a:r>
              <a:rPr lang="fr-FR" sz="2100" i="1" dirty="0" smtClean="0"/>
              <a:t>Les feuilles mortes </a:t>
            </a:r>
            <a:r>
              <a:rPr lang="fr-FR" sz="2100" dirty="0" smtClean="0"/>
              <a:t>– Yves Montand)</a:t>
            </a:r>
          </a:p>
          <a:p>
            <a:pPr marL="3136900" indent="-2954338" eaLnBrk="1" hangingPunct="1">
              <a:spcBef>
                <a:spcPct val="0"/>
              </a:spcBef>
              <a:buFont typeface="Arial" charset="0"/>
              <a:buNone/>
            </a:pPr>
            <a:r>
              <a:rPr lang="fr-FR" sz="2100" dirty="0" smtClean="0"/>
              <a:t>Le r</a:t>
            </a:r>
            <a:r>
              <a:rPr lang="cs-CZ" sz="2100" dirty="0" smtClean="0"/>
              <a:t>e</a:t>
            </a:r>
            <a:r>
              <a:rPr lang="fr-FR" sz="2100" dirty="0" smtClean="0"/>
              <a:t>cueil </a:t>
            </a:r>
            <a:r>
              <a:rPr lang="fr-FR" sz="2100" b="1" dirty="0" smtClean="0">
                <a:solidFill>
                  <a:srgbClr val="FF0000"/>
                </a:solidFill>
              </a:rPr>
              <a:t>Paroles</a:t>
            </a:r>
            <a:r>
              <a:rPr lang="fr-FR" sz="2100" dirty="0" smtClean="0"/>
              <a:t> (1943) – </a:t>
            </a:r>
            <a:r>
              <a:rPr lang="fr-FR" sz="2100" i="1" dirty="0" smtClean="0"/>
              <a:t>Le Cancre, Page d‘écriture</a:t>
            </a:r>
            <a:r>
              <a:rPr lang="cs-CZ" sz="2100" i="1" dirty="0" smtClean="0"/>
              <a:t>, </a:t>
            </a:r>
            <a:r>
              <a:rPr lang="fr-FR" sz="2100" i="1" dirty="0" smtClean="0"/>
              <a:t>Pour faire le portrait d‘un oiseau</a:t>
            </a:r>
            <a:endParaRPr lang="fr-FR" sz="2100" dirty="0" smtClean="0"/>
          </a:p>
          <a:p>
            <a:pPr marL="179388" indent="-179388" eaLnBrk="1" hangingPunct="1">
              <a:spcBef>
                <a:spcPts val="600"/>
              </a:spcBef>
            </a:pPr>
            <a:r>
              <a:rPr lang="fr-FR" sz="2100" b="1" u="sng" dirty="0" smtClean="0">
                <a:solidFill>
                  <a:srgbClr val="009242"/>
                </a:solidFill>
              </a:rPr>
              <a:t>L‘OuLiPo</a:t>
            </a:r>
            <a:r>
              <a:rPr lang="fr-FR" sz="2100" u="sng" dirty="0" smtClean="0"/>
              <a:t> – </a:t>
            </a:r>
            <a:r>
              <a:rPr lang="fr-FR" sz="2100" b="1" u="sng" dirty="0" smtClean="0">
                <a:solidFill>
                  <a:srgbClr val="009242"/>
                </a:solidFill>
              </a:rPr>
              <a:t>Ou</a:t>
            </a:r>
            <a:r>
              <a:rPr lang="fr-FR" sz="2100" u="sng" dirty="0" smtClean="0"/>
              <a:t>vroir de </a:t>
            </a:r>
            <a:r>
              <a:rPr lang="fr-FR" sz="2100" b="1" u="sng" dirty="0" smtClean="0">
                <a:solidFill>
                  <a:srgbClr val="009242"/>
                </a:solidFill>
              </a:rPr>
              <a:t>Li</a:t>
            </a:r>
            <a:r>
              <a:rPr lang="fr-FR" sz="2100" u="sng" dirty="0" smtClean="0"/>
              <a:t>ttérature </a:t>
            </a:r>
            <a:r>
              <a:rPr lang="fr-FR" sz="2100" b="1" u="sng" dirty="0" smtClean="0">
                <a:solidFill>
                  <a:srgbClr val="009242"/>
                </a:solidFill>
              </a:rPr>
              <a:t>Po</a:t>
            </a:r>
            <a:r>
              <a:rPr lang="fr-FR" sz="2100" u="sng" dirty="0" smtClean="0"/>
              <a:t>tentielle</a:t>
            </a:r>
          </a:p>
          <a:p>
            <a:pPr marL="179388" indent="-179388" eaLnBrk="1" hangingPunct="1">
              <a:spcBef>
                <a:spcPct val="0"/>
              </a:spcBef>
              <a:buFont typeface="Arial" charset="0"/>
              <a:buNone/>
            </a:pPr>
            <a:r>
              <a:rPr lang="fr-FR" sz="2100" dirty="0" smtClean="0"/>
              <a:t>	fondé en 1960 autour de Raymond Queneau</a:t>
            </a:r>
          </a:p>
          <a:p>
            <a:pPr marL="179388" indent="-179388" eaLnBrk="1" hangingPunct="1">
              <a:spcBef>
                <a:spcPct val="0"/>
              </a:spcBef>
              <a:buFont typeface="Arial" charset="0"/>
              <a:buNone/>
            </a:pPr>
            <a:r>
              <a:rPr lang="fr-FR" sz="2100" dirty="0" smtClean="0"/>
              <a:t>	</a:t>
            </a:r>
            <a:r>
              <a:rPr lang="fr-FR" sz="2100" b="1" dirty="0" smtClean="0"/>
              <a:t>le but </a:t>
            </a:r>
            <a:r>
              <a:rPr lang="fr-FR" sz="2100" dirty="0" smtClean="0"/>
              <a:t>: stimuler la créativité de la litt., proposer les jeux de l‘écriture → la </a:t>
            </a:r>
            <a:r>
              <a:rPr lang="fr-FR" sz="2100" b="1" dirty="0" smtClean="0"/>
              <a:t>réécriture</a:t>
            </a:r>
            <a:r>
              <a:rPr lang="fr-FR" sz="2100" dirty="0" smtClean="0"/>
              <a:t> de la même idée de plusieurs façons, le </a:t>
            </a:r>
            <a:r>
              <a:rPr lang="fr-FR" sz="2100" b="1" dirty="0" smtClean="0"/>
              <a:t>lipogramme</a:t>
            </a:r>
            <a:r>
              <a:rPr lang="fr-FR" sz="2100" dirty="0" smtClean="0"/>
              <a:t> (rédaction d‘un texte avec l‘exclusion d‘une lettre), le </a:t>
            </a:r>
            <a:r>
              <a:rPr lang="fr-FR" sz="2100" b="1" dirty="0" smtClean="0"/>
              <a:t>monovocalisme</a:t>
            </a:r>
            <a:r>
              <a:rPr lang="fr-FR" sz="2100" dirty="0" smtClean="0"/>
              <a:t> (une seule voyelle dans le texte), le </a:t>
            </a:r>
            <a:r>
              <a:rPr lang="fr-FR" sz="2100" b="1" dirty="0" smtClean="0"/>
              <a:t>texte combinatoire </a:t>
            </a:r>
            <a:r>
              <a:rPr lang="fr-FR" sz="2100" dirty="0" smtClean="0"/>
              <a:t>(donne</a:t>
            </a:r>
            <a:r>
              <a:rPr lang="cs-CZ" sz="2100" dirty="0" smtClean="0"/>
              <a:t>r </a:t>
            </a:r>
            <a:r>
              <a:rPr lang="fr-FR" sz="2100" dirty="0" smtClean="0"/>
              <a:t>au lecteur la possibilité de choisir l‘intrigue)…</a:t>
            </a:r>
          </a:p>
          <a:p>
            <a:pPr marL="179388" indent="-179388" eaLnBrk="1" hangingPunct="1">
              <a:spcBef>
                <a:spcPts val="600"/>
              </a:spcBef>
              <a:buFont typeface="Arial" charset="0"/>
              <a:buNone/>
            </a:pPr>
            <a:r>
              <a:rPr lang="fr-FR" sz="2100" dirty="0" smtClean="0"/>
              <a:t>	</a:t>
            </a:r>
            <a:r>
              <a:rPr lang="fr-FR" sz="2100" b="1" dirty="0" smtClean="0">
                <a:solidFill>
                  <a:srgbClr val="0033CC"/>
                </a:solidFill>
              </a:rPr>
              <a:t>Raymond Queneau </a:t>
            </a:r>
            <a:r>
              <a:rPr lang="fr-FR" sz="2100" dirty="0" smtClean="0"/>
              <a:t>– </a:t>
            </a:r>
            <a:r>
              <a:rPr lang="fr-FR" sz="2100" b="1" dirty="0" smtClean="0">
                <a:solidFill>
                  <a:srgbClr val="FF0000"/>
                </a:solidFill>
              </a:rPr>
              <a:t>Cent mille milliards de poèmes</a:t>
            </a:r>
          </a:p>
          <a:p>
            <a:pPr marL="179388" indent="-179388" eaLnBrk="1" hangingPunct="1">
              <a:spcBef>
                <a:spcPts val="600"/>
              </a:spcBef>
              <a:buFont typeface="Arial" charset="0"/>
              <a:buNone/>
            </a:pPr>
            <a:r>
              <a:rPr lang="fr-FR" sz="2100" dirty="0" smtClean="0"/>
              <a:t>	</a:t>
            </a:r>
            <a:r>
              <a:rPr lang="fr-FR" sz="2100" b="1" dirty="0" smtClean="0">
                <a:solidFill>
                  <a:srgbClr val="0033CC"/>
                </a:solidFill>
              </a:rPr>
              <a:t>Georges Perec</a:t>
            </a:r>
            <a:r>
              <a:rPr lang="fr-FR" sz="2100" dirty="0" smtClean="0"/>
              <a:t> – </a:t>
            </a:r>
            <a:r>
              <a:rPr lang="fr-FR" sz="2100" b="1" dirty="0" smtClean="0">
                <a:solidFill>
                  <a:srgbClr val="FF0000"/>
                </a:solidFill>
              </a:rPr>
              <a:t>Alphabets</a:t>
            </a:r>
            <a:r>
              <a:rPr lang="fr-FR" sz="2100" dirty="0" smtClean="0"/>
              <a:t> (</a:t>
            </a:r>
            <a:r>
              <a:rPr lang="cs-CZ" sz="2100" dirty="0" smtClean="0"/>
              <a:t>les </a:t>
            </a:r>
            <a:r>
              <a:rPr lang="fr-FR" sz="2100" b="1" dirty="0" smtClean="0"/>
              <a:t>isogrammes</a:t>
            </a:r>
            <a:r>
              <a:rPr lang="fr-FR" sz="2100" dirty="0" smtClean="0"/>
              <a:t> – les mêmes lettres dans chacun de</a:t>
            </a:r>
            <a:r>
              <a:rPr lang="cs-CZ" sz="2100" dirty="0" smtClean="0"/>
              <a:t>s</a:t>
            </a:r>
            <a:r>
              <a:rPr lang="fr-FR" sz="2100" dirty="0" smtClean="0"/>
              <a:t> 11 vers des poèmes)</a:t>
            </a:r>
            <a:endParaRPr lang="fr-FR" sz="2100" b="1" dirty="0" smtClean="0">
              <a:solidFill>
                <a:srgbClr val="0033CC"/>
              </a:solidFill>
            </a:endParaRP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30724"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 calcmode="lin" valueType="num">
                                      <p:cBhvr additive="base">
                                        <p:cTn id="7" dur="2000" fill="hold"/>
                                        <p:tgtEl>
                                          <p:spTgt spid="3072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072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0722">
                                            <p:txEl>
                                              <p:pRg st="1" end="1"/>
                                            </p:txEl>
                                          </p:spTgt>
                                        </p:tgtEl>
                                        <p:attrNameLst>
                                          <p:attrName>style.visibility</p:attrName>
                                        </p:attrNameLst>
                                      </p:cBhvr>
                                      <p:to>
                                        <p:strVal val="visible"/>
                                      </p:to>
                                    </p:set>
                                    <p:anim calcmode="lin" valueType="num">
                                      <p:cBhvr additive="base">
                                        <p:cTn id="11" dur="2000" fill="hold"/>
                                        <p:tgtEl>
                                          <p:spTgt spid="30722">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07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0722">
                                            <p:txEl>
                                              <p:pRg st="2" end="2"/>
                                            </p:txEl>
                                          </p:spTgt>
                                        </p:tgtEl>
                                        <p:attrNameLst>
                                          <p:attrName>style.visibility</p:attrName>
                                        </p:attrNameLst>
                                      </p:cBhvr>
                                      <p:to>
                                        <p:strVal val="visible"/>
                                      </p:to>
                                    </p:set>
                                    <p:anim calcmode="lin" valueType="num">
                                      <p:cBhvr additive="base">
                                        <p:cTn id="17" dur="2000" fill="hold"/>
                                        <p:tgtEl>
                                          <p:spTgt spid="30722">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072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0722">
                                            <p:txEl>
                                              <p:pRg st="3" end="3"/>
                                            </p:txEl>
                                          </p:spTgt>
                                        </p:tgtEl>
                                        <p:attrNameLst>
                                          <p:attrName>style.visibility</p:attrName>
                                        </p:attrNameLst>
                                      </p:cBhvr>
                                      <p:to>
                                        <p:strVal val="visible"/>
                                      </p:to>
                                    </p:set>
                                    <p:anim calcmode="lin" valueType="num">
                                      <p:cBhvr additive="base">
                                        <p:cTn id="21" dur="2000" fill="hold"/>
                                        <p:tgtEl>
                                          <p:spTgt spid="30722">
                                            <p:txEl>
                                              <p:pRg st="3" end="3"/>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072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0722">
                                            <p:txEl>
                                              <p:pRg st="4" end="4"/>
                                            </p:txEl>
                                          </p:spTgt>
                                        </p:tgtEl>
                                        <p:attrNameLst>
                                          <p:attrName>style.visibility</p:attrName>
                                        </p:attrNameLst>
                                      </p:cBhvr>
                                      <p:to>
                                        <p:strVal val="visible"/>
                                      </p:to>
                                    </p:set>
                                    <p:anim calcmode="lin" valueType="num">
                                      <p:cBhvr additive="base">
                                        <p:cTn id="25" dur="2000" fill="hold"/>
                                        <p:tgtEl>
                                          <p:spTgt spid="30722">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07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22">
                                            <p:txEl>
                                              <p:pRg st="5" end="5"/>
                                            </p:txEl>
                                          </p:spTgt>
                                        </p:tgtEl>
                                        <p:attrNameLst>
                                          <p:attrName>style.visibility</p:attrName>
                                        </p:attrNameLst>
                                      </p:cBhvr>
                                      <p:to>
                                        <p:strVal val="visible"/>
                                      </p:to>
                                    </p:set>
                                    <p:anim calcmode="lin" valueType="num">
                                      <p:cBhvr additive="base">
                                        <p:cTn id="31" dur="2000" fill="hold"/>
                                        <p:tgtEl>
                                          <p:spTgt spid="30722">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07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22">
                                            <p:txEl>
                                              <p:pRg st="6" end="6"/>
                                            </p:txEl>
                                          </p:spTgt>
                                        </p:tgtEl>
                                        <p:attrNameLst>
                                          <p:attrName>style.visibility</p:attrName>
                                        </p:attrNameLst>
                                      </p:cBhvr>
                                      <p:to>
                                        <p:strVal val="visible"/>
                                      </p:to>
                                    </p:set>
                                    <p:anim calcmode="lin" valueType="num">
                                      <p:cBhvr additive="base">
                                        <p:cTn id="37" dur="2000" fill="hold"/>
                                        <p:tgtEl>
                                          <p:spTgt spid="30722">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072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1"/>
          <p:cNvSpPr>
            <a:spLocks noGrp="1"/>
          </p:cNvSpPr>
          <p:nvPr>
            <p:ph type="title"/>
          </p:nvPr>
        </p:nvSpPr>
        <p:spPr>
          <a:xfrm>
            <a:off x="214313" y="285750"/>
            <a:ext cx="8929687" cy="1143000"/>
          </a:xfrm>
        </p:spPr>
        <p:txBody>
          <a:bodyPr/>
          <a:lstStyle/>
          <a:p>
            <a:pPr eaLnBrk="1" hangingPunct="1"/>
            <a:r>
              <a:rPr lang="fr-FR" smtClean="0"/>
              <a:t>D‘autres auteurs remarquables du XX</a:t>
            </a:r>
            <a:r>
              <a:rPr lang="fr-FR" baseline="30000" smtClean="0"/>
              <a:t>e</a:t>
            </a:r>
          </a:p>
        </p:txBody>
      </p:sp>
      <p:sp>
        <p:nvSpPr>
          <p:cNvPr id="31746" name="Zástupný symbol pro obsah 4"/>
          <p:cNvSpPr>
            <a:spLocks noGrp="1"/>
          </p:cNvSpPr>
          <p:nvPr>
            <p:ph idx="1"/>
          </p:nvPr>
        </p:nvSpPr>
        <p:spPr>
          <a:xfrm>
            <a:off x="285750" y="1214438"/>
            <a:ext cx="8643938" cy="5214937"/>
          </a:xfrm>
        </p:spPr>
        <p:txBody>
          <a:bodyPr/>
          <a:lstStyle/>
          <a:p>
            <a:pPr marL="179388" indent="-179388" eaLnBrk="1" hangingPunct="1">
              <a:spcBef>
                <a:spcPts val="600"/>
              </a:spcBef>
              <a:buFont typeface="Arial" charset="0"/>
              <a:buNone/>
            </a:pPr>
            <a:r>
              <a:rPr lang="fr-FR" sz="2100" b="1" dirty="0" smtClean="0">
                <a:solidFill>
                  <a:srgbClr val="0033CC"/>
                </a:solidFill>
              </a:rPr>
              <a:t>Marcel Pagnol </a:t>
            </a:r>
            <a:r>
              <a:rPr lang="fr-FR" sz="2100" dirty="0" smtClean="0"/>
              <a:t>(1895-1974) – </a:t>
            </a:r>
            <a:r>
              <a:rPr lang="fr-FR" sz="2100" i="1" dirty="0" smtClean="0"/>
              <a:t>La gloire de mon père, Le château de ma mère</a:t>
            </a:r>
          </a:p>
          <a:p>
            <a:pPr marL="179388" indent="-179388" eaLnBrk="1" hangingPunct="1">
              <a:spcBef>
                <a:spcPts val="600"/>
              </a:spcBef>
              <a:buFont typeface="Arial" charset="0"/>
              <a:buNone/>
            </a:pPr>
            <a:r>
              <a:rPr lang="fr-FR" sz="2100" b="1" dirty="0" smtClean="0">
                <a:solidFill>
                  <a:srgbClr val="0033CC"/>
                </a:solidFill>
              </a:rPr>
              <a:t>Marguerite Yourcenar </a:t>
            </a:r>
            <a:r>
              <a:rPr lang="fr-FR" sz="2100" dirty="0" smtClean="0"/>
              <a:t>(1903-1987) – </a:t>
            </a:r>
            <a:r>
              <a:rPr lang="fr-FR" sz="2100" i="1" dirty="0" smtClean="0"/>
              <a:t>Les Nouvelles orientales</a:t>
            </a:r>
          </a:p>
          <a:p>
            <a:pPr marL="179388" indent="-179388" eaLnBrk="1" hangingPunct="1">
              <a:spcBef>
                <a:spcPts val="600"/>
              </a:spcBef>
              <a:buFont typeface="Arial" charset="0"/>
              <a:buNone/>
            </a:pPr>
            <a:r>
              <a:rPr lang="fr-FR" sz="2100" b="1" dirty="0" smtClean="0">
                <a:solidFill>
                  <a:srgbClr val="0033CC"/>
                </a:solidFill>
              </a:rPr>
              <a:t>Georges Simenon </a:t>
            </a:r>
            <a:r>
              <a:rPr lang="fr-FR" sz="2100" dirty="0" smtClean="0"/>
              <a:t>(1903-1989) – </a:t>
            </a:r>
            <a:r>
              <a:rPr lang="fr-FR" sz="2100" i="1" dirty="0" smtClean="0"/>
              <a:t>Le Commissaire Maigret</a:t>
            </a:r>
          </a:p>
          <a:p>
            <a:pPr marL="179388" indent="-179388" eaLnBrk="1" hangingPunct="1">
              <a:spcBef>
                <a:spcPts val="600"/>
              </a:spcBef>
              <a:buFont typeface="Arial" charset="0"/>
              <a:buNone/>
            </a:pPr>
            <a:r>
              <a:rPr lang="fr-FR" sz="2100" b="1" dirty="0" smtClean="0">
                <a:solidFill>
                  <a:srgbClr val="0033CC"/>
                </a:solidFill>
              </a:rPr>
              <a:t>Simone de Beauvoir </a:t>
            </a:r>
            <a:r>
              <a:rPr lang="fr-FR" sz="2100" dirty="0" smtClean="0"/>
              <a:t>(1908-1986) – </a:t>
            </a:r>
            <a:r>
              <a:rPr lang="fr-FR" sz="2100" i="1" dirty="0" smtClean="0"/>
              <a:t>Le Deuxième Sexe, L</a:t>
            </a:r>
            <a:r>
              <a:rPr lang="cs-CZ" sz="2100" i="1" dirty="0" smtClean="0"/>
              <a:t>a</a:t>
            </a:r>
            <a:r>
              <a:rPr lang="fr-FR" sz="2100" i="1" dirty="0" smtClean="0"/>
              <a:t> Force de l‘âge</a:t>
            </a:r>
          </a:p>
          <a:p>
            <a:pPr marL="179388" indent="-179388" eaLnBrk="1" hangingPunct="1">
              <a:spcBef>
                <a:spcPts val="600"/>
              </a:spcBef>
              <a:buFont typeface="Arial" charset="0"/>
              <a:buNone/>
            </a:pPr>
            <a:r>
              <a:rPr lang="fr-FR" sz="2100" b="1" dirty="0" smtClean="0">
                <a:solidFill>
                  <a:srgbClr val="0033CC"/>
                </a:solidFill>
              </a:rPr>
              <a:t>Marguerite Duras </a:t>
            </a:r>
            <a:r>
              <a:rPr lang="fr-FR" sz="2100" dirty="0" smtClean="0"/>
              <a:t>(1914-1996) – </a:t>
            </a:r>
            <a:r>
              <a:rPr lang="fr-FR" sz="2100" i="1" dirty="0" smtClean="0"/>
              <a:t>L‘Amant</a:t>
            </a:r>
          </a:p>
          <a:p>
            <a:pPr marL="179388" indent="-179388" eaLnBrk="1" hangingPunct="1">
              <a:spcBef>
                <a:spcPts val="600"/>
              </a:spcBef>
              <a:buFont typeface="Arial" charset="0"/>
              <a:buNone/>
            </a:pPr>
            <a:r>
              <a:rPr lang="fr-FR" sz="2100" b="1" dirty="0" smtClean="0">
                <a:solidFill>
                  <a:srgbClr val="0033CC"/>
                </a:solidFill>
              </a:rPr>
              <a:t>Boris Vian </a:t>
            </a:r>
            <a:r>
              <a:rPr lang="fr-FR" sz="2100" dirty="0" smtClean="0"/>
              <a:t>(1920-1959) – </a:t>
            </a:r>
            <a:r>
              <a:rPr lang="fr-FR" sz="2100" i="1" dirty="0" smtClean="0"/>
              <a:t>L‘Herbe rouge, Ľ‘Écume des jours, L‘Arrache-cœur</a:t>
            </a:r>
          </a:p>
          <a:p>
            <a:pPr marL="179388" indent="-179388" eaLnBrk="1" hangingPunct="1">
              <a:spcBef>
                <a:spcPts val="600"/>
              </a:spcBef>
              <a:buFont typeface="Arial" charset="0"/>
              <a:buNone/>
            </a:pPr>
            <a:r>
              <a:rPr lang="fr-FR" sz="2100" b="1" dirty="0" smtClean="0">
                <a:solidFill>
                  <a:srgbClr val="0033CC"/>
                </a:solidFill>
              </a:rPr>
              <a:t>Jean-Marie Gustave Le Clézio </a:t>
            </a:r>
            <a:r>
              <a:rPr lang="fr-FR" sz="2100" dirty="0" smtClean="0"/>
              <a:t>(1940) – </a:t>
            </a:r>
            <a:r>
              <a:rPr lang="fr-FR" sz="2100" i="1" dirty="0" smtClean="0"/>
              <a:t>Le Procès-verbal, Chercheur d‘or</a:t>
            </a:r>
          </a:p>
          <a:p>
            <a:pPr marL="179388" indent="-179388" eaLnBrk="1" hangingPunct="1">
              <a:spcBef>
                <a:spcPts val="600"/>
              </a:spcBef>
              <a:buFont typeface="Arial" charset="0"/>
              <a:buNone/>
            </a:pPr>
            <a:r>
              <a:rPr lang="fr-FR" sz="2100" b="1" dirty="0" smtClean="0">
                <a:solidFill>
                  <a:srgbClr val="0033CC"/>
                </a:solidFill>
              </a:rPr>
              <a:t>Daniel Pennac</a:t>
            </a:r>
            <a:r>
              <a:rPr lang="fr-FR" sz="2100" dirty="0" smtClean="0"/>
              <a:t> – </a:t>
            </a:r>
            <a:r>
              <a:rPr lang="fr-FR" sz="2100" i="1" dirty="0" smtClean="0"/>
              <a:t>Au bonheur des ogres</a:t>
            </a:r>
          </a:p>
          <a:p>
            <a:pPr marL="179388" indent="-179388" eaLnBrk="1" hangingPunct="1">
              <a:spcBef>
                <a:spcPts val="600"/>
              </a:spcBef>
              <a:buFont typeface="Arial" charset="0"/>
              <a:buNone/>
            </a:pPr>
            <a:r>
              <a:rPr lang="fr-FR" sz="2100" b="1" dirty="0" smtClean="0">
                <a:solidFill>
                  <a:srgbClr val="FF0000"/>
                </a:solidFill>
              </a:rPr>
              <a:t>Écrivains contemporains du XXI</a:t>
            </a:r>
            <a:r>
              <a:rPr lang="fr-FR" sz="2100" b="1" baseline="30000" dirty="0" smtClean="0">
                <a:solidFill>
                  <a:srgbClr val="FF0000"/>
                </a:solidFill>
              </a:rPr>
              <a:t>e</a:t>
            </a:r>
            <a:r>
              <a:rPr lang="fr-FR" sz="2100" b="1" dirty="0" smtClean="0">
                <a:solidFill>
                  <a:srgbClr val="FF0000"/>
                </a:solidFill>
              </a:rPr>
              <a:t> :</a:t>
            </a:r>
          </a:p>
          <a:p>
            <a:pPr marL="179388" indent="-179388" eaLnBrk="1" hangingPunct="1">
              <a:spcBef>
                <a:spcPts val="600"/>
              </a:spcBef>
              <a:buFont typeface="Arial" charset="0"/>
              <a:buNone/>
            </a:pPr>
            <a:r>
              <a:rPr lang="fr-FR" sz="2100" b="1" dirty="0" smtClean="0">
                <a:solidFill>
                  <a:srgbClr val="0033CC"/>
                </a:solidFill>
              </a:rPr>
              <a:t>Anna Gavalda </a:t>
            </a:r>
            <a:r>
              <a:rPr lang="fr-FR" sz="2100" dirty="0" smtClean="0"/>
              <a:t>– </a:t>
            </a:r>
            <a:r>
              <a:rPr lang="fr-FR" sz="2100" i="1" dirty="0" smtClean="0"/>
              <a:t>Je voudrais que quelqu‘un m‘attende quelque part</a:t>
            </a:r>
          </a:p>
          <a:p>
            <a:pPr marL="179388" indent="-179388" eaLnBrk="1" hangingPunct="1">
              <a:spcBef>
                <a:spcPts val="600"/>
              </a:spcBef>
              <a:buFont typeface="Arial" charset="0"/>
              <a:buNone/>
            </a:pPr>
            <a:r>
              <a:rPr lang="fr-FR" sz="2100" b="1" dirty="0" smtClean="0">
                <a:solidFill>
                  <a:srgbClr val="0033CC"/>
                </a:solidFill>
              </a:rPr>
              <a:t>David Foenkinos </a:t>
            </a:r>
            <a:r>
              <a:rPr lang="fr-FR" sz="2100" dirty="0" smtClean="0"/>
              <a:t>– </a:t>
            </a:r>
            <a:r>
              <a:rPr lang="fr-FR" sz="2100" i="1" dirty="0" smtClean="0"/>
              <a:t>En cas de bonheur, Les Souvenirs</a:t>
            </a:r>
          </a:p>
          <a:p>
            <a:pPr marL="179388" indent="-179388" eaLnBrk="1" hangingPunct="1">
              <a:spcBef>
                <a:spcPts val="600"/>
              </a:spcBef>
              <a:buFont typeface="Arial" charset="0"/>
              <a:buNone/>
            </a:pPr>
            <a:r>
              <a:rPr lang="fr-FR" sz="2100" b="1" dirty="0" smtClean="0">
                <a:solidFill>
                  <a:srgbClr val="0033CC"/>
                </a:solidFill>
              </a:rPr>
              <a:t>Muriel Barbery </a:t>
            </a:r>
            <a:r>
              <a:rPr lang="fr-FR" sz="2100" dirty="0" smtClean="0"/>
              <a:t>– </a:t>
            </a:r>
            <a:r>
              <a:rPr lang="fr-FR" sz="2100" i="1" dirty="0" smtClean="0"/>
              <a:t>Une gourmandise, L‘élégance du hérisson</a:t>
            </a:r>
          </a:p>
          <a:p>
            <a:pPr marL="179388" indent="-179388" eaLnBrk="1" hangingPunct="1">
              <a:spcBef>
                <a:spcPts val="600"/>
              </a:spcBef>
              <a:buFont typeface="Arial" charset="0"/>
              <a:buNone/>
            </a:pPr>
            <a:r>
              <a:rPr lang="fr-FR" sz="2100" b="1" dirty="0" smtClean="0">
                <a:solidFill>
                  <a:srgbClr val="0033CC"/>
                </a:solidFill>
              </a:rPr>
              <a:t>Delphine de Vigan </a:t>
            </a:r>
            <a:r>
              <a:rPr lang="fr-FR" sz="2100" dirty="0" smtClean="0"/>
              <a:t>– </a:t>
            </a:r>
            <a:r>
              <a:rPr lang="fr-FR" sz="2100" i="1" dirty="0" smtClean="0"/>
              <a:t>No et moi, Heures souterrain</a:t>
            </a:r>
            <a:r>
              <a:rPr lang="cs-CZ" sz="2100" i="1" dirty="0" smtClean="0"/>
              <a:t>e</a:t>
            </a:r>
            <a:r>
              <a:rPr lang="fr-FR" sz="2100" i="1" dirty="0" smtClean="0"/>
              <a:t>s, Rien ne s‘oppose à la nuit</a:t>
            </a: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31748"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 calcmode="lin" valueType="num">
                                      <p:cBhvr additive="base">
                                        <p:cTn id="7" dur="2000" fill="hold"/>
                                        <p:tgtEl>
                                          <p:spTgt spid="31746">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174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1746">
                                            <p:txEl>
                                              <p:pRg st="1" end="1"/>
                                            </p:txEl>
                                          </p:spTgt>
                                        </p:tgtEl>
                                        <p:attrNameLst>
                                          <p:attrName>style.visibility</p:attrName>
                                        </p:attrNameLst>
                                      </p:cBhvr>
                                      <p:to>
                                        <p:strVal val="visible"/>
                                      </p:to>
                                    </p:set>
                                    <p:anim calcmode="lin" valueType="num">
                                      <p:cBhvr additive="base">
                                        <p:cTn id="11" dur="2000" fill="hold"/>
                                        <p:tgtEl>
                                          <p:spTgt spid="31746">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174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1746">
                                            <p:txEl>
                                              <p:pRg st="2" end="2"/>
                                            </p:txEl>
                                          </p:spTgt>
                                        </p:tgtEl>
                                        <p:attrNameLst>
                                          <p:attrName>style.visibility</p:attrName>
                                        </p:attrNameLst>
                                      </p:cBhvr>
                                      <p:to>
                                        <p:strVal val="visible"/>
                                      </p:to>
                                    </p:set>
                                    <p:anim calcmode="lin" valueType="num">
                                      <p:cBhvr additive="base">
                                        <p:cTn id="15" dur="2000" fill="hold"/>
                                        <p:tgtEl>
                                          <p:spTgt spid="31746">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174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1746">
                                            <p:txEl>
                                              <p:pRg st="3" end="3"/>
                                            </p:txEl>
                                          </p:spTgt>
                                        </p:tgtEl>
                                        <p:attrNameLst>
                                          <p:attrName>style.visibility</p:attrName>
                                        </p:attrNameLst>
                                      </p:cBhvr>
                                      <p:to>
                                        <p:strVal val="visible"/>
                                      </p:to>
                                    </p:set>
                                    <p:anim calcmode="lin" valueType="num">
                                      <p:cBhvr additive="base">
                                        <p:cTn id="19" dur="2000" fill="hold"/>
                                        <p:tgtEl>
                                          <p:spTgt spid="31746">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174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1746">
                                            <p:txEl>
                                              <p:pRg st="4" end="4"/>
                                            </p:txEl>
                                          </p:spTgt>
                                        </p:tgtEl>
                                        <p:attrNameLst>
                                          <p:attrName>style.visibility</p:attrName>
                                        </p:attrNameLst>
                                      </p:cBhvr>
                                      <p:to>
                                        <p:strVal val="visible"/>
                                      </p:to>
                                    </p:set>
                                    <p:anim calcmode="lin" valueType="num">
                                      <p:cBhvr additive="base">
                                        <p:cTn id="23" dur="2000" fill="hold"/>
                                        <p:tgtEl>
                                          <p:spTgt spid="31746">
                                            <p:txEl>
                                              <p:pRg st="4" end="4"/>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3174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1746">
                                            <p:txEl>
                                              <p:pRg st="5" end="5"/>
                                            </p:txEl>
                                          </p:spTgt>
                                        </p:tgtEl>
                                        <p:attrNameLst>
                                          <p:attrName>style.visibility</p:attrName>
                                        </p:attrNameLst>
                                      </p:cBhvr>
                                      <p:to>
                                        <p:strVal val="visible"/>
                                      </p:to>
                                    </p:set>
                                    <p:anim calcmode="lin" valueType="num">
                                      <p:cBhvr additive="base">
                                        <p:cTn id="27" dur="2000" fill="hold"/>
                                        <p:tgtEl>
                                          <p:spTgt spid="31746">
                                            <p:txEl>
                                              <p:pRg st="5" end="5"/>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174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1746">
                                            <p:txEl>
                                              <p:pRg st="6" end="6"/>
                                            </p:txEl>
                                          </p:spTgt>
                                        </p:tgtEl>
                                        <p:attrNameLst>
                                          <p:attrName>style.visibility</p:attrName>
                                        </p:attrNameLst>
                                      </p:cBhvr>
                                      <p:to>
                                        <p:strVal val="visible"/>
                                      </p:to>
                                    </p:set>
                                    <p:anim calcmode="lin" valueType="num">
                                      <p:cBhvr additive="base">
                                        <p:cTn id="31" dur="2000" fill="hold"/>
                                        <p:tgtEl>
                                          <p:spTgt spid="31746">
                                            <p:txEl>
                                              <p:pRg st="6" end="6"/>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174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1746">
                                            <p:txEl>
                                              <p:pRg st="7" end="7"/>
                                            </p:txEl>
                                          </p:spTgt>
                                        </p:tgtEl>
                                        <p:attrNameLst>
                                          <p:attrName>style.visibility</p:attrName>
                                        </p:attrNameLst>
                                      </p:cBhvr>
                                      <p:to>
                                        <p:strVal val="visible"/>
                                      </p:to>
                                    </p:set>
                                    <p:anim calcmode="lin" valueType="num">
                                      <p:cBhvr additive="base">
                                        <p:cTn id="35" dur="2000" fill="hold"/>
                                        <p:tgtEl>
                                          <p:spTgt spid="31746">
                                            <p:txEl>
                                              <p:pRg st="7" end="7"/>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317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1746">
                                            <p:txEl>
                                              <p:pRg st="8" end="8"/>
                                            </p:txEl>
                                          </p:spTgt>
                                        </p:tgtEl>
                                        <p:attrNameLst>
                                          <p:attrName>style.visibility</p:attrName>
                                        </p:attrNameLst>
                                      </p:cBhvr>
                                      <p:to>
                                        <p:strVal val="visible"/>
                                      </p:to>
                                    </p:set>
                                    <p:anim calcmode="lin" valueType="num">
                                      <p:cBhvr additive="base">
                                        <p:cTn id="41" dur="2000" fill="hold"/>
                                        <p:tgtEl>
                                          <p:spTgt spid="31746">
                                            <p:txEl>
                                              <p:pRg st="8" end="8"/>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31746">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1746">
                                            <p:txEl>
                                              <p:pRg st="9" end="9"/>
                                            </p:txEl>
                                          </p:spTgt>
                                        </p:tgtEl>
                                        <p:attrNameLst>
                                          <p:attrName>style.visibility</p:attrName>
                                        </p:attrNameLst>
                                      </p:cBhvr>
                                      <p:to>
                                        <p:strVal val="visible"/>
                                      </p:to>
                                    </p:set>
                                    <p:anim calcmode="lin" valueType="num">
                                      <p:cBhvr additive="base">
                                        <p:cTn id="45" dur="2000" fill="hold"/>
                                        <p:tgtEl>
                                          <p:spTgt spid="31746">
                                            <p:txEl>
                                              <p:pRg st="9" end="9"/>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31746">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1746">
                                            <p:txEl>
                                              <p:pRg st="10" end="10"/>
                                            </p:txEl>
                                          </p:spTgt>
                                        </p:tgtEl>
                                        <p:attrNameLst>
                                          <p:attrName>style.visibility</p:attrName>
                                        </p:attrNameLst>
                                      </p:cBhvr>
                                      <p:to>
                                        <p:strVal val="visible"/>
                                      </p:to>
                                    </p:set>
                                    <p:anim calcmode="lin" valueType="num">
                                      <p:cBhvr additive="base">
                                        <p:cTn id="49" dur="2000" fill="hold"/>
                                        <p:tgtEl>
                                          <p:spTgt spid="31746">
                                            <p:txEl>
                                              <p:pRg st="10" end="10"/>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31746">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1746">
                                            <p:txEl>
                                              <p:pRg st="11" end="11"/>
                                            </p:txEl>
                                          </p:spTgt>
                                        </p:tgtEl>
                                        <p:attrNameLst>
                                          <p:attrName>style.visibility</p:attrName>
                                        </p:attrNameLst>
                                      </p:cBhvr>
                                      <p:to>
                                        <p:strVal val="visible"/>
                                      </p:to>
                                    </p:set>
                                    <p:anim calcmode="lin" valueType="num">
                                      <p:cBhvr additive="base">
                                        <p:cTn id="53" dur="2000" fill="hold"/>
                                        <p:tgtEl>
                                          <p:spTgt spid="31746">
                                            <p:txEl>
                                              <p:pRg st="11" end="11"/>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31746">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1746">
                                            <p:txEl>
                                              <p:pRg st="12" end="12"/>
                                            </p:txEl>
                                          </p:spTgt>
                                        </p:tgtEl>
                                        <p:attrNameLst>
                                          <p:attrName>style.visibility</p:attrName>
                                        </p:attrNameLst>
                                      </p:cBhvr>
                                      <p:to>
                                        <p:strVal val="visible"/>
                                      </p:to>
                                    </p:set>
                                    <p:anim calcmode="lin" valueType="num">
                                      <p:cBhvr additive="base">
                                        <p:cTn id="57" dur="2000" fill="hold"/>
                                        <p:tgtEl>
                                          <p:spTgt spid="31746">
                                            <p:txEl>
                                              <p:pRg st="12" end="12"/>
                                            </p:txEl>
                                          </p:spTgt>
                                        </p:tgtEl>
                                        <p:attrNameLst>
                                          <p:attrName>ppt_x</p:attrName>
                                        </p:attrNameLst>
                                      </p:cBhvr>
                                      <p:tavLst>
                                        <p:tav tm="0">
                                          <p:val>
                                            <p:strVal val="#ppt_x"/>
                                          </p:val>
                                        </p:tav>
                                        <p:tav tm="100000">
                                          <p:val>
                                            <p:strVal val="#ppt_x"/>
                                          </p:val>
                                        </p:tav>
                                      </p:tavLst>
                                    </p:anim>
                                    <p:anim calcmode="lin" valueType="num">
                                      <p:cBhvr additive="base">
                                        <p:cTn id="58" dur="2000" fill="hold"/>
                                        <p:tgtEl>
                                          <p:spTgt spid="3174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ctrTitle"/>
          </p:nvPr>
        </p:nvSpPr>
        <p:spPr/>
        <p:txBody>
          <a:bodyPr/>
          <a:lstStyle/>
          <a:p>
            <a:pPr eaLnBrk="1" hangingPunct="1"/>
            <a:r>
              <a:rPr lang="fr-FR" smtClean="0"/>
              <a:t>Littérature française </a:t>
            </a:r>
            <a:r>
              <a:rPr lang="cs-CZ" smtClean="0"/>
              <a:t>V</a:t>
            </a:r>
            <a:endParaRPr lang="fr-FR" smtClean="0"/>
          </a:p>
        </p:txBody>
      </p:sp>
      <p:sp>
        <p:nvSpPr>
          <p:cNvPr id="3" name="Podnadpis 2"/>
          <p:cNvSpPr>
            <a:spLocks noGrp="1"/>
          </p:cNvSpPr>
          <p:nvPr>
            <p:ph type="subTitle" idx="1"/>
          </p:nvPr>
        </p:nvSpPr>
        <p:spPr>
          <a:xfrm>
            <a:off x="1071563" y="3857625"/>
            <a:ext cx="6915150" cy="1752600"/>
          </a:xfrm>
        </p:spPr>
        <p:txBody>
          <a:bodyPr rtlCol="0">
            <a:normAutofit/>
          </a:bodyPr>
          <a:lstStyle/>
          <a:p>
            <a:pPr eaLnBrk="1" fontAlgn="auto" hangingPunct="1">
              <a:spcAft>
                <a:spcPts val="0"/>
              </a:spcAft>
              <a:defRPr/>
            </a:pPr>
            <a:r>
              <a:rPr lang="fr-FR" dirty="0" smtClean="0"/>
              <a:t>Le XX</a:t>
            </a:r>
            <a:r>
              <a:rPr lang="fr-FR" baseline="30000" dirty="0" smtClean="0"/>
              <a:t>e</a:t>
            </a:r>
            <a:r>
              <a:rPr lang="fr-FR" dirty="0" smtClean="0"/>
              <a:t> siècle</a:t>
            </a:r>
          </a:p>
        </p:txBody>
      </p:sp>
      <p:sp>
        <p:nvSpPr>
          <p:cNvPr id="5"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16388"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Nadpis 1"/>
          <p:cNvSpPr>
            <a:spLocks noGrp="1"/>
          </p:cNvSpPr>
          <p:nvPr>
            <p:ph type="title"/>
          </p:nvPr>
        </p:nvSpPr>
        <p:spPr/>
        <p:txBody>
          <a:bodyPr/>
          <a:lstStyle/>
          <a:p>
            <a:pPr eaLnBrk="1" hangingPunct="1"/>
            <a:r>
              <a:rPr lang="fr-FR" smtClean="0"/>
              <a:t>Prix Nobel pour la littérature fr.</a:t>
            </a:r>
          </a:p>
        </p:txBody>
      </p:sp>
      <p:sp>
        <p:nvSpPr>
          <p:cNvPr id="5" name="Zástupný symbol pro obsah 4"/>
          <p:cNvSpPr>
            <a:spLocks noGrp="1"/>
          </p:cNvSpPr>
          <p:nvPr>
            <p:ph idx="1"/>
          </p:nvPr>
        </p:nvSpPr>
        <p:spPr>
          <a:xfrm>
            <a:off x="285750" y="1214438"/>
            <a:ext cx="8643938" cy="5214937"/>
          </a:xfrm>
        </p:spPr>
        <p:txBody>
          <a:bodyPr>
            <a:noAutofit/>
          </a:bodyPr>
          <a:lstStyle/>
          <a:p>
            <a:pPr marL="177800" indent="-177800"/>
            <a:r>
              <a:rPr lang="fr-FR" sz="2100" b="1" dirty="0" smtClean="0"/>
              <a:t>Alfred Nobel</a:t>
            </a:r>
            <a:r>
              <a:rPr lang="fr-FR" sz="2100" dirty="0" smtClean="0"/>
              <a:t>, </a:t>
            </a:r>
            <a:r>
              <a:rPr lang="fr-FR" sz="2100" i="1" dirty="0" smtClean="0"/>
              <a:t>inventeur de la dynamite (1867)</a:t>
            </a:r>
            <a:endParaRPr lang="cs-CZ" sz="2100" dirty="0" smtClean="0"/>
          </a:p>
          <a:p>
            <a:pPr marL="177800" indent="-177800"/>
            <a:r>
              <a:rPr lang="fr-FR" sz="2100" dirty="0" smtClean="0"/>
              <a:t>Le prix Nobel est une récompense de portée internationale</a:t>
            </a:r>
            <a:endParaRPr lang="cs-CZ" sz="2100" dirty="0" smtClean="0"/>
          </a:p>
          <a:p>
            <a:pPr marL="177800" indent="-177800"/>
            <a:r>
              <a:rPr lang="fr-FR" sz="2100" dirty="0" smtClean="0"/>
              <a:t>Remis pour la première fois en </a:t>
            </a:r>
            <a:r>
              <a:rPr lang="fr-FR" sz="2100" b="1" dirty="0" smtClean="0"/>
              <a:t>1901</a:t>
            </a:r>
            <a:r>
              <a:rPr lang="fr-FR" sz="2100" dirty="0" smtClean="0"/>
              <a:t>, les prix sont décernés chaque année par </a:t>
            </a:r>
            <a:r>
              <a:rPr lang="fr-FR" sz="2100" b="1" dirty="0" smtClean="0"/>
              <a:t>l‘Académie suédoise </a:t>
            </a:r>
            <a:r>
              <a:rPr lang="fr-FR" sz="2100" dirty="0" smtClean="0"/>
              <a:t>à des personnes</a:t>
            </a:r>
            <a:r>
              <a:rPr lang="fr-FR" sz="2100" b="1" dirty="0" smtClean="0"/>
              <a:t> </a:t>
            </a:r>
            <a:r>
              <a:rPr lang="fr-FR" sz="2100" b="1" i="1" dirty="0" smtClean="0"/>
              <a:t>« ayant apporté le plus grand bénéfice à l'humanité »</a:t>
            </a:r>
            <a:endParaRPr lang="fr-FR" sz="2100" i="1" dirty="0" smtClean="0"/>
          </a:p>
          <a:p>
            <a:pPr marL="177800" indent="-177800"/>
            <a:r>
              <a:rPr lang="fr-FR" sz="2100" dirty="0" smtClean="0"/>
              <a:t>Il récompense un écrivain pour la </a:t>
            </a:r>
            <a:r>
              <a:rPr lang="fr-FR" sz="2100" b="1" dirty="0" smtClean="0"/>
              <a:t>totalité de son œuvre</a:t>
            </a:r>
            <a:r>
              <a:rPr lang="cs-CZ" sz="2100" b="1" dirty="0" smtClean="0"/>
              <a:t>:</a:t>
            </a:r>
            <a:endParaRPr lang="cs-CZ" sz="2300" b="1" dirty="0" smtClean="0"/>
          </a:p>
          <a:p>
            <a:pPr marL="2332038" indent="-366713">
              <a:spcBef>
                <a:spcPts val="600"/>
              </a:spcBef>
              <a:buClr>
                <a:srgbClr val="0033CC"/>
              </a:buClr>
              <a:buFont typeface="Wingdings" pitchFamily="2" charset="2"/>
              <a:buChar char="Ø"/>
            </a:pPr>
            <a:r>
              <a:rPr lang="fr-FR" sz="2100" dirty="0" smtClean="0"/>
              <a:t>Romain Rolland</a:t>
            </a:r>
            <a:r>
              <a:rPr lang="cs-CZ" sz="2100" dirty="0" smtClean="0"/>
              <a:t> – 1915</a:t>
            </a:r>
          </a:p>
          <a:p>
            <a:pPr marL="2332038" indent="-366713">
              <a:spcBef>
                <a:spcPct val="0"/>
              </a:spcBef>
              <a:buClr>
                <a:srgbClr val="0033CC"/>
              </a:buClr>
              <a:buFont typeface="Wingdings" pitchFamily="2" charset="2"/>
              <a:buChar char="Ø"/>
            </a:pPr>
            <a:r>
              <a:rPr lang="fr-FR" sz="2100" dirty="0" smtClean="0"/>
              <a:t>Anatole France</a:t>
            </a:r>
            <a:r>
              <a:rPr lang="cs-CZ" sz="2100" dirty="0" smtClean="0"/>
              <a:t> – 1921</a:t>
            </a:r>
          </a:p>
          <a:p>
            <a:pPr marL="2332038" indent="-366713">
              <a:spcBef>
                <a:spcPct val="0"/>
              </a:spcBef>
              <a:buClr>
                <a:srgbClr val="0033CC"/>
              </a:buClr>
              <a:buFont typeface="Wingdings" pitchFamily="2" charset="2"/>
              <a:buChar char="Ø"/>
            </a:pPr>
            <a:r>
              <a:rPr lang="fr-FR" sz="2100" dirty="0" smtClean="0"/>
              <a:t>Roger Martin du Gard</a:t>
            </a:r>
            <a:r>
              <a:rPr lang="cs-CZ" sz="2100" dirty="0" smtClean="0"/>
              <a:t> – 1937</a:t>
            </a:r>
          </a:p>
          <a:p>
            <a:pPr marL="2332038" indent="-366713">
              <a:spcBef>
                <a:spcPct val="0"/>
              </a:spcBef>
              <a:buClr>
                <a:srgbClr val="0033CC"/>
              </a:buClr>
              <a:buFont typeface="Wingdings" pitchFamily="2" charset="2"/>
              <a:buChar char="Ø"/>
            </a:pPr>
            <a:r>
              <a:rPr lang="fr-FR" sz="2100" dirty="0" smtClean="0"/>
              <a:t>André Gide</a:t>
            </a:r>
            <a:r>
              <a:rPr lang="cs-CZ" sz="2100" dirty="0" smtClean="0"/>
              <a:t> – 1947</a:t>
            </a:r>
          </a:p>
          <a:p>
            <a:pPr marL="2332038" indent="-366713">
              <a:spcBef>
                <a:spcPct val="0"/>
              </a:spcBef>
              <a:buClr>
                <a:srgbClr val="0033CC"/>
              </a:buClr>
              <a:buFont typeface="Wingdings" pitchFamily="2" charset="2"/>
              <a:buChar char="Ø"/>
            </a:pPr>
            <a:r>
              <a:rPr lang="fr-FR" sz="2100" dirty="0" smtClean="0"/>
              <a:t>François Mauriac</a:t>
            </a:r>
            <a:r>
              <a:rPr lang="cs-CZ" sz="2100" dirty="0" smtClean="0"/>
              <a:t> – 1952</a:t>
            </a:r>
          </a:p>
          <a:p>
            <a:pPr marL="2332038" indent="-366713">
              <a:spcBef>
                <a:spcPct val="0"/>
              </a:spcBef>
              <a:buClr>
                <a:srgbClr val="0033CC"/>
              </a:buClr>
              <a:buFont typeface="Wingdings" pitchFamily="2" charset="2"/>
              <a:buChar char="Ø"/>
            </a:pPr>
            <a:r>
              <a:rPr lang="fr-FR" sz="2100" dirty="0" smtClean="0"/>
              <a:t>Albert Camus</a:t>
            </a:r>
            <a:r>
              <a:rPr lang="cs-CZ" sz="2100" dirty="0" smtClean="0"/>
              <a:t> – 1957 </a:t>
            </a:r>
            <a:endParaRPr lang="fr-FR" sz="2100" dirty="0" smtClean="0"/>
          </a:p>
          <a:p>
            <a:pPr marL="2332038" indent="-366713">
              <a:spcBef>
                <a:spcPct val="0"/>
              </a:spcBef>
              <a:buClr>
                <a:srgbClr val="0033CC"/>
              </a:buClr>
              <a:buFont typeface="Wingdings" pitchFamily="2" charset="2"/>
              <a:buChar char="Ø"/>
            </a:pPr>
            <a:r>
              <a:rPr lang="fr-FR" sz="2100" dirty="0" smtClean="0"/>
              <a:t>Jean-Paul Sartre – 1964 (il refuse)</a:t>
            </a:r>
          </a:p>
          <a:p>
            <a:pPr marL="2332038" indent="-366713">
              <a:spcBef>
                <a:spcPct val="0"/>
              </a:spcBef>
              <a:buClr>
                <a:srgbClr val="0033CC"/>
              </a:buClr>
              <a:buFont typeface="Wingdings" pitchFamily="2" charset="2"/>
              <a:buChar char="Ø"/>
            </a:pPr>
            <a:r>
              <a:rPr lang="fr-FR" sz="2100" dirty="0" smtClean="0"/>
              <a:t>Claude Simon – 1985</a:t>
            </a:r>
          </a:p>
          <a:p>
            <a:pPr marL="2332038" indent="-366713">
              <a:spcBef>
                <a:spcPct val="0"/>
              </a:spcBef>
              <a:buClr>
                <a:srgbClr val="0033CC"/>
              </a:buClr>
              <a:buFont typeface="Wingdings" pitchFamily="2" charset="2"/>
              <a:buChar char="Ø"/>
            </a:pPr>
            <a:r>
              <a:rPr lang="fr-FR" sz="2100" dirty="0" smtClean="0"/>
              <a:t>J.</a:t>
            </a:r>
            <a:r>
              <a:rPr lang="cs-CZ" sz="2100" dirty="0" smtClean="0"/>
              <a:t>-</a:t>
            </a:r>
            <a:r>
              <a:rPr lang="fr-FR" sz="2100" dirty="0" smtClean="0"/>
              <a:t>M. G. </a:t>
            </a:r>
            <a:r>
              <a:rPr lang="fr-FR" sz="2100" b="1" dirty="0" smtClean="0">
                <a:solidFill>
                  <a:srgbClr val="FF0000"/>
                </a:solidFill>
              </a:rPr>
              <a:t>Le Clézio </a:t>
            </a:r>
            <a:r>
              <a:rPr lang="fr-FR" sz="2100" dirty="0" smtClean="0"/>
              <a:t>–</a:t>
            </a:r>
            <a:r>
              <a:rPr lang="fr-FR" sz="2100" b="1" dirty="0" smtClean="0">
                <a:solidFill>
                  <a:srgbClr val="FF0000"/>
                </a:solidFill>
              </a:rPr>
              <a:t> 2008</a:t>
            </a:r>
            <a:endParaRPr lang="fr-FR" sz="2100" dirty="0" smtClean="0"/>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32772"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5">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additive="base">
                                        <p:cTn id="37"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5">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 calcmode="lin" valueType="num">
                                      <p:cBhvr additive="base">
                                        <p:cTn id="41"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5">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
                                            <p:txEl>
                                              <p:pRg st="9" end="9"/>
                                            </p:txEl>
                                          </p:spTgt>
                                        </p:tgtEl>
                                        <p:attrNameLst>
                                          <p:attrName>style.visibility</p:attrName>
                                        </p:attrNameLst>
                                      </p:cBhvr>
                                      <p:to>
                                        <p:strVal val="visible"/>
                                      </p:to>
                                    </p:set>
                                    <p:anim calcmode="lin" valueType="num">
                                      <p:cBhvr additive="base">
                                        <p:cTn id="45"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5">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additive="base">
                                        <p:cTn id="49"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5">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additive="base">
                                        <p:cTn id="53" dur="20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5">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 calcmode="lin" valueType="num">
                                      <p:cBhvr additive="base">
                                        <p:cTn id="57" dur="20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8" dur="20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p:cNvSpPr>
          <p:nvPr>
            <p:ph type="title"/>
          </p:nvPr>
        </p:nvSpPr>
        <p:spPr/>
        <p:txBody>
          <a:bodyPr/>
          <a:lstStyle/>
          <a:p>
            <a:pPr eaLnBrk="1" hangingPunct="1"/>
            <a:r>
              <a:rPr lang="fr-FR" smtClean="0"/>
              <a:t>Que savez-vous?</a:t>
            </a:r>
          </a:p>
        </p:txBody>
      </p:sp>
      <p:sp>
        <p:nvSpPr>
          <p:cNvPr id="60424" name="Rectangle 8"/>
          <p:cNvSpPr>
            <a:spLocks noGrp="1"/>
          </p:cNvSpPr>
          <p:nvPr>
            <p:ph type="body" idx="1"/>
          </p:nvPr>
        </p:nvSpPr>
        <p:spPr>
          <a:xfrm>
            <a:off x="428625" y="1214438"/>
            <a:ext cx="4040188" cy="317500"/>
          </a:xfrm>
          <a:solidFill>
            <a:schemeClr val="accent5">
              <a:lumMod val="60000"/>
              <a:lumOff val="40000"/>
            </a:schemeClr>
          </a:solidFill>
        </p:spPr>
        <p:txBody>
          <a:bodyPr rtlCol="0">
            <a:normAutofit fontScale="92500" lnSpcReduction="20000"/>
          </a:bodyPr>
          <a:lstStyle/>
          <a:p>
            <a:pPr marL="722313" lvl="1" indent="-265113" algn="ctr" eaLnBrk="1" fontAlgn="auto" hangingPunct="1">
              <a:spcAft>
                <a:spcPts val="0"/>
              </a:spcAft>
              <a:buFont typeface="Arial" pitchFamily="34" charset="0"/>
              <a:buNone/>
              <a:defRPr/>
            </a:pPr>
            <a:r>
              <a:rPr lang="fr-FR" sz="1800" dirty="0" smtClean="0"/>
              <a:t>Question</a:t>
            </a:r>
            <a:r>
              <a:rPr lang="cs-CZ" sz="1800" dirty="0" smtClean="0"/>
              <a:t>s</a:t>
            </a:r>
            <a:endParaRPr lang="fr-FR" sz="1800" dirty="0" smtClean="0"/>
          </a:p>
        </p:txBody>
      </p:sp>
      <p:sp>
        <p:nvSpPr>
          <p:cNvPr id="7" name="Zástupný symbol pro obsah 6"/>
          <p:cNvSpPr>
            <a:spLocks noGrp="1"/>
          </p:cNvSpPr>
          <p:nvPr>
            <p:ph sz="half" idx="2"/>
          </p:nvPr>
        </p:nvSpPr>
        <p:spPr>
          <a:xfrm>
            <a:off x="214313" y="1643063"/>
            <a:ext cx="4357687" cy="4786312"/>
          </a:xfrm>
        </p:spPr>
        <p:txBody>
          <a:bodyPr/>
          <a:lstStyle/>
          <a:p>
            <a:pPr marL="273050" indent="-273050" eaLnBrk="1" hangingPunct="1">
              <a:buFont typeface="Calibri" pitchFamily="34" charset="0"/>
              <a:buAutoNum type="arabicPeriod"/>
            </a:pPr>
            <a:r>
              <a:rPr lang="fr-FR" sz="2100" dirty="0" smtClean="0"/>
              <a:t>Qu‘est-ce que </a:t>
            </a:r>
            <a:r>
              <a:rPr lang="fr-FR" sz="2100" i="1" dirty="0" smtClean="0"/>
              <a:t>La Belle époque </a:t>
            </a:r>
            <a:r>
              <a:rPr lang="fr-FR" sz="2100" dirty="0" smtClean="0"/>
              <a:t>?</a:t>
            </a:r>
          </a:p>
          <a:p>
            <a:pPr marL="273050" indent="-273050" eaLnBrk="1" hangingPunct="1">
              <a:buFont typeface="Calibri" pitchFamily="34" charset="0"/>
              <a:buAutoNum type="arabicPeriod"/>
            </a:pPr>
            <a:r>
              <a:rPr lang="fr-FR" sz="2100" dirty="0" smtClean="0"/>
              <a:t>Quelle année est considérée  comme l‘année des innovations dans la littérature française ?</a:t>
            </a:r>
          </a:p>
          <a:p>
            <a:pPr marL="273050" indent="-273050" eaLnBrk="1" hangingPunct="1">
              <a:buFont typeface="Calibri" pitchFamily="34" charset="0"/>
              <a:buAutoNum type="arabicPeriod"/>
            </a:pPr>
            <a:r>
              <a:rPr lang="fr-FR" sz="2100" dirty="0" smtClean="0"/>
              <a:t>Nommez 2 innovateurs du roman</a:t>
            </a:r>
          </a:p>
          <a:p>
            <a:pPr marL="273050" indent="-273050" eaLnBrk="1" hangingPunct="1">
              <a:buFont typeface="Calibri" pitchFamily="34" charset="0"/>
              <a:buAutoNum type="arabicPeriod"/>
            </a:pPr>
            <a:r>
              <a:rPr lang="fr-FR" sz="2100" dirty="0" smtClean="0"/>
              <a:t>L‘auteur et le titre du roman écrit uniquement au passé</a:t>
            </a:r>
          </a:p>
          <a:p>
            <a:pPr marL="273050" indent="-273050" eaLnBrk="1" hangingPunct="1">
              <a:buFont typeface="Calibri" pitchFamily="34" charset="0"/>
              <a:buAutoNum type="arabicPeriod"/>
            </a:pPr>
            <a:r>
              <a:rPr lang="fr-FR" sz="2100" dirty="0" smtClean="0"/>
              <a:t>Qu‘est-ce que la </a:t>
            </a:r>
            <a:r>
              <a:rPr lang="fr-FR" sz="2100" i="1" dirty="0" smtClean="0"/>
              <a:t>mise en abîme </a:t>
            </a:r>
            <a:r>
              <a:rPr lang="fr-FR" sz="2100" dirty="0" smtClean="0"/>
              <a:t>?</a:t>
            </a:r>
          </a:p>
          <a:p>
            <a:pPr marL="273050" indent="-273050" eaLnBrk="1" hangingPunct="1">
              <a:buFont typeface="Calibri" pitchFamily="34" charset="0"/>
              <a:buAutoNum type="arabicPeriod"/>
            </a:pPr>
            <a:r>
              <a:rPr lang="fr-FR" sz="2100" dirty="0" smtClean="0"/>
              <a:t>Le nom du chef de fil de dadaïsme</a:t>
            </a:r>
          </a:p>
          <a:p>
            <a:pPr marL="273050" indent="-273050" eaLnBrk="1" hangingPunct="1">
              <a:buFont typeface="Calibri" pitchFamily="34" charset="0"/>
              <a:buAutoNum type="arabicPeriod"/>
            </a:pPr>
            <a:r>
              <a:rPr lang="fr-FR" sz="2100" dirty="0" smtClean="0"/>
              <a:t>Les techniques d‘écriture des surréalistes</a:t>
            </a:r>
          </a:p>
          <a:p>
            <a:pPr marL="273050" indent="-273050" eaLnBrk="1" hangingPunct="1">
              <a:buFont typeface="Calibri" pitchFamily="34" charset="0"/>
              <a:buAutoNum type="arabicPeriod"/>
            </a:pPr>
            <a:r>
              <a:rPr lang="fr-FR" sz="2100" dirty="0" smtClean="0"/>
              <a:t>Qu‘est-ce que les </a:t>
            </a:r>
            <a:r>
              <a:rPr lang="fr-FR" sz="2100" i="1" dirty="0" smtClean="0"/>
              <a:t>Calligrammes</a:t>
            </a:r>
            <a:r>
              <a:rPr lang="fr-FR" sz="2100" dirty="0" smtClean="0"/>
              <a:t> ?</a:t>
            </a:r>
          </a:p>
        </p:txBody>
      </p:sp>
      <p:sp>
        <p:nvSpPr>
          <p:cNvPr id="8" name="Zástupný symbol pro text 7"/>
          <p:cNvSpPr>
            <a:spLocks noGrp="1"/>
          </p:cNvSpPr>
          <p:nvPr>
            <p:ph type="body" sz="quarter" idx="3"/>
          </p:nvPr>
        </p:nvSpPr>
        <p:spPr>
          <a:xfrm>
            <a:off x="4572000" y="1214438"/>
            <a:ext cx="4041775" cy="317500"/>
          </a:xfrm>
          <a:solidFill>
            <a:schemeClr val="accent6">
              <a:lumMod val="60000"/>
              <a:lumOff val="40000"/>
            </a:schemeClr>
          </a:solidFill>
        </p:spPr>
        <p:txBody>
          <a:bodyPr rtlCol="0">
            <a:normAutofit fontScale="92500" lnSpcReduction="20000"/>
          </a:bodyPr>
          <a:lstStyle/>
          <a:p>
            <a:pPr algn="ctr" eaLnBrk="1" fontAlgn="auto" hangingPunct="1">
              <a:spcAft>
                <a:spcPts val="0"/>
              </a:spcAft>
              <a:buFont typeface="Arial" pitchFamily="34" charset="0"/>
              <a:buNone/>
              <a:defRPr/>
            </a:pPr>
            <a:r>
              <a:rPr lang="fr-FR" sz="1800" dirty="0" smtClean="0"/>
              <a:t>Réponse</a:t>
            </a:r>
            <a:r>
              <a:rPr lang="cs-CZ" sz="1800" dirty="0" smtClean="0"/>
              <a:t>s</a:t>
            </a:r>
            <a:endParaRPr lang="fr-FR" sz="1800" dirty="0"/>
          </a:p>
        </p:txBody>
      </p:sp>
      <p:sp>
        <p:nvSpPr>
          <p:cNvPr id="29701" name="Zástupný symbol pro obsah 8"/>
          <p:cNvSpPr>
            <a:spLocks noGrp="1"/>
          </p:cNvSpPr>
          <p:nvPr>
            <p:ph sz="quarter" idx="4"/>
          </p:nvPr>
        </p:nvSpPr>
        <p:spPr>
          <a:xfrm>
            <a:off x="4572000" y="1643063"/>
            <a:ext cx="4357718" cy="4786312"/>
          </a:xfrm>
        </p:spPr>
        <p:txBody>
          <a:bodyPr>
            <a:normAutofit lnSpcReduction="10000"/>
          </a:bodyPr>
          <a:lstStyle/>
          <a:p>
            <a:pPr marL="273050" indent="-273050" eaLnBrk="1" hangingPunct="1">
              <a:spcBef>
                <a:spcPct val="0"/>
              </a:spcBef>
              <a:buFont typeface="Calibri" pitchFamily="34" charset="0"/>
              <a:buAutoNum type="arabicPeriod"/>
            </a:pPr>
            <a:r>
              <a:rPr lang="fr-FR" sz="2100" dirty="0" smtClean="0"/>
              <a:t>Entre 1894 et 1914, la période de progrès, de prospérité , de plaisir…</a:t>
            </a:r>
          </a:p>
          <a:p>
            <a:pPr marL="273050" indent="-273050" eaLnBrk="1" hangingPunct="1">
              <a:spcBef>
                <a:spcPct val="0"/>
              </a:spcBef>
              <a:buFont typeface="Calibri" pitchFamily="34" charset="0"/>
              <a:buAutoNum type="arabicPeriod"/>
            </a:pPr>
            <a:r>
              <a:rPr lang="fr-FR" sz="2100" dirty="0" smtClean="0"/>
              <a:t>1913</a:t>
            </a:r>
          </a:p>
          <a:p>
            <a:pPr marL="273050" indent="-273050" eaLnBrk="1" hangingPunct="1">
              <a:spcBef>
                <a:spcPct val="0"/>
              </a:spcBef>
              <a:buFont typeface="Calibri" pitchFamily="34" charset="0"/>
              <a:buAutoNum type="arabicPeriod"/>
            </a:pPr>
            <a:r>
              <a:rPr lang="fr-FR" sz="2100" dirty="0" smtClean="0"/>
              <a:t>Marcel Proust, André Gide</a:t>
            </a:r>
          </a:p>
          <a:p>
            <a:pPr marL="273050" indent="-273050" eaLnBrk="1" hangingPunct="1">
              <a:spcBef>
                <a:spcPct val="0"/>
              </a:spcBef>
              <a:buFont typeface="Calibri" pitchFamily="34" charset="0"/>
              <a:buAutoNum type="arabicPeriod"/>
            </a:pPr>
            <a:r>
              <a:rPr lang="fr-FR" sz="2100" dirty="0" smtClean="0"/>
              <a:t>Marcel Proust , </a:t>
            </a:r>
            <a:r>
              <a:rPr lang="fr-FR" sz="2100" i="1" dirty="0" smtClean="0"/>
              <a:t>À la recherche du temps perdu</a:t>
            </a:r>
          </a:p>
          <a:p>
            <a:pPr marL="273050" indent="-273050" eaLnBrk="1" hangingPunct="1">
              <a:spcBef>
                <a:spcPct val="0"/>
              </a:spcBef>
              <a:buFont typeface="Calibri" pitchFamily="34" charset="0"/>
              <a:buAutoNum type="arabicPeriod"/>
            </a:pPr>
            <a:r>
              <a:rPr lang="fr-FR" sz="2100" dirty="0" smtClean="0"/>
              <a:t>Le roman dans le roman, il mélage le futur et le passé, aucun personnage central, aucune action centrale</a:t>
            </a:r>
          </a:p>
          <a:p>
            <a:pPr marL="273050" indent="-273050" eaLnBrk="1" hangingPunct="1">
              <a:spcBef>
                <a:spcPct val="0"/>
              </a:spcBef>
              <a:buFont typeface="Calibri" pitchFamily="34" charset="0"/>
              <a:buAutoNum type="arabicPeriod"/>
            </a:pPr>
            <a:r>
              <a:rPr lang="fr-FR" sz="2100" dirty="0" smtClean="0"/>
              <a:t>Tristan Tzara</a:t>
            </a:r>
          </a:p>
          <a:p>
            <a:pPr marL="273050" indent="-273050" eaLnBrk="1" hangingPunct="1">
              <a:spcBef>
                <a:spcPct val="0"/>
              </a:spcBef>
              <a:buFont typeface="Calibri" pitchFamily="34" charset="0"/>
              <a:buAutoNum type="arabicPeriod"/>
            </a:pPr>
            <a:r>
              <a:rPr lang="fr-FR" sz="2100" dirty="0" smtClean="0"/>
              <a:t>L‘écriture automatique, le cadavre exquis </a:t>
            </a:r>
          </a:p>
          <a:p>
            <a:pPr marL="273050" indent="-273050" eaLnBrk="1" hangingPunct="1">
              <a:spcBef>
                <a:spcPct val="0"/>
              </a:spcBef>
              <a:buFont typeface="Calibri" pitchFamily="34" charset="0"/>
              <a:buAutoNum type="arabicPeriod"/>
            </a:pPr>
            <a:r>
              <a:rPr lang="fr-FR" sz="2100" dirty="0" smtClean="0"/>
              <a:t>Le texte du poème est disposé en forme de dessin</a:t>
            </a:r>
          </a:p>
          <a:p>
            <a:pPr marL="273050" indent="-273050" eaLnBrk="1" hangingPunct="1">
              <a:spcBef>
                <a:spcPct val="0"/>
              </a:spcBef>
              <a:buFont typeface="Calibri" pitchFamily="34" charset="0"/>
              <a:buAutoNum type="arabicPeriod"/>
            </a:pPr>
            <a:endParaRPr lang="fr-FR" sz="2100" dirty="0" smtClean="0"/>
          </a:p>
        </p:txBody>
      </p:sp>
      <p:sp>
        <p:nvSpPr>
          <p:cNvPr id="13"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33799"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701">
                                            <p:txEl>
                                              <p:pRg st="0" end="0"/>
                                            </p:txEl>
                                          </p:spTgt>
                                        </p:tgtEl>
                                        <p:attrNameLst>
                                          <p:attrName>style.visibility</p:attrName>
                                        </p:attrNameLst>
                                      </p:cBhvr>
                                      <p:to>
                                        <p:strVal val="visible"/>
                                      </p:to>
                                    </p:set>
                                    <p:anim calcmode="lin" valueType="num">
                                      <p:cBhvr additive="base">
                                        <p:cTn id="13" dur="2000" fill="hold"/>
                                        <p:tgtEl>
                                          <p:spTgt spid="29701">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97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20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9701">
                                            <p:txEl>
                                              <p:pRg st="1" end="1"/>
                                            </p:txEl>
                                          </p:spTgt>
                                        </p:tgtEl>
                                        <p:attrNameLst>
                                          <p:attrName>style.visibility</p:attrName>
                                        </p:attrNameLst>
                                      </p:cBhvr>
                                      <p:to>
                                        <p:strVal val="visible"/>
                                      </p:to>
                                    </p:set>
                                    <p:anim calcmode="lin" valueType="num">
                                      <p:cBhvr additive="base">
                                        <p:cTn id="25" dur="2000" fill="hold"/>
                                        <p:tgtEl>
                                          <p:spTgt spid="29701">
                                            <p:txEl>
                                              <p:pRg st="1" end="1"/>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97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20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701">
                                            <p:txEl>
                                              <p:pRg st="2" end="2"/>
                                            </p:txEl>
                                          </p:spTgt>
                                        </p:tgtEl>
                                        <p:attrNameLst>
                                          <p:attrName>style.visibility</p:attrName>
                                        </p:attrNameLst>
                                      </p:cBhvr>
                                      <p:to>
                                        <p:strVal val="visible"/>
                                      </p:to>
                                    </p:set>
                                    <p:anim calcmode="lin" valueType="num">
                                      <p:cBhvr additive="base">
                                        <p:cTn id="37" dur="2000" fill="hold"/>
                                        <p:tgtEl>
                                          <p:spTgt spid="29701">
                                            <p:txEl>
                                              <p:pRg st="2" end="2"/>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2970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3" end="3"/>
                                            </p:txEl>
                                          </p:spTgt>
                                        </p:tgtEl>
                                        <p:attrNameLst>
                                          <p:attrName>style.visibility</p:attrName>
                                        </p:attrNameLst>
                                      </p:cBhvr>
                                      <p:to>
                                        <p:strVal val="visible"/>
                                      </p:to>
                                    </p:set>
                                    <p:anim calcmode="lin" valueType="num">
                                      <p:cBhvr additive="base">
                                        <p:cTn id="43" dur="20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9701">
                                            <p:txEl>
                                              <p:pRg st="3" end="3"/>
                                            </p:txEl>
                                          </p:spTgt>
                                        </p:tgtEl>
                                        <p:attrNameLst>
                                          <p:attrName>style.visibility</p:attrName>
                                        </p:attrNameLst>
                                      </p:cBhvr>
                                      <p:to>
                                        <p:strVal val="visible"/>
                                      </p:to>
                                    </p:set>
                                    <p:anim calcmode="lin" valueType="num">
                                      <p:cBhvr additive="base">
                                        <p:cTn id="49" dur="2000" fill="hold"/>
                                        <p:tgtEl>
                                          <p:spTgt spid="29701">
                                            <p:txEl>
                                              <p:pRg st="3" end="3"/>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2970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4" end="4"/>
                                            </p:txEl>
                                          </p:spTgt>
                                        </p:tgtEl>
                                        <p:attrNameLst>
                                          <p:attrName>style.visibility</p:attrName>
                                        </p:attrNameLst>
                                      </p:cBhvr>
                                      <p:to>
                                        <p:strVal val="visible"/>
                                      </p:to>
                                    </p:set>
                                    <p:anim calcmode="lin" valueType="num">
                                      <p:cBhvr additive="base">
                                        <p:cTn id="55" dur="20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9701">
                                            <p:txEl>
                                              <p:pRg st="4" end="4"/>
                                            </p:txEl>
                                          </p:spTgt>
                                        </p:tgtEl>
                                        <p:attrNameLst>
                                          <p:attrName>style.visibility</p:attrName>
                                        </p:attrNameLst>
                                      </p:cBhvr>
                                      <p:to>
                                        <p:strVal val="visible"/>
                                      </p:to>
                                    </p:set>
                                    <p:anim calcmode="lin" valueType="num">
                                      <p:cBhvr additive="base">
                                        <p:cTn id="61" dur="2000" fill="hold"/>
                                        <p:tgtEl>
                                          <p:spTgt spid="29701">
                                            <p:txEl>
                                              <p:pRg st="4" end="4"/>
                                            </p:txEl>
                                          </p:spTgt>
                                        </p:tgtEl>
                                        <p:attrNameLst>
                                          <p:attrName>ppt_x</p:attrName>
                                        </p:attrNameLst>
                                      </p:cBhvr>
                                      <p:tavLst>
                                        <p:tav tm="0">
                                          <p:val>
                                            <p:strVal val="#ppt_x"/>
                                          </p:val>
                                        </p:tav>
                                        <p:tav tm="100000">
                                          <p:val>
                                            <p:strVal val="#ppt_x"/>
                                          </p:val>
                                        </p:tav>
                                      </p:tavLst>
                                    </p:anim>
                                    <p:anim calcmode="lin" valueType="num">
                                      <p:cBhvr additive="base">
                                        <p:cTn id="62" dur="2000" fill="hold"/>
                                        <p:tgtEl>
                                          <p:spTgt spid="2970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
                                            <p:txEl>
                                              <p:pRg st="5" end="5"/>
                                            </p:txEl>
                                          </p:spTgt>
                                        </p:tgtEl>
                                        <p:attrNameLst>
                                          <p:attrName>style.visibility</p:attrName>
                                        </p:attrNameLst>
                                      </p:cBhvr>
                                      <p:to>
                                        <p:strVal val="visible"/>
                                      </p:to>
                                    </p:set>
                                    <p:anim calcmode="lin" valueType="num">
                                      <p:cBhvr additive="base">
                                        <p:cTn id="67" dur="20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68"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9701">
                                            <p:txEl>
                                              <p:pRg st="5" end="5"/>
                                            </p:txEl>
                                          </p:spTgt>
                                        </p:tgtEl>
                                        <p:attrNameLst>
                                          <p:attrName>style.visibility</p:attrName>
                                        </p:attrNameLst>
                                      </p:cBhvr>
                                      <p:to>
                                        <p:strVal val="visible"/>
                                      </p:to>
                                    </p:set>
                                    <p:anim calcmode="lin" valueType="num">
                                      <p:cBhvr additive="base">
                                        <p:cTn id="73" dur="2000" fill="hold"/>
                                        <p:tgtEl>
                                          <p:spTgt spid="29701">
                                            <p:txEl>
                                              <p:pRg st="5" end="5"/>
                                            </p:txEl>
                                          </p:spTgt>
                                        </p:tgtEl>
                                        <p:attrNameLst>
                                          <p:attrName>ppt_x</p:attrName>
                                        </p:attrNameLst>
                                      </p:cBhvr>
                                      <p:tavLst>
                                        <p:tav tm="0">
                                          <p:val>
                                            <p:strVal val="#ppt_x"/>
                                          </p:val>
                                        </p:tav>
                                        <p:tav tm="100000">
                                          <p:val>
                                            <p:strVal val="#ppt_x"/>
                                          </p:val>
                                        </p:tav>
                                      </p:tavLst>
                                    </p:anim>
                                    <p:anim calcmode="lin" valueType="num">
                                      <p:cBhvr additive="base">
                                        <p:cTn id="74" dur="2000" fill="hold"/>
                                        <p:tgtEl>
                                          <p:spTgt spid="2970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7">
                                            <p:txEl>
                                              <p:pRg st="6" end="6"/>
                                            </p:txEl>
                                          </p:spTgt>
                                        </p:tgtEl>
                                        <p:attrNameLst>
                                          <p:attrName>style.visibility</p:attrName>
                                        </p:attrNameLst>
                                      </p:cBhvr>
                                      <p:to>
                                        <p:strVal val="visible"/>
                                      </p:to>
                                    </p:set>
                                    <p:anim calcmode="lin" valueType="num">
                                      <p:cBhvr additive="base">
                                        <p:cTn id="79" dur="20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80" dur="20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9701">
                                            <p:txEl>
                                              <p:pRg st="6" end="6"/>
                                            </p:txEl>
                                          </p:spTgt>
                                        </p:tgtEl>
                                        <p:attrNameLst>
                                          <p:attrName>style.visibility</p:attrName>
                                        </p:attrNameLst>
                                      </p:cBhvr>
                                      <p:to>
                                        <p:strVal val="visible"/>
                                      </p:to>
                                    </p:set>
                                    <p:anim calcmode="lin" valueType="num">
                                      <p:cBhvr additive="base">
                                        <p:cTn id="85" dur="2000" fill="hold"/>
                                        <p:tgtEl>
                                          <p:spTgt spid="29701">
                                            <p:txEl>
                                              <p:pRg st="6" end="6"/>
                                            </p:txEl>
                                          </p:spTgt>
                                        </p:tgtEl>
                                        <p:attrNameLst>
                                          <p:attrName>ppt_x</p:attrName>
                                        </p:attrNameLst>
                                      </p:cBhvr>
                                      <p:tavLst>
                                        <p:tav tm="0">
                                          <p:val>
                                            <p:strVal val="#ppt_x"/>
                                          </p:val>
                                        </p:tav>
                                        <p:tav tm="100000">
                                          <p:val>
                                            <p:strVal val="#ppt_x"/>
                                          </p:val>
                                        </p:tav>
                                      </p:tavLst>
                                    </p:anim>
                                    <p:anim calcmode="lin" valueType="num">
                                      <p:cBhvr additive="base">
                                        <p:cTn id="86" dur="2000" fill="hold"/>
                                        <p:tgtEl>
                                          <p:spTgt spid="2970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7">
                                            <p:txEl>
                                              <p:pRg st="7" end="7"/>
                                            </p:txEl>
                                          </p:spTgt>
                                        </p:tgtEl>
                                        <p:attrNameLst>
                                          <p:attrName>style.visibility</p:attrName>
                                        </p:attrNameLst>
                                      </p:cBhvr>
                                      <p:to>
                                        <p:strVal val="visible"/>
                                      </p:to>
                                    </p:set>
                                    <p:anim calcmode="lin" valueType="num">
                                      <p:cBhvr additive="base">
                                        <p:cTn id="91" dur="20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92" dur="20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9701">
                                            <p:txEl>
                                              <p:pRg st="7" end="7"/>
                                            </p:txEl>
                                          </p:spTgt>
                                        </p:tgtEl>
                                        <p:attrNameLst>
                                          <p:attrName>style.visibility</p:attrName>
                                        </p:attrNameLst>
                                      </p:cBhvr>
                                      <p:to>
                                        <p:strVal val="visible"/>
                                      </p:to>
                                    </p:set>
                                    <p:anim calcmode="lin" valueType="num">
                                      <p:cBhvr additive="base">
                                        <p:cTn id="97" dur="2000" fill="hold"/>
                                        <p:tgtEl>
                                          <p:spTgt spid="29701">
                                            <p:txEl>
                                              <p:pRg st="7" end="7"/>
                                            </p:txEl>
                                          </p:spTgt>
                                        </p:tgtEl>
                                        <p:attrNameLst>
                                          <p:attrName>ppt_x</p:attrName>
                                        </p:attrNameLst>
                                      </p:cBhvr>
                                      <p:tavLst>
                                        <p:tav tm="0">
                                          <p:val>
                                            <p:strVal val="#ppt_x"/>
                                          </p:val>
                                        </p:tav>
                                        <p:tav tm="100000">
                                          <p:val>
                                            <p:strVal val="#ppt_x"/>
                                          </p:val>
                                        </p:tav>
                                      </p:tavLst>
                                    </p:anim>
                                    <p:anim calcmode="lin" valueType="num">
                                      <p:cBhvr additive="base">
                                        <p:cTn id="98" dur="2000" fill="hold"/>
                                        <p:tgtEl>
                                          <p:spTgt spid="2970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p:cNvSpPr>
          <p:nvPr>
            <p:ph type="title"/>
          </p:nvPr>
        </p:nvSpPr>
        <p:spPr/>
        <p:txBody>
          <a:bodyPr/>
          <a:lstStyle/>
          <a:p>
            <a:pPr eaLnBrk="1" hangingPunct="1"/>
            <a:r>
              <a:rPr lang="fr-FR" smtClean="0"/>
              <a:t>Que savez-vous?</a:t>
            </a:r>
          </a:p>
        </p:txBody>
      </p:sp>
      <p:sp>
        <p:nvSpPr>
          <p:cNvPr id="60424" name="Rectangle 8"/>
          <p:cNvSpPr>
            <a:spLocks noGrp="1"/>
          </p:cNvSpPr>
          <p:nvPr>
            <p:ph type="body" idx="1"/>
          </p:nvPr>
        </p:nvSpPr>
        <p:spPr>
          <a:xfrm>
            <a:off x="428625" y="1214438"/>
            <a:ext cx="4040188" cy="317500"/>
          </a:xfrm>
          <a:solidFill>
            <a:schemeClr val="accent5">
              <a:lumMod val="60000"/>
              <a:lumOff val="40000"/>
            </a:schemeClr>
          </a:solidFill>
        </p:spPr>
        <p:txBody>
          <a:bodyPr rtlCol="0">
            <a:normAutofit fontScale="92500" lnSpcReduction="20000"/>
          </a:bodyPr>
          <a:lstStyle/>
          <a:p>
            <a:pPr marL="722313" lvl="1" indent="-265113" algn="ctr" eaLnBrk="1" fontAlgn="auto" hangingPunct="1">
              <a:spcAft>
                <a:spcPts val="0"/>
              </a:spcAft>
              <a:buFont typeface="Arial" pitchFamily="34" charset="0"/>
              <a:buNone/>
              <a:defRPr/>
            </a:pPr>
            <a:r>
              <a:rPr lang="fr-FR" sz="1800" dirty="0" smtClean="0"/>
              <a:t>Question</a:t>
            </a:r>
            <a:r>
              <a:rPr lang="cs-CZ" sz="1800" dirty="0" smtClean="0"/>
              <a:t>s</a:t>
            </a:r>
            <a:endParaRPr lang="fr-FR" sz="1800" dirty="0" smtClean="0"/>
          </a:p>
        </p:txBody>
      </p:sp>
      <p:sp>
        <p:nvSpPr>
          <p:cNvPr id="7" name="Zástupný symbol pro obsah 6"/>
          <p:cNvSpPr>
            <a:spLocks noGrp="1"/>
          </p:cNvSpPr>
          <p:nvPr>
            <p:ph sz="half" idx="2"/>
          </p:nvPr>
        </p:nvSpPr>
        <p:spPr>
          <a:xfrm>
            <a:off x="214313" y="1643063"/>
            <a:ext cx="4357687" cy="4786312"/>
          </a:xfrm>
        </p:spPr>
        <p:txBody>
          <a:bodyPr/>
          <a:lstStyle/>
          <a:p>
            <a:pPr marL="355600" indent="-355600" eaLnBrk="1" hangingPunct="1">
              <a:buFont typeface="+mj-lt"/>
              <a:buAutoNum type="arabicPeriod" startAt="9"/>
            </a:pPr>
            <a:r>
              <a:rPr lang="fr-FR" sz="2100" dirty="0" smtClean="0"/>
              <a:t>Qu‘est-ce que les </a:t>
            </a:r>
            <a:r>
              <a:rPr lang="fr-FR" sz="2100" i="1" dirty="0" smtClean="0"/>
              <a:t>Années folles </a:t>
            </a:r>
            <a:r>
              <a:rPr lang="fr-FR" sz="2100" dirty="0" smtClean="0"/>
              <a:t>?</a:t>
            </a:r>
          </a:p>
          <a:p>
            <a:pPr marL="355600" indent="-355600" eaLnBrk="1" hangingPunct="1">
              <a:buFont typeface="+mj-lt"/>
              <a:buAutoNum type="arabicPeriod" startAt="9"/>
            </a:pPr>
            <a:r>
              <a:rPr lang="fr-FR" sz="2100" dirty="0" smtClean="0"/>
              <a:t>Le titre du conte philosophique de Saint-Exupéry ?</a:t>
            </a:r>
          </a:p>
          <a:p>
            <a:pPr marL="355600" indent="-355600" eaLnBrk="1" hangingPunct="1">
              <a:buFont typeface="+mj-lt"/>
              <a:buAutoNum type="arabicPeriod" startAt="9"/>
            </a:pPr>
            <a:r>
              <a:rPr lang="fr-FR" sz="2100" dirty="0" smtClean="0"/>
              <a:t>Les œuvres d‘Albert Camus</a:t>
            </a:r>
          </a:p>
          <a:p>
            <a:pPr marL="355600" indent="-355600" eaLnBrk="1" hangingPunct="1">
              <a:buFont typeface="+mj-lt"/>
              <a:buAutoNum type="arabicPeriod" startAt="9"/>
            </a:pPr>
            <a:r>
              <a:rPr lang="fr-FR" sz="2100" dirty="0" smtClean="0"/>
              <a:t>La fameuse phrase de J.-P. Sartre ?</a:t>
            </a:r>
          </a:p>
          <a:p>
            <a:pPr marL="355600" indent="-355600" eaLnBrk="1" hangingPunct="1">
              <a:buFont typeface="+mj-lt"/>
              <a:buAutoNum type="arabicPeriod" startAt="9"/>
            </a:pPr>
            <a:r>
              <a:rPr lang="fr-FR" sz="2100" dirty="0" smtClean="0"/>
              <a:t>Dans quelle œuvre présente Sartre la doctrine d‘existencialisme ?</a:t>
            </a:r>
          </a:p>
          <a:p>
            <a:pPr marL="355600" indent="-355600" eaLnBrk="1" hangingPunct="1">
              <a:buFont typeface="+mj-lt"/>
              <a:buAutoNum type="arabicPeriod" startAt="9"/>
            </a:pPr>
            <a:r>
              <a:rPr lang="fr-FR" sz="2100" dirty="0" smtClean="0"/>
              <a:t>Les représentants du </a:t>
            </a:r>
            <a:r>
              <a:rPr lang="fr-FR" sz="2100" i="1" dirty="0" smtClean="0"/>
              <a:t>Nouveau roman</a:t>
            </a:r>
          </a:p>
          <a:p>
            <a:pPr marL="355600" indent="-355600" eaLnBrk="1" hangingPunct="1">
              <a:buFont typeface="+mj-lt"/>
              <a:buAutoNum type="arabicPeriod" startAt="9"/>
            </a:pPr>
            <a:r>
              <a:rPr lang="fr-FR" sz="2100" dirty="0" smtClean="0"/>
              <a:t>Les auteurs du </a:t>
            </a:r>
            <a:r>
              <a:rPr lang="cs-CZ" sz="2100" i="1" dirty="0" smtClean="0"/>
              <a:t>T</a:t>
            </a:r>
            <a:r>
              <a:rPr lang="fr-FR" sz="2100" i="1" dirty="0" smtClean="0"/>
              <a:t>héâtre absurde</a:t>
            </a:r>
          </a:p>
          <a:p>
            <a:pPr marL="355600" indent="-355600" eaLnBrk="1" hangingPunct="1">
              <a:buFont typeface="+mj-lt"/>
              <a:buAutoNum type="arabicPeriod" startAt="9"/>
            </a:pPr>
            <a:r>
              <a:rPr lang="fr-FR" sz="2100" dirty="0" smtClean="0"/>
              <a:t>Les poèmes de Jacques Prévert</a:t>
            </a:r>
          </a:p>
          <a:p>
            <a:pPr marL="355600" indent="-355600" eaLnBrk="1" hangingPunct="1">
              <a:buFont typeface="+mj-lt"/>
              <a:buAutoNum type="arabicPeriod" startAt="9"/>
            </a:pPr>
            <a:r>
              <a:rPr lang="fr-FR" sz="2100" dirty="0" smtClean="0"/>
              <a:t>Le dernier écrivain français récompensé par le Prix Nobel</a:t>
            </a:r>
          </a:p>
          <a:p>
            <a:pPr marL="355600" indent="-355600" eaLnBrk="1" hangingPunct="1">
              <a:buFont typeface="+mj-lt"/>
              <a:buAutoNum type="arabicPeriod" startAt="9"/>
            </a:pPr>
            <a:endParaRPr lang="cs-CZ" sz="2100" dirty="0" smtClean="0"/>
          </a:p>
          <a:p>
            <a:pPr marL="355600" indent="-355600" eaLnBrk="1" hangingPunct="1">
              <a:buFont typeface="+mj-lt"/>
              <a:buAutoNum type="arabicPeriod" startAt="9"/>
            </a:pPr>
            <a:endParaRPr lang="cs-CZ" sz="2100" dirty="0" smtClean="0"/>
          </a:p>
          <a:p>
            <a:pPr marL="355600" indent="-355600" eaLnBrk="1" hangingPunct="1">
              <a:buFont typeface="+mj-lt"/>
              <a:buAutoNum type="arabicPeriod" startAt="9"/>
            </a:pPr>
            <a:endParaRPr lang="cs-CZ" sz="2100" dirty="0" smtClean="0"/>
          </a:p>
          <a:p>
            <a:pPr marL="355600" indent="-355600" eaLnBrk="1" hangingPunct="1">
              <a:buFont typeface="+mj-lt"/>
              <a:buAutoNum type="arabicPeriod" startAt="9"/>
            </a:pPr>
            <a:endParaRPr lang="cs-CZ" sz="2100" dirty="0" smtClean="0"/>
          </a:p>
          <a:p>
            <a:pPr marL="355600" indent="-355600" eaLnBrk="1" hangingPunct="1">
              <a:buFont typeface="+mj-lt"/>
              <a:buAutoNum type="arabicPeriod" startAt="9"/>
            </a:pPr>
            <a:endParaRPr lang="cs-CZ" sz="2100" dirty="0" smtClean="0"/>
          </a:p>
          <a:p>
            <a:pPr marL="355600" indent="-355600" eaLnBrk="1" hangingPunct="1">
              <a:buFont typeface="+mj-lt"/>
              <a:buAutoNum type="arabicPeriod" startAt="9"/>
            </a:pPr>
            <a:endParaRPr lang="cs-CZ" sz="2100" dirty="0" smtClean="0"/>
          </a:p>
        </p:txBody>
      </p:sp>
      <p:sp>
        <p:nvSpPr>
          <p:cNvPr id="8" name="Zástupný symbol pro text 7"/>
          <p:cNvSpPr>
            <a:spLocks noGrp="1"/>
          </p:cNvSpPr>
          <p:nvPr>
            <p:ph type="body" sz="quarter" idx="3"/>
          </p:nvPr>
        </p:nvSpPr>
        <p:spPr>
          <a:xfrm>
            <a:off x="4572000" y="1214438"/>
            <a:ext cx="4041775" cy="317500"/>
          </a:xfrm>
          <a:solidFill>
            <a:schemeClr val="accent6">
              <a:lumMod val="60000"/>
              <a:lumOff val="40000"/>
            </a:schemeClr>
          </a:solidFill>
        </p:spPr>
        <p:txBody>
          <a:bodyPr rtlCol="0">
            <a:normAutofit fontScale="92500" lnSpcReduction="20000"/>
          </a:bodyPr>
          <a:lstStyle/>
          <a:p>
            <a:pPr algn="ctr" eaLnBrk="1" fontAlgn="auto" hangingPunct="1">
              <a:spcAft>
                <a:spcPts val="0"/>
              </a:spcAft>
              <a:buFont typeface="Arial" pitchFamily="34" charset="0"/>
              <a:buNone/>
              <a:defRPr/>
            </a:pPr>
            <a:r>
              <a:rPr lang="fr-FR" sz="1800" dirty="0" smtClean="0"/>
              <a:t>Réponse</a:t>
            </a:r>
            <a:r>
              <a:rPr lang="cs-CZ" sz="1800" dirty="0" smtClean="0"/>
              <a:t>s</a:t>
            </a:r>
            <a:endParaRPr lang="fr-FR" sz="1800" dirty="0"/>
          </a:p>
        </p:txBody>
      </p:sp>
      <p:sp>
        <p:nvSpPr>
          <p:cNvPr id="29701" name="Zástupný symbol pro obsah 8"/>
          <p:cNvSpPr>
            <a:spLocks noGrp="1"/>
          </p:cNvSpPr>
          <p:nvPr>
            <p:ph sz="quarter" idx="4"/>
          </p:nvPr>
        </p:nvSpPr>
        <p:spPr>
          <a:xfrm>
            <a:off x="4572000" y="1643063"/>
            <a:ext cx="4357718" cy="4786312"/>
          </a:xfrm>
        </p:spPr>
        <p:txBody>
          <a:bodyPr/>
          <a:lstStyle/>
          <a:p>
            <a:pPr marL="355600" indent="-355600" eaLnBrk="1" hangingPunct="1">
              <a:spcBef>
                <a:spcPct val="0"/>
              </a:spcBef>
              <a:buFont typeface="+mj-lt"/>
              <a:buAutoNum type="arabicPeriod" startAt="9"/>
            </a:pPr>
            <a:r>
              <a:rPr lang="fr-FR" sz="2100" dirty="0" smtClean="0"/>
              <a:t>Entre 1920 et 1929, renouent avec la </a:t>
            </a:r>
            <a:r>
              <a:rPr lang="fr-FR" sz="2100" i="1" dirty="0" smtClean="0"/>
              <a:t>Belle époque</a:t>
            </a:r>
            <a:r>
              <a:rPr lang="fr-FR" sz="2100" dirty="0" smtClean="0"/>
              <a:t>, temps de nouveaux médias, de culture de masse, de culture américaine</a:t>
            </a:r>
          </a:p>
          <a:p>
            <a:pPr marL="355600" indent="-355600" eaLnBrk="1" hangingPunct="1">
              <a:spcBef>
                <a:spcPct val="0"/>
              </a:spcBef>
              <a:buFont typeface="+mj-lt"/>
              <a:buAutoNum type="arabicPeriod" startAt="9"/>
            </a:pPr>
            <a:r>
              <a:rPr lang="fr-FR" sz="2100" dirty="0" smtClean="0"/>
              <a:t>Le Petit Princ</a:t>
            </a:r>
          </a:p>
          <a:p>
            <a:pPr marL="355600" indent="-355600" eaLnBrk="1" hangingPunct="1">
              <a:spcBef>
                <a:spcPct val="0"/>
              </a:spcBef>
              <a:buFont typeface="+mj-lt"/>
              <a:buAutoNum type="arabicPeriod" startAt="9"/>
            </a:pPr>
            <a:r>
              <a:rPr lang="fr-FR" sz="2100" dirty="0" smtClean="0"/>
              <a:t>L‘Étranger, La Peste</a:t>
            </a:r>
          </a:p>
          <a:p>
            <a:pPr marL="355600" indent="-355600" eaLnBrk="1" hangingPunct="1">
              <a:spcBef>
                <a:spcPct val="0"/>
              </a:spcBef>
              <a:buFont typeface="+mj-lt"/>
              <a:buAutoNum type="arabicPeriod" startAt="9"/>
            </a:pPr>
            <a:r>
              <a:rPr lang="fr-FR" sz="2100" dirty="0" smtClean="0"/>
              <a:t>L‘enfer, c‘est des autres!</a:t>
            </a:r>
          </a:p>
          <a:p>
            <a:pPr marL="355600" indent="-355600" eaLnBrk="1" hangingPunct="1">
              <a:spcBef>
                <a:spcPct val="0"/>
              </a:spcBef>
              <a:buFont typeface="+mj-lt"/>
              <a:buAutoNum type="arabicPeriod" startAt="9"/>
            </a:pPr>
            <a:r>
              <a:rPr lang="fr-FR" sz="2100" dirty="0" smtClean="0"/>
              <a:t>L‘Être et le Néant</a:t>
            </a:r>
          </a:p>
          <a:p>
            <a:pPr marL="355600" indent="-355600" eaLnBrk="1" hangingPunct="1">
              <a:spcBef>
                <a:spcPct val="0"/>
              </a:spcBef>
              <a:buFont typeface="+mj-lt"/>
              <a:buAutoNum type="arabicPeriod" startAt="9"/>
            </a:pPr>
            <a:r>
              <a:rPr lang="fr-FR" sz="2100" dirty="0" smtClean="0"/>
              <a:t>Nathalie Sarraute, Alain Robbe-Grillet, Claude Simon</a:t>
            </a:r>
          </a:p>
          <a:p>
            <a:pPr marL="355600" indent="-355600" eaLnBrk="1" hangingPunct="1">
              <a:spcBef>
                <a:spcPct val="0"/>
              </a:spcBef>
              <a:buFont typeface="+mj-lt"/>
              <a:buAutoNum type="arabicPeriod" startAt="9"/>
            </a:pPr>
            <a:r>
              <a:rPr lang="fr-FR" sz="2100" dirty="0" smtClean="0"/>
              <a:t>Eugène Ionesco, Samuel Beckett</a:t>
            </a:r>
          </a:p>
          <a:p>
            <a:pPr marL="355600" indent="-355600" eaLnBrk="1" hangingPunct="1">
              <a:spcBef>
                <a:spcPct val="0"/>
              </a:spcBef>
              <a:buFont typeface="+mj-lt"/>
              <a:buAutoNum type="arabicPeriod" startAt="9"/>
            </a:pPr>
            <a:r>
              <a:rPr lang="fr-FR" sz="2100" dirty="0" smtClean="0"/>
              <a:t>Le Cancre, Page d‘écriture, Pour faire le portrait d‘un oiseau</a:t>
            </a:r>
          </a:p>
          <a:p>
            <a:pPr marL="355600" indent="-355600" eaLnBrk="1" hangingPunct="1">
              <a:spcBef>
                <a:spcPct val="0"/>
              </a:spcBef>
              <a:buFont typeface="+mj-lt"/>
              <a:buAutoNum type="arabicPeriod" startAt="9"/>
            </a:pPr>
            <a:r>
              <a:rPr lang="fr-FR" sz="2100" dirty="0" smtClean="0"/>
              <a:t>Le Clézio en 2008</a:t>
            </a:r>
          </a:p>
        </p:txBody>
      </p:sp>
      <p:sp>
        <p:nvSpPr>
          <p:cNvPr id="13"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33799"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701">
                                            <p:txEl>
                                              <p:pRg st="0" end="0"/>
                                            </p:txEl>
                                          </p:spTgt>
                                        </p:tgtEl>
                                        <p:attrNameLst>
                                          <p:attrName>style.visibility</p:attrName>
                                        </p:attrNameLst>
                                      </p:cBhvr>
                                      <p:to>
                                        <p:strVal val="visible"/>
                                      </p:to>
                                    </p:set>
                                    <p:anim calcmode="lin" valueType="num">
                                      <p:cBhvr additive="base">
                                        <p:cTn id="13" dur="2000" fill="hold"/>
                                        <p:tgtEl>
                                          <p:spTgt spid="29701">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97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20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9701">
                                            <p:txEl>
                                              <p:pRg st="1" end="1"/>
                                            </p:txEl>
                                          </p:spTgt>
                                        </p:tgtEl>
                                        <p:attrNameLst>
                                          <p:attrName>style.visibility</p:attrName>
                                        </p:attrNameLst>
                                      </p:cBhvr>
                                      <p:to>
                                        <p:strVal val="visible"/>
                                      </p:to>
                                    </p:set>
                                    <p:anim calcmode="lin" valueType="num">
                                      <p:cBhvr additive="base">
                                        <p:cTn id="25" dur="2000" fill="hold"/>
                                        <p:tgtEl>
                                          <p:spTgt spid="29701">
                                            <p:txEl>
                                              <p:pRg st="1" end="1"/>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97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20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701">
                                            <p:txEl>
                                              <p:pRg st="2" end="2"/>
                                            </p:txEl>
                                          </p:spTgt>
                                        </p:tgtEl>
                                        <p:attrNameLst>
                                          <p:attrName>style.visibility</p:attrName>
                                        </p:attrNameLst>
                                      </p:cBhvr>
                                      <p:to>
                                        <p:strVal val="visible"/>
                                      </p:to>
                                    </p:set>
                                    <p:anim calcmode="lin" valueType="num">
                                      <p:cBhvr additive="base">
                                        <p:cTn id="37" dur="2000" fill="hold"/>
                                        <p:tgtEl>
                                          <p:spTgt spid="29701">
                                            <p:txEl>
                                              <p:pRg st="2" end="2"/>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2970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3" end="3"/>
                                            </p:txEl>
                                          </p:spTgt>
                                        </p:tgtEl>
                                        <p:attrNameLst>
                                          <p:attrName>style.visibility</p:attrName>
                                        </p:attrNameLst>
                                      </p:cBhvr>
                                      <p:to>
                                        <p:strVal val="visible"/>
                                      </p:to>
                                    </p:set>
                                    <p:anim calcmode="lin" valueType="num">
                                      <p:cBhvr additive="base">
                                        <p:cTn id="43" dur="20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9701">
                                            <p:txEl>
                                              <p:pRg st="3" end="3"/>
                                            </p:txEl>
                                          </p:spTgt>
                                        </p:tgtEl>
                                        <p:attrNameLst>
                                          <p:attrName>style.visibility</p:attrName>
                                        </p:attrNameLst>
                                      </p:cBhvr>
                                      <p:to>
                                        <p:strVal val="visible"/>
                                      </p:to>
                                    </p:set>
                                    <p:anim calcmode="lin" valueType="num">
                                      <p:cBhvr additive="base">
                                        <p:cTn id="49" dur="2000" fill="hold"/>
                                        <p:tgtEl>
                                          <p:spTgt spid="29701">
                                            <p:txEl>
                                              <p:pRg st="3" end="3"/>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2970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4" end="4"/>
                                            </p:txEl>
                                          </p:spTgt>
                                        </p:tgtEl>
                                        <p:attrNameLst>
                                          <p:attrName>style.visibility</p:attrName>
                                        </p:attrNameLst>
                                      </p:cBhvr>
                                      <p:to>
                                        <p:strVal val="visible"/>
                                      </p:to>
                                    </p:set>
                                    <p:anim calcmode="lin" valueType="num">
                                      <p:cBhvr additive="base">
                                        <p:cTn id="55" dur="20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9701">
                                            <p:txEl>
                                              <p:pRg st="4" end="4"/>
                                            </p:txEl>
                                          </p:spTgt>
                                        </p:tgtEl>
                                        <p:attrNameLst>
                                          <p:attrName>style.visibility</p:attrName>
                                        </p:attrNameLst>
                                      </p:cBhvr>
                                      <p:to>
                                        <p:strVal val="visible"/>
                                      </p:to>
                                    </p:set>
                                    <p:anim calcmode="lin" valueType="num">
                                      <p:cBhvr additive="base">
                                        <p:cTn id="61" dur="2000" fill="hold"/>
                                        <p:tgtEl>
                                          <p:spTgt spid="29701">
                                            <p:txEl>
                                              <p:pRg st="4" end="4"/>
                                            </p:txEl>
                                          </p:spTgt>
                                        </p:tgtEl>
                                        <p:attrNameLst>
                                          <p:attrName>ppt_x</p:attrName>
                                        </p:attrNameLst>
                                      </p:cBhvr>
                                      <p:tavLst>
                                        <p:tav tm="0">
                                          <p:val>
                                            <p:strVal val="#ppt_x"/>
                                          </p:val>
                                        </p:tav>
                                        <p:tav tm="100000">
                                          <p:val>
                                            <p:strVal val="#ppt_x"/>
                                          </p:val>
                                        </p:tav>
                                      </p:tavLst>
                                    </p:anim>
                                    <p:anim calcmode="lin" valueType="num">
                                      <p:cBhvr additive="base">
                                        <p:cTn id="62" dur="2000" fill="hold"/>
                                        <p:tgtEl>
                                          <p:spTgt spid="2970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
                                            <p:txEl>
                                              <p:pRg st="5" end="5"/>
                                            </p:txEl>
                                          </p:spTgt>
                                        </p:tgtEl>
                                        <p:attrNameLst>
                                          <p:attrName>style.visibility</p:attrName>
                                        </p:attrNameLst>
                                      </p:cBhvr>
                                      <p:to>
                                        <p:strVal val="visible"/>
                                      </p:to>
                                    </p:set>
                                    <p:anim calcmode="lin" valueType="num">
                                      <p:cBhvr additive="base">
                                        <p:cTn id="67" dur="20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68"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9701">
                                            <p:txEl>
                                              <p:pRg st="5" end="5"/>
                                            </p:txEl>
                                          </p:spTgt>
                                        </p:tgtEl>
                                        <p:attrNameLst>
                                          <p:attrName>style.visibility</p:attrName>
                                        </p:attrNameLst>
                                      </p:cBhvr>
                                      <p:to>
                                        <p:strVal val="visible"/>
                                      </p:to>
                                    </p:set>
                                    <p:anim calcmode="lin" valueType="num">
                                      <p:cBhvr additive="base">
                                        <p:cTn id="73" dur="2000" fill="hold"/>
                                        <p:tgtEl>
                                          <p:spTgt spid="29701">
                                            <p:txEl>
                                              <p:pRg st="5" end="5"/>
                                            </p:txEl>
                                          </p:spTgt>
                                        </p:tgtEl>
                                        <p:attrNameLst>
                                          <p:attrName>ppt_x</p:attrName>
                                        </p:attrNameLst>
                                      </p:cBhvr>
                                      <p:tavLst>
                                        <p:tav tm="0">
                                          <p:val>
                                            <p:strVal val="#ppt_x"/>
                                          </p:val>
                                        </p:tav>
                                        <p:tav tm="100000">
                                          <p:val>
                                            <p:strVal val="#ppt_x"/>
                                          </p:val>
                                        </p:tav>
                                      </p:tavLst>
                                    </p:anim>
                                    <p:anim calcmode="lin" valueType="num">
                                      <p:cBhvr additive="base">
                                        <p:cTn id="74" dur="2000" fill="hold"/>
                                        <p:tgtEl>
                                          <p:spTgt spid="2970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7">
                                            <p:txEl>
                                              <p:pRg st="6" end="6"/>
                                            </p:txEl>
                                          </p:spTgt>
                                        </p:tgtEl>
                                        <p:attrNameLst>
                                          <p:attrName>style.visibility</p:attrName>
                                        </p:attrNameLst>
                                      </p:cBhvr>
                                      <p:to>
                                        <p:strVal val="visible"/>
                                      </p:to>
                                    </p:set>
                                    <p:anim calcmode="lin" valueType="num">
                                      <p:cBhvr additive="base">
                                        <p:cTn id="79" dur="20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80" dur="20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9701">
                                            <p:txEl>
                                              <p:pRg st="6" end="6"/>
                                            </p:txEl>
                                          </p:spTgt>
                                        </p:tgtEl>
                                        <p:attrNameLst>
                                          <p:attrName>style.visibility</p:attrName>
                                        </p:attrNameLst>
                                      </p:cBhvr>
                                      <p:to>
                                        <p:strVal val="visible"/>
                                      </p:to>
                                    </p:set>
                                    <p:anim calcmode="lin" valueType="num">
                                      <p:cBhvr additive="base">
                                        <p:cTn id="85" dur="2000" fill="hold"/>
                                        <p:tgtEl>
                                          <p:spTgt spid="29701">
                                            <p:txEl>
                                              <p:pRg st="6" end="6"/>
                                            </p:txEl>
                                          </p:spTgt>
                                        </p:tgtEl>
                                        <p:attrNameLst>
                                          <p:attrName>ppt_x</p:attrName>
                                        </p:attrNameLst>
                                      </p:cBhvr>
                                      <p:tavLst>
                                        <p:tav tm="0">
                                          <p:val>
                                            <p:strVal val="#ppt_x"/>
                                          </p:val>
                                        </p:tav>
                                        <p:tav tm="100000">
                                          <p:val>
                                            <p:strVal val="#ppt_x"/>
                                          </p:val>
                                        </p:tav>
                                      </p:tavLst>
                                    </p:anim>
                                    <p:anim calcmode="lin" valueType="num">
                                      <p:cBhvr additive="base">
                                        <p:cTn id="86" dur="2000" fill="hold"/>
                                        <p:tgtEl>
                                          <p:spTgt spid="2970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7">
                                            <p:txEl>
                                              <p:pRg st="7" end="7"/>
                                            </p:txEl>
                                          </p:spTgt>
                                        </p:tgtEl>
                                        <p:attrNameLst>
                                          <p:attrName>style.visibility</p:attrName>
                                        </p:attrNameLst>
                                      </p:cBhvr>
                                      <p:to>
                                        <p:strVal val="visible"/>
                                      </p:to>
                                    </p:set>
                                    <p:anim calcmode="lin" valueType="num">
                                      <p:cBhvr additive="base">
                                        <p:cTn id="91" dur="20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92" dur="20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9701">
                                            <p:txEl>
                                              <p:pRg st="7" end="7"/>
                                            </p:txEl>
                                          </p:spTgt>
                                        </p:tgtEl>
                                        <p:attrNameLst>
                                          <p:attrName>style.visibility</p:attrName>
                                        </p:attrNameLst>
                                      </p:cBhvr>
                                      <p:to>
                                        <p:strVal val="visible"/>
                                      </p:to>
                                    </p:set>
                                    <p:anim calcmode="lin" valueType="num">
                                      <p:cBhvr additive="base">
                                        <p:cTn id="97" dur="2000" fill="hold"/>
                                        <p:tgtEl>
                                          <p:spTgt spid="29701">
                                            <p:txEl>
                                              <p:pRg st="7" end="7"/>
                                            </p:txEl>
                                          </p:spTgt>
                                        </p:tgtEl>
                                        <p:attrNameLst>
                                          <p:attrName>ppt_x</p:attrName>
                                        </p:attrNameLst>
                                      </p:cBhvr>
                                      <p:tavLst>
                                        <p:tav tm="0">
                                          <p:val>
                                            <p:strVal val="#ppt_x"/>
                                          </p:val>
                                        </p:tav>
                                        <p:tav tm="100000">
                                          <p:val>
                                            <p:strVal val="#ppt_x"/>
                                          </p:val>
                                        </p:tav>
                                      </p:tavLst>
                                    </p:anim>
                                    <p:anim calcmode="lin" valueType="num">
                                      <p:cBhvr additive="base">
                                        <p:cTn id="98" dur="2000" fill="hold"/>
                                        <p:tgtEl>
                                          <p:spTgt spid="2970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7">
                                            <p:txEl>
                                              <p:pRg st="8" end="8"/>
                                            </p:txEl>
                                          </p:spTgt>
                                        </p:tgtEl>
                                        <p:attrNameLst>
                                          <p:attrName>style.visibility</p:attrName>
                                        </p:attrNameLst>
                                      </p:cBhvr>
                                      <p:to>
                                        <p:strVal val="visible"/>
                                      </p:to>
                                    </p:set>
                                    <p:anim calcmode="lin" valueType="num">
                                      <p:cBhvr additive="base">
                                        <p:cTn id="103" dur="20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104" dur="20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29701">
                                            <p:txEl>
                                              <p:pRg st="8" end="8"/>
                                            </p:txEl>
                                          </p:spTgt>
                                        </p:tgtEl>
                                        <p:attrNameLst>
                                          <p:attrName>style.visibility</p:attrName>
                                        </p:attrNameLst>
                                      </p:cBhvr>
                                      <p:to>
                                        <p:strVal val="visible"/>
                                      </p:to>
                                    </p:set>
                                    <p:anim calcmode="lin" valueType="num">
                                      <p:cBhvr additive="base">
                                        <p:cTn id="109" dur="2000" fill="hold"/>
                                        <p:tgtEl>
                                          <p:spTgt spid="29701">
                                            <p:txEl>
                                              <p:pRg st="8" end="8"/>
                                            </p:txEl>
                                          </p:spTgt>
                                        </p:tgtEl>
                                        <p:attrNameLst>
                                          <p:attrName>ppt_x</p:attrName>
                                        </p:attrNameLst>
                                      </p:cBhvr>
                                      <p:tavLst>
                                        <p:tav tm="0">
                                          <p:val>
                                            <p:strVal val="#ppt_x"/>
                                          </p:val>
                                        </p:tav>
                                        <p:tav tm="100000">
                                          <p:val>
                                            <p:strVal val="#ppt_x"/>
                                          </p:val>
                                        </p:tav>
                                      </p:tavLst>
                                    </p:anim>
                                    <p:anim calcmode="lin" valueType="num">
                                      <p:cBhvr additive="base">
                                        <p:cTn id="110" dur="2000" fill="hold"/>
                                        <p:tgtEl>
                                          <p:spTgt spid="2970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31746" name="TextovéPole 5"/>
          <p:cNvSpPr txBox="1">
            <a:spLocks noChangeArrowheads="1"/>
          </p:cNvSpPr>
          <p:nvPr/>
        </p:nvSpPr>
        <p:spPr bwMode="auto">
          <a:xfrm>
            <a:off x="468313" y="549275"/>
            <a:ext cx="8175625" cy="5632311"/>
          </a:xfrm>
          <a:prstGeom prst="rect">
            <a:avLst/>
          </a:prstGeom>
          <a:noFill/>
          <a:ln w="9525">
            <a:noFill/>
            <a:miter lim="800000"/>
            <a:headEnd/>
            <a:tailEnd/>
          </a:ln>
        </p:spPr>
        <p:txBody>
          <a:bodyPr>
            <a:spAutoFit/>
          </a:bodyPr>
          <a:lstStyle/>
          <a:p>
            <a:r>
              <a:rPr lang="fr-FR" b="1" dirty="0"/>
              <a:t>Bibliographie:</a:t>
            </a:r>
            <a:endParaRPr lang="cs-CZ" b="1" dirty="0"/>
          </a:p>
          <a:p>
            <a:r>
              <a:rPr lang="fr-FR" dirty="0"/>
              <a:t>De LIGNY, C., ROUSSELOT, M.: </a:t>
            </a:r>
            <a:r>
              <a:rPr lang="fr-FR" i="1" dirty="0"/>
              <a:t>La littérature française</a:t>
            </a:r>
            <a:r>
              <a:rPr lang="fr-FR" dirty="0"/>
              <a:t>, Paris, Nathan, 2006.</a:t>
            </a:r>
          </a:p>
          <a:p>
            <a:r>
              <a:rPr lang="fr-FR" dirty="0"/>
              <a:t>MASSON, N.: </a:t>
            </a:r>
            <a:r>
              <a:rPr lang="fr-FR" i="1" dirty="0"/>
              <a:t>La littérature française,</a:t>
            </a:r>
            <a:r>
              <a:rPr lang="fr-FR" dirty="0"/>
              <a:t> Paris, Eyrolles, 2007.</a:t>
            </a:r>
          </a:p>
          <a:p>
            <a:r>
              <a:rPr lang="fr-FR" dirty="0"/>
              <a:t>ETERSTEIN, C. et coll.: </a:t>
            </a:r>
            <a:r>
              <a:rPr lang="fr-FR" i="1" dirty="0"/>
              <a:t>La littérature française  de A à Z, </a:t>
            </a:r>
            <a:r>
              <a:rPr lang="fr-FR" dirty="0"/>
              <a:t>Paris, Hatier, 1998.</a:t>
            </a:r>
          </a:p>
          <a:p>
            <a:r>
              <a:rPr lang="fr-FR" dirty="0"/>
              <a:t>MARTINI, F., MAVER, G.: </a:t>
            </a:r>
            <a:r>
              <a:rPr lang="fr-FR" i="1" dirty="0"/>
              <a:t>L‘histoire de la littérature française ,</a:t>
            </a:r>
            <a:r>
              <a:rPr lang="fr-FR" dirty="0"/>
              <a:t> Milan, La Spiga languages, 1997.</a:t>
            </a:r>
          </a:p>
          <a:p>
            <a:r>
              <a:rPr lang="fr-FR" dirty="0"/>
              <a:t>TAIŠLOVÁ, J.: </a:t>
            </a:r>
            <a:r>
              <a:rPr lang="fr-FR" i="1" dirty="0"/>
              <a:t>On y va ! Aimez-vous lire? </a:t>
            </a:r>
            <a:r>
              <a:rPr lang="fr-FR" dirty="0"/>
              <a:t>Praha, Leda, 2001.</a:t>
            </a:r>
            <a:endParaRPr lang="cs-CZ" dirty="0"/>
          </a:p>
          <a:p>
            <a:endParaRPr lang="cs-CZ" dirty="0"/>
          </a:p>
          <a:p>
            <a:r>
              <a:rPr lang="fr-FR" b="1" dirty="0"/>
              <a:t>Images, photos:</a:t>
            </a:r>
          </a:p>
          <a:p>
            <a:r>
              <a:rPr lang="fr-FR" dirty="0">
                <a:hlinkClick r:id="rId2"/>
              </a:rPr>
              <a:t>http://commons.wikimedia.org/wiki/File:ModellMaisonWallisParisPhotReutlinger1901.jpg</a:t>
            </a:r>
            <a:endParaRPr lang="cs-CZ" dirty="0"/>
          </a:p>
          <a:p>
            <a:r>
              <a:rPr lang="cs-CZ" dirty="0">
                <a:hlinkClick r:id="rId3"/>
              </a:rPr>
              <a:t>http://commons.wikimedia.org/wiki/File:TheDelineatorAugust1906Summer_Evening.jpg</a:t>
            </a:r>
            <a:endParaRPr lang="cs-CZ" dirty="0"/>
          </a:p>
          <a:p>
            <a:r>
              <a:rPr lang="cs-CZ" dirty="0">
                <a:hlinkClick r:id="rId4"/>
              </a:rPr>
              <a:t>http://upload.wikimedia.org/wikipedia/commons/0/04/Apollinaire.jpeg</a:t>
            </a:r>
            <a:endParaRPr lang="cs-CZ" dirty="0"/>
          </a:p>
          <a:p>
            <a:r>
              <a:rPr lang="cs-CZ" dirty="0">
                <a:hlinkClick r:id="rId5"/>
              </a:rPr>
              <a:t>http://commons.wikimedia.org/wiki/File:Guillaume_Apollinaire_Calligramme.JPG</a:t>
            </a:r>
            <a:endParaRPr lang="cs-CZ" dirty="0"/>
          </a:p>
          <a:p>
            <a:r>
              <a:rPr lang="cs-CZ" dirty="0">
                <a:hlinkClick r:id="rId6"/>
              </a:rPr>
              <a:t>http://commons.wikimedia.org/wiki/File:Josephine_Baker_4.jpghttp://commons.wikimedia.org/wiki/File:Baker_Charleston.jpg</a:t>
            </a:r>
            <a:endParaRPr lang="cs-CZ" dirty="0"/>
          </a:p>
          <a:p>
            <a:r>
              <a:rPr lang="cs-CZ" dirty="0">
                <a:hlinkClick r:id="rId7"/>
              </a:rPr>
              <a:t>http://upload.wikimedia.org/wikipedia/commons/7/78/Lepetitprince.jpg</a:t>
            </a:r>
            <a:endParaRPr lang="cs-CZ" dirty="0"/>
          </a:p>
          <a:p>
            <a:endParaRPr lang="fr-FR" dirty="0"/>
          </a:p>
        </p:txBody>
      </p:sp>
      <p:sp>
        <p:nvSpPr>
          <p:cNvPr id="35843"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dirty="0" smtClean="0"/>
              <a:t>VY_32_INOVACE_2.1.FJ4.13/</a:t>
            </a:r>
            <a:r>
              <a:rPr lang="cs-CZ" sz="1400" dirty="0" err="1" smtClean="0"/>
              <a:t>Št</a:t>
            </a:r>
            <a:endParaRPr lang="cs-CZ"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aoblený obdélník 7"/>
          <p:cNvSpPr/>
          <p:nvPr/>
        </p:nvSpPr>
        <p:spPr>
          <a:xfrm>
            <a:off x="428625" y="4429125"/>
            <a:ext cx="8358188" cy="1857375"/>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p:cNvSpPr/>
          <p:nvPr/>
        </p:nvSpPr>
        <p:spPr>
          <a:xfrm>
            <a:off x="500063" y="4357688"/>
            <a:ext cx="5929312" cy="200025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7411" name="Nadpis 1"/>
          <p:cNvSpPr>
            <a:spLocks noGrp="1"/>
          </p:cNvSpPr>
          <p:nvPr>
            <p:ph type="title"/>
          </p:nvPr>
        </p:nvSpPr>
        <p:spPr/>
        <p:txBody>
          <a:bodyPr/>
          <a:lstStyle/>
          <a:p>
            <a:pPr eaLnBrk="1" hangingPunct="1"/>
            <a:r>
              <a:rPr lang="fr-FR" smtClean="0"/>
              <a:t>Points de repère historique</a:t>
            </a:r>
            <a:r>
              <a:rPr lang="cs-CZ" smtClean="0"/>
              <a:t>s</a:t>
            </a:r>
            <a:endParaRPr lang="fr-FR" smtClean="0"/>
          </a:p>
        </p:txBody>
      </p:sp>
      <p:sp>
        <p:nvSpPr>
          <p:cNvPr id="5" name="Zástupný symbol pro obsah 4"/>
          <p:cNvSpPr>
            <a:spLocks noGrp="1"/>
          </p:cNvSpPr>
          <p:nvPr>
            <p:ph idx="1"/>
          </p:nvPr>
        </p:nvSpPr>
        <p:spPr>
          <a:xfrm>
            <a:off x="285750" y="1071563"/>
            <a:ext cx="8643938" cy="5429250"/>
          </a:xfrm>
          <a:solidFill>
            <a:schemeClr val="bg1"/>
          </a:solidFill>
        </p:spPr>
        <p:txBody>
          <a:bodyPr rtlCol="0">
            <a:normAutofit lnSpcReduction="10000"/>
          </a:bodyPr>
          <a:lstStyle/>
          <a:p>
            <a:pPr marL="179388" indent="-179388" eaLnBrk="1" fontAlgn="auto" hangingPunct="1">
              <a:spcBef>
                <a:spcPts val="600"/>
              </a:spcBef>
              <a:spcAft>
                <a:spcPts val="0"/>
              </a:spcAft>
              <a:buFont typeface="Arial" pitchFamily="34" charset="0"/>
              <a:buChar char="•"/>
              <a:defRPr/>
            </a:pPr>
            <a:r>
              <a:rPr lang="fr-FR" sz="2100" dirty="0" smtClean="0"/>
              <a:t>Le critère pour le commencement  du XX</a:t>
            </a:r>
            <a:r>
              <a:rPr lang="fr-FR" sz="2100" baseline="30000" dirty="0" smtClean="0"/>
              <a:t>e</a:t>
            </a:r>
            <a:r>
              <a:rPr lang="fr-FR" sz="2100" dirty="0" smtClean="0"/>
              <a:t> s. ne coïncide pas avec 19</a:t>
            </a:r>
            <a:r>
              <a:rPr lang="cs-CZ" sz="2100" dirty="0" smtClean="0"/>
              <a:t>0</a:t>
            </a:r>
            <a:r>
              <a:rPr lang="fr-FR" sz="2100" dirty="0" smtClean="0"/>
              <a:t>0</a:t>
            </a:r>
          </a:p>
          <a:p>
            <a:pPr marL="179388" indent="-179388" eaLnBrk="1" fontAlgn="auto" hangingPunct="1">
              <a:spcBef>
                <a:spcPts val="600"/>
              </a:spcBef>
              <a:spcAft>
                <a:spcPts val="0"/>
              </a:spcAft>
              <a:buFont typeface="Arial" pitchFamily="34" charset="0"/>
              <a:buChar char="•"/>
              <a:defRPr/>
            </a:pPr>
            <a:r>
              <a:rPr lang="fr-FR" sz="2100" dirty="0" smtClean="0"/>
              <a:t>3 idées dominent:</a:t>
            </a:r>
          </a:p>
          <a:p>
            <a:pPr marL="457200" indent="-279400" eaLnBrk="1" fontAlgn="auto" hangingPunct="1">
              <a:spcBef>
                <a:spcPts val="600"/>
              </a:spcBef>
              <a:spcAft>
                <a:spcPts val="0"/>
              </a:spcAft>
              <a:buClr>
                <a:schemeClr val="tx1"/>
              </a:buClr>
              <a:buFont typeface="+mj-lt"/>
              <a:buAutoNum type="arabicPeriod"/>
              <a:defRPr/>
            </a:pPr>
            <a:r>
              <a:rPr lang="fr-FR" sz="2100" b="1" dirty="0" smtClean="0">
                <a:solidFill>
                  <a:srgbClr val="FF0000"/>
                </a:solidFill>
              </a:rPr>
              <a:t>1884</a:t>
            </a:r>
            <a:endParaRPr lang="cs-CZ" sz="2100" dirty="0" smtClean="0"/>
          </a:p>
          <a:p>
            <a:pPr marL="457200" indent="-279400" eaLnBrk="1" fontAlgn="auto" hangingPunct="1">
              <a:spcBef>
                <a:spcPts val="600"/>
              </a:spcBef>
              <a:spcAft>
                <a:spcPts val="0"/>
              </a:spcAft>
              <a:buClr>
                <a:schemeClr val="tx1"/>
              </a:buClr>
              <a:buFont typeface="Arial" charset="0"/>
              <a:buNone/>
              <a:defRPr/>
            </a:pPr>
            <a:r>
              <a:rPr lang="cs-CZ" sz="2100" dirty="0" smtClean="0"/>
              <a:t>	</a:t>
            </a:r>
            <a:r>
              <a:rPr lang="fr-FR" sz="2100" dirty="0" smtClean="0"/>
              <a:t>– l‘év</a:t>
            </a:r>
            <a:r>
              <a:rPr lang="cs-CZ" sz="2100" dirty="0" smtClean="0"/>
              <a:t>é</a:t>
            </a:r>
            <a:r>
              <a:rPr lang="fr-FR" sz="2100" dirty="0" smtClean="0"/>
              <a:t>nement historique la </a:t>
            </a:r>
            <a:r>
              <a:rPr lang="fr-FR" sz="2100" b="1" i="1" dirty="0" smtClean="0"/>
              <a:t>Commune de Paris</a:t>
            </a:r>
          </a:p>
          <a:p>
            <a:pPr marL="627063" indent="-176213" eaLnBrk="1" fontAlgn="auto" hangingPunct="1">
              <a:spcBef>
                <a:spcPts val="600"/>
              </a:spcBef>
              <a:spcAft>
                <a:spcPts val="0"/>
              </a:spcAft>
              <a:buClr>
                <a:schemeClr val="tx1"/>
              </a:buClr>
              <a:buFont typeface="Arial" charset="0"/>
              <a:buNone/>
              <a:defRPr/>
            </a:pPr>
            <a:r>
              <a:rPr lang="fr-FR" sz="2100" dirty="0" smtClean="0"/>
              <a:t>– le roman symboliste « </a:t>
            </a:r>
            <a:r>
              <a:rPr lang="fr-FR" sz="2100" b="1" i="1" dirty="0" smtClean="0"/>
              <a:t>À rebours </a:t>
            </a:r>
            <a:r>
              <a:rPr lang="fr-FR" sz="2100" dirty="0" smtClean="0"/>
              <a:t>» de J.-K. Huysmans – roman qui rompt avec le naturalisme</a:t>
            </a:r>
            <a:r>
              <a:rPr lang="cs-CZ" sz="2100" dirty="0" smtClean="0"/>
              <a:t>, </a:t>
            </a:r>
            <a:r>
              <a:rPr lang="fr-FR" sz="2100" dirty="0" smtClean="0"/>
              <a:t>contre Zola</a:t>
            </a:r>
            <a:endParaRPr lang="fr-FR" sz="2100" b="1" dirty="0" smtClean="0"/>
          </a:p>
          <a:p>
            <a:pPr marL="450850" indent="-273050" eaLnBrk="1" fontAlgn="auto" hangingPunct="1">
              <a:spcBef>
                <a:spcPts val="600"/>
              </a:spcBef>
              <a:spcAft>
                <a:spcPts val="0"/>
              </a:spcAft>
              <a:buClr>
                <a:schemeClr val="tx1"/>
              </a:buClr>
              <a:buFont typeface="+mj-lt"/>
              <a:buAutoNum type="arabicPeriod" startAt="2"/>
              <a:defRPr/>
            </a:pPr>
            <a:r>
              <a:rPr lang="fr-FR" sz="2100" b="1" dirty="0" smtClean="0">
                <a:solidFill>
                  <a:srgbClr val="FF0000"/>
                </a:solidFill>
              </a:rPr>
              <a:t>1907</a:t>
            </a:r>
            <a:r>
              <a:rPr lang="fr-FR" sz="2100" dirty="0" smtClean="0"/>
              <a:t> – la to</a:t>
            </a:r>
            <a:r>
              <a:rPr lang="cs-CZ" sz="2100" dirty="0" smtClean="0"/>
              <a:t>i</a:t>
            </a:r>
            <a:r>
              <a:rPr lang="fr-FR" sz="2100" dirty="0" smtClean="0"/>
              <a:t>le de Picasso « </a:t>
            </a:r>
            <a:r>
              <a:rPr lang="fr-FR" sz="2100" b="1" i="1" dirty="0" smtClean="0"/>
              <a:t>Les Demoiselles d‘Avignon </a:t>
            </a:r>
            <a:r>
              <a:rPr lang="fr-FR" sz="2100" i="1" dirty="0" smtClean="0"/>
              <a:t>»</a:t>
            </a:r>
          </a:p>
          <a:p>
            <a:pPr marL="457200" indent="-279400" eaLnBrk="1" fontAlgn="auto" hangingPunct="1">
              <a:spcBef>
                <a:spcPts val="600"/>
              </a:spcBef>
              <a:spcAft>
                <a:spcPts val="0"/>
              </a:spcAft>
              <a:buClr>
                <a:schemeClr val="tx1"/>
              </a:buClr>
              <a:buFont typeface="+mj-lt"/>
              <a:buAutoNum type="arabicPeriod" startAt="2"/>
              <a:defRPr/>
            </a:pPr>
            <a:r>
              <a:rPr lang="fr-FR" sz="2100" b="1" dirty="0" smtClean="0">
                <a:solidFill>
                  <a:srgbClr val="FF0000"/>
                </a:solidFill>
              </a:rPr>
              <a:t>1913</a:t>
            </a:r>
            <a:r>
              <a:rPr lang="fr-FR" sz="2100" dirty="0" smtClean="0"/>
              <a:t> – les </a:t>
            </a:r>
            <a:r>
              <a:rPr lang="fr-FR" sz="2100" b="1" dirty="0" smtClean="0"/>
              <a:t>innovations</a:t>
            </a:r>
            <a:r>
              <a:rPr lang="fr-FR" sz="2100" dirty="0" smtClean="0"/>
              <a:t> dans l‘écriture « la veille » de la 1</a:t>
            </a:r>
            <a:r>
              <a:rPr lang="fr-FR" sz="2100" baseline="30000" dirty="0" smtClean="0"/>
              <a:t>e</a:t>
            </a:r>
            <a:r>
              <a:rPr lang="fr-FR" sz="2100" dirty="0" smtClean="0"/>
              <a:t> </a:t>
            </a:r>
            <a:r>
              <a:rPr lang="cs-CZ" sz="2100" dirty="0" smtClean="0"/>
              <a:t>G</a:t>
            </a:r>
            <a:r>
              <a:rPr lang="fr-FR" sz="2100" dirty="0" smtClean="0"/>
              <a:t>uerre</a:t>
            </a:r>
          </a:p>
          <a:p>
            <a:pPr marL="457200" indent="-279400" eaLnBrk="1" fontAlgn="auto" hangingPunct="1">
              <a:spcBef>
                <a:spcPts val="600"/>
              </a:spcBef>
              <a:spcAft>
                <a:spcPts val="0"/>
              </a:spcAft>
              <a:buClr>
                <a:schemeClr val="tx1"/>
              </a:buClr>
              <a:buFont typeface="+mj-lt"/>
              <a:buAutoNum type="arabicPeriod" startAt="2"/>
              <a:defRPr/>
            </a:pPr>
            <a:endParaRPr lang="fr-FR" sz="2100" dirty="0" smtClean="0"/>
          </a:p>
          <a:p>
            <a:pPr marL="177800" indent="-177800" eaLnBrk="1" fontAlgn="auto" hangingPunct="1">
              <a:spcBef>
                <a:spcPts val="600"/>
              </a:spcBef>
              <a:spcAft>
                <a:spcPts val="0"/>
              </a:spcAft>
              <a:buClr>
                <a:schemeClr val="tx1"/>
              </a:buClr>
              <a:defRPr/>
            </a:pPr>
            <a:r>
              <a:rPr lang="fr-FR" sz="2100" b="1" dirty="0" smtClean="0">
                <a:solidFill>
                  <a:srgbClr val="0033CC"/>
                </a:solidFill>
              </a:rPr>
              <a:t>Périodisation du XX</a:t>
            </a:r>
            <a:r>
              <a:rPr lang="fr-FR" sz="2100" b="1" baseline="30000" dirty="0" smtClean="0">
                <a:solidFill>
                  <a:srgbClr val="0033CC"/>
                </a:solidFill>
              </a:rPr>
              <a:t>e</a:t>
            </a:r>
            <a:r>
              <a:rPr lang="fr-FR" sz="2100" b="1" dirty="0" smtClean="0">
                <a:solidFill>
                  <a:srgbClr val="0033CC"/>
                </a:solidFill>
              </a:rPr>
              <a:t> siècle :</a:t>
            </a:r>
          </a:p>
          <a:p>
            <a:pPr marL="457200" indent="-279400" eaLnBrk="1" fontAlgn="auto" hangingPunct="1">
              <a:spcBef>
                <a:spcPts val="600"/>
              </a:spcBef>
              <a:spcAft>
                <a:spcPts val="0"/>
              </a:spcAft>
              <a:buClr>
                <a:srgbClr val="0033CC"/>
              </a:buClr>
              <a:buFont typeface="+mj-lt"/>
              <a:buAutoNum type="arabicPeriod"/>
              <a:defRPr/>
            </a:pPr>
            <a:r>
              <a:rPr lang="fr-FR" sz="2100" dirty="0" smtClean="0"/>
              <a:t>L‘avant-guerre – </a:t>
            </a:r>
            <a:r>
              <a:rPr lang="fr-FR" sz="2100" i="1" dirty="0" smtClean="0"/>
              <a:t>La Belle Époque </a:t>
            </a:r>
            <a:r>
              <a:rPr lang="fr-FR" sz="2100" dirty="0" smtClean="0"/>
              <a:t>1894-1914</a:t>
            </a:r>
          </a:p>
          <a:p>
            <a:pPr marL="457200" indent="-279400" eaLnBrk="1" fontAlgn="auto" hangingPunct="1">
              <a:spcBef>
                <a:spcPts val="600"/>
              </a:spcBef>
              <a:spcAft>
                <a:spcPts val="0"/>
              </a:spcAft>
              <a:buClr>
                <a:srgbClr val="0033CC"/>
              </a:buClr>
              <a:buFont typeface="+mj-lt"/>
              <a:buAutoNum type="arabicPeriod"/>
              <a:defRPr/>
            </a:pPr>
            <a:r>
              <a:rPr lang="fr-FR" sz="2100" dirty="0" smtClean="0"/>
              <a:t>La 1</a:t>
            </a:r>
            <a:r>
              <a:rPr lang="fr-FR" sz="2100" baseline="30000" dirty="0" smtClean="0"/>
              <a:t>e</a:t>
            </a:r>
            <a:r>
              <a:rPr lang="fr-FR" sz="2100" dirty="0" smtClean="0"/>
              <a:t> Guerre mondiale 1914-1918</a:t>
            </a:r>
          </a:p>
          <a:p>
            <a:pPr marL="457200" indent="-279400" eaLnBrk="1" fontAlgn="auto" hangingPunct="1">
              <a:spcBef>
                <a:spcPts val="600"/>
              </a:spcBef>
              <a:spcAft>
                <a:spcPts val="0"/>
              </a:spcAft>
              <a:buClr>
                <a:srgbClr val="0033CC"/>
              </a:buClr>
              <a:buFont typeface="+mj-lt"/>
              <a:buAutoNum type="arabicPeriod"/>
              <a:defRPr/>
            </a:pPr>
            <a:r>
              <a:rPr lang="fr-FR" sz="2100" dirty="0" smtClean="0"/>
              <a:t>L‘entre-deux-guerres 1919-1939</a:t>
            </a:r>
            <a:r>
              <a:rPr lang="cs-CZ" sz="2100" dirty="0" smtClean="0"/>
              <a:t>, </a:t>
            </a:r>
            <a:r>
              <a:rPr lang="fr-FR" sz="2100" i="1" dirty="0" smtClean="0"/>
              <a:t>Les Années folles </a:t>
            </a:r>
            <a:r>
              <a:rPr lang="fr-FR" sz="2100" dirty="0" smtClean="0"/>
              <a:t>1920-19</a:t>
            </a:r>
            <a:r>
              <a:rPr lang="cs-CZ" sz="2100" dirty="0" smtClean="0"/>
              <a:t>29</a:t>
            </a:r>
            <a:endParaRPr lang="fr-FR" sz="2100" dirty="0" smtClean="0"/>
          </a:p>
          <a:p>
            <a:pPr marL="457200" indent="-279400" eaLnBrk="1" fontAlgn="auto" hangingPunct="1">
              <a:spcBef>
                <a:spcPts val="600"/>
              </a:spcBef>
              <a:spcAft>
                <a:spcPts val="0"/>
              </a:spcAft>
              <a:buClr>
                <a:srgbClr val="0033CC"/>
              </a:buClr>
              <a:buFont typeface="+mj-lt"/>
              <a:buAutoNum type="arabicPeriod"/>
              <a:defRPr/>
            </a:pPr>
            <a:r>
              <a:rPr lang="fr-FR" sz="2100" dirty="0" smtClean="0"/>
              <a:t>La 2</a:t>
            </a:r>
            <a:r>
              <a:rPr lang="fr-FR" sz="2100" baseline="30000" dirty="0" smtClean="0"/>
              <a:t>nde</a:t>
            </a:r>
            <a:r>
              <a:rPr lang="fr-FR" sz="2100" dirty="0" smtClean="0"/>
              <a:t> Guerre mondiale 1939-1945</a:t>
            </a:r>
          </a:p>
          <a:p>
            <a:pPr marL="457200" indent="-279400" eaLnBrk="1" fontAlgn="auto" hangingPunct="1">
              <a:spcBef>
                <a:spcPts val="600"/>
              </a:spcBef>
              <a:spcAft>
                <a:spcPts val="0"/>
              </a:spcAft>
              <a:buClr>
                <a:srgbClr val="0033CC"/>
              </a:buClr>
              <a:buFont typeface="+mj-lt"/>
              <a:buAutoNum type="arabicPeriod"/>
              <a:defRPr/>
            </a:pPr>
            <a:r>
              <a:rPr lang="fr-FR" sz="2100" dirty="0" smtClean="0"/>
              <a:t>L‘après-guerre 1945-…</a:t>
            </a: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17414"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 calcmode="lin" valueType="num">
                                      <p:cBhvr additive="base">
                                        <p:cTn id="11"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 calcmode="lin" valueType="num">
                                      <p:cBhvr additive="base">
                                        <p:cTn id="15"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additive="base">
                                        <p:cTn id="21"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anim calcmode="lin" valueType="num">
                                      <p:cBhvr additive="base">
                                        <p:cTn id="33"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anim calcmode="lin" valueType="num">
                                      <p:cBhvr additive="base">
                                        <p:cTn id="39"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5">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 calcmode="lin" valueType="num">
                                      <p:cBhvr additive="base">
                                        <p:cTn id="43"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5">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anim calcmode="lin" valueType="num">
                                      <p:cBhvr additive="base">
                                        <p:cTn id="47" dur="20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5">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12" end="12"/>
                                            </p:txEl>
                                          </p:spTgt>
                                        </p:tgtEl>
                                        <p:attrNameLst>
                                          <p:attrName>style.visibility</p:attrName>
                                        </p:attrNameLst>
                                      </p:cBhvr>
                                      <p:to>
                                        <p:strVal val="visible"/>
                                      </p:to>
                                    </p:set>
                                    <p:anim calcmode="lin" valueType="num">
                                      <p:cBhvr additive="base">
                                        <p:cTn id="51" dur="20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2" dur="2000" fill="hold"/>
                                        <p:tgtEl>
                                          <p:spTgt spid="5">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13" end="13"/>
                                            </p:txEl>
                                          </p:spTgt>
                                        </p:tgtEl>
                                        <p:attrNameLst>
                                          <p:attrName>style.visibility</p:attrName>
                                        </p:attrNameLst>
                                      </p:cBhvr>
                                      <p:to>
                                        <p:strVal val="visible"/>
                                      </p:to>
                                    </p:set>
                                    <p:anim calcmode="lin" valueType="num">
                                      <p:cBhvr additive="base">
                                        <p:cTn id="55" dur="20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p:nvPr>
        </p:nvSpPr>
        <p:spPr/>
        <p:txBody>
          <a:bodyPr/>
          <a:lstStyle/>
          <a:p>
            <a:pPr eaLnBrk="1" hangingPunct="1"/>
            <a:r>
              <a:rPr lang="fr-FR" smtClean="0"/>
              <a:t>Belle Époque </a:t>
            </a:r>
            <a:r>
              <a:rPr lang="cs-CZ" smtClean="0"/>
              <a:t>1894</a:t>
            </a:r>
            <a:r>
              <a:rPr lang="fr-FR" smtClean="0"/>
              <a:t>-1914</a:t>
            </a:r>
          </a:p>
        </p:txBody>
      </p:sp>
      <p:sp>
        <p:nvSpPr>
          <p:cNvPr id="5" name="Zástupný symbol pro obsah 4"/>
          <p:cNvSpPr>
            <a:spLocks noGrp="1"/>
          </p:cNvSpPr>
          <p:nvPr>
            <p:ph idx="1"/>
          </p:nvPr>
        </p:nvSpPr>
        <p:spPr>
          <a:xfrm>
            <a:off x="214313" y="1357313"/>
            <a:ext cx="8643937" cy="5000625"/>
          </a:xfrm>
        </p:spPr>
        <p:txBody>
          <a:bodyPr/>
          <a:lstStyle/>
          <a:p>
            <a:pPr marL="179388" indent="-179388" eaLnBrk="1" hangingPunct="1">
              <a:spcBef>
                <a:spcPts val="600"/>
              </a:spcBef>
            </a:pPr>
            <a:r>
              <a:rPr lang="fr-FR" sz="2100" dirty="0" smtClean="0"/>
              <a:t>Europe se sent toute puissante, sans soucis de l‘avenir</a:t>
            </a:r>
          </a:p>
          <a:p>
            <a:pPr marL="179388" indent="-179388" eaLnBrk="1" hangingPunct="1">
              <a:spcBef>
                <a:spcPts val="600"/>
              </a:spcBef>
            </a:pPr>
            <a:r>
              <a:rPr lang="fr-FR" sz="2100" dirty="0" smtClean="0"/>
              <a:t>L‘expansion du </a:t>
            </a:r>
            <a:r>
              <a:rPr lang="fr-FR" sz="2100" b="1" dirty="0" smtClean="0"/>
              <a:t>capitalisme</a:t>
            </a:r>
            <a:r>
              <a:rPr lang="fr-FR" sz="2100" dirty="0" smtClean="0"/>
              <a:t>, les aristocrates </a:t>
            </a:r>
            <a:r>
              <a:rPr lang="fr-FR" sz="2100" b="1" dirty="0" smtClean="0"/>
              <a:t>voyagent</a:t>
            </a:r>
            <a:r>
              <a:rPr lang="fr-FR" sz="2100" dirty="0" smtClean="0"/>
              <a:t> à travers l‘Europe (le train </a:t>
            </a:r>
            <a:r>
              <a:rPr lang="fr-FR" sz="2100" i="1" dirty="0" smtClean="0"/>
              <a:t>Orient-Express</a:t>
            </a:r>
            <a:r>
              <a:rPr lang="fr-FR" sz="2100" dirty="0" smtClean="0"/>
              <a:t>)</a:t>
            </a:r>
          </a:p>
          <a:p>
            <a:pPr marL="179388" indent="-179388" eaLnBrk="1" hangingPunct="1">
              <a:spcBef>
                <a:spcPts val="600"/>
              </a:spcBef>
            </a:pPr>
            <a:r>
              <a:rPr lang="fr-FR" sz="2100" b="1" dirty="0" smtClean="0"/>
              <a:t>L‘amélioration des conditions de vie</a:t>
            </a:r>
            <a:r>
              <a:rPr lang="fr-FR" sz="2100" dirty="0" smtClean="0"/>
              <a:t>, la natalité augmente – le </a:t>
            </a:r>
            <a:r>
              <a:rPr lang="fr-FR" sz="2100" b="1" dirty="0" smtClean="0"/>
              <a:t>baby-boom</a:t>
            </a:r>
            <a:endParaRPr lang="cs-CZ" sz="2100" b="1" dirty="0" smtClean="0"/>
          </a:p>
          <a:p>
            <a:pPr marL="179388" indent="-179388" eaLnBrk="1" hangingPunct="1">
              <a:spcBef>
                <a:spcPts val="600"/>
              </a:spcBef>
            </a:pPr>
            <a:r>
              <a:rPr lang="fr-FR" sz="2100" dirty="0" smtClean="0"/>
              <a:t>Les gens croient à l‘omnipuissance du </a:t>
            </a:r>
            <a:r>
              <a:rPr lang="fr-FR" sz="2100" b="1" dirty="0" smtClean="0"/>
              <a:t>progrès des sciences et des techniques </a:t>
            </a:r>
            <a:r>
              <a:rPr lang="fr-FR" sz="2100" dirty="0" smtClean="0"/>
              <a:t>– électricité, découvertes et nouvelles technologies</a:t>
            </a:r>
            <a:r>
              <a:rPr lang="cs-CZ" sz="2100" dirty="0" smtClean="0"/>
              <a:t>, </a:t>
            </a:r>
            <a:r>
              <a:rPr lang="fr-FR" sz="2100" i="1" dirty="0" smtClean="0"/>
              <a:t>Tour Eiffel </a:t>
            </a:r>
            <a:r>
              <a:rPr lang="fr-FR" sz="2100" dirty="0" smtClean="0"/>
              <a:t>1889, 1</a:t>
            </a:r>
            <a:r>
              <a:rPr lang="fr-FR" sz="2100" baseline="30000" dirty="0" smtClean="0"/>
              <a:t>e</a:t>
            </a:r>
            <a:r>
              <a:rPr lang="fr-FR" sz="2100" dirty="0" smtClean="0"/>
              <a:t> ligne de métro parisien 1900, automobiles, avions, radio TSF (transmission sans fils)… → tout cela mène à la </a:t>
            </a:r>
            <a:r>
              <a:rPr lang="fr-FR" sz="2100" b="1" dirty="0" smtClean="0"/>
              <a:t>prospérité </a:t>
            </a:r>
          </a:p>
          <a:p>
            <a:pPr marL="179388" indent="-179388" eaLnBrk="1" hangingPunct="1">
              <a:spcBef>
                <a:spcPts val="600"/>
              </a:spcBef>
            </a:pPr>
            <a:r>
              <a:rPr lang="fr-FR" sz="2100" dirty="0" smtClean="0"/>
              <a:t>L‘</a:t>
            </a:r>
            <a:r>
              <a:rPr lang="cs-CZ" sz="2100" dirty="0" smtClean="0"/>
              <a:t>e</a:t>
            </a:r>
            <a:r>
              <a:rPr lang="fr-FR" sz="2100" dirty="0" smtClean="0"/>
              <a:t>sprit de </a:t>
            </a:r>
            <a:r>
              <a:rPr lang="fr-FR" sz="2100" b="1" dirty="0" smtClean="0"/>
              <a:t>divertissement</a:t>
            </a:r>
            <a:r>
              <a:rPr lang="fr-FR" sz="2100" dirty="0" smtClean="0"/>
              <a:t> et la folie des </a:t>
            </a:r>
            <a:r>
              <a:rPr lang="fr-FR" sz="2100" b="1" dirty="0" smtClean="0"/>
              <a:t>plaisirs</a:t>
            </a:r>
            <a:r>
              <a:rPr lang="fr-FR" sz="2100" dirty="0" smtClean="0"/>
              <a:t> règnent – théâtre, cinéma, casino, cabaret</a:t>
            </a:r>
            <a:endParaRPr lang="cs-CZ" sz="2100" dirty="0" smtClean="0"/>
          </a:p>
          <a:p>
            <a:pPr marL="179388" indent="-179388" eaLnBrk="1" hangingPunct="1">
              <a:spcBef>
                <a:spcPts val="600"/>
              </a:spcBef>
            </a:pPr>
            <a:r>
              <a:rPr lang="fr-FR" sz="2100" b="1" dirty="0" smtClean="0"/>
              <a:t>L‘émancipation</a:t>
            </a:r>
            <a:r>
              <a:rPr lang="fr-FR" sz="2100" dirty="0" smtClean="0"/>
              <a:t> lancé</a:t>
            </a:r>
            <a:r>
              <a:rPr lang="cs-CZ" sz="2100" dirty="0" smtClean="0"/>
              <a:t>e</a:t>
            </a:r>
            <a:r>
              <a:rPr lang="fr-FR" sz="2100" dirty="0" smtClean="0"/>
              <a:t> vers 1900 par Gabrielle Colette – l</a:t>
            </a:r>
            <a:r>
              <a:rPr lang="cs-CZ" sz="2100" dirty="0" smtClean="0"/>
              <a:t>es 4 </a:t>
            </a:r>
            <a:r>
              <a:rPr lang="fr-FR" sz="2100" i="1" dirty="0" smtClean="0"/>
              <a:t>Claudine</a:t>
            </a:r>
            <a:r>
              <a:rPr lang="cs-CZ" sz="2100" i="1" dirty="0" smtClean="0"/>
              <a:t>s*</a:t>
            </a:r>
            <a:endParaRPr lang="fr-FR" sz="2100" i="1" dirty="0" smtClean="0"/>
          </a:p>
          <a:p>
            <a:pPr marL="179388" indent="-179388" eaLnBrk="1" hangingPunct="1">
              <a:spcBef>
                <a:spcPts val="600"/>
              </a:spcBef>
            </a:pPr>
            <a:r>
              <a:rPr lang="fr-FR" sz="2100" dirty="0" smtClean="0"/>
              <a:t>La vie artistique et intellectuelle se centralisent à </a:t>
            </a:r>
            <a:r>
              <a:rPr lang="fr-FR" sz="2100" b="1" dirty="0" smtClean="0"/>
              <a:t>Montmartre</a:t>
            </a:r>
            <a:r>
              <a:rPr lang="fr-FR" sz="2100" dirty="0" smtClean="0"/>
              <a:t> où les romanciers, poètes et peintres se fréquentent dans les </a:t>
            </a:r>
            <a:r>
              <a:rPr lang="fr-FR" sz="2100" b="1" dirty="0" smtClean="0"/>
              <a:t>cabarets</a:t>
            </a:r>
            <a:r>
              <a:rPr lang="fr-FR" sz="2100" dirty="0" smtClean="0"/>
              <a:t> </a:t>
            </a:r>
            <a:r>
              <a:rPr lang="cs-CZ" sz="2100" dirty="0" smtClean="0"/>
              <a:t> (</a:t>
            </a:r>
            <a:r>
              <a:rPr lang="fr-FR" sz="2100" i="1" dirty="0" smtClean="0"/>
              <a:t>Le Chat noir, Le Lapin agile, Le Bateau lavoir</a:t>
            </a:r>
            <a:r>
              <a:rPr lang="fr-FR" sz="2100" dirty="0" smtClean="0"/>
              <a:t>… </a:t>
            </a:r>
            <a:r>
              <a:rPr lang="cs-CZ" sz="2100" dirty="0" smtClean="0"/>
              <a:t>) </a:t>
            </a:r>
            <a:r>
              <a:rPr lang="fr-FR" sz="2100" dirty="0" smtClean="0"/>
              <a:t>et s‘inspirent mutuellement</a:t>
            </a: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18436"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pPr eaLnBrk="1" hangingPunct="1"/>
            <a:r>
              <a:rPr lang="cs-CZ" smtClean="0">
                <a:latin typeface="Arial" charset="0"/>
              </a:rPr>
              <a:t>Mode de la </a:t>
            </a:r>
            <a:r>
              <a:rPr lang="fr-FR" smtClean="0"/>
              <a:t>Belle Époque</a:t>
            </a:r>
          </a:p>
        </p:txBody>
      </p:sp>
      <p:sp>
        <p:nvSpPr>
          <p:cNvPr id="6" name="Zástupný symbol pro zápatí 3"/>
          <p:cNvSpPr txBox="1">
            <a:spLocks noGrp="1"/>
          </p:cNvSpPr>
          <p:nvPr/>
        </p:nvSpPr>
        <p:spPr>
          <a:xfrm>
            <a:off x="1785938" y="6492875"/>
            <a:ext cx="5857875" cy="365125"/>
          </a:xfrm>
          <a:prstGeom prst="rect">
            <a:avLst/>
          </a:prstGeom>
          <a:noFill/>
        </p:spPr>
        <p:txBody>
          <a:bodyPr anchor="ctr"/>
          <a:lstStyle/>
          <a:p>
            <a:pPr algn="ctr" fontAlgn="auto">
              <a:spcBef>
                <a:spcPts val="0"/>
              </a:spcBef>
              <a:spcAft>
                <a:spcPts val="0"/>
              </a:spcAft>
              <a:defRPr/>
            </a:pPr>
            <a:r>
              <a:rPr lang="cs-CZ" sz="1200" i="1" dirty="0">
                <a:solidFill>
                  <a:schemeClr val="tx1">
                    <a:tint val="75000"/>
                  </a:schemeClr>
                </a:solidFill>
                <a:latin typeface="Arial" pitchFamily="34" charset="0"/>
                <a:cs typeface="Arial" pitchFamily="34" charset="0"/>
              </a:rPr>
              <a:t>Autorem materiálu a všech jeho částí, není-li uvedeno jinak, je Mgr. Andrea Šteflová</a:t>
            </a:r>
          </a:p>
          <a:p>
            <a:pPr algn="ctr" fontAlgn="auto">
              <a:spcBef>
                <a:spcPts val="0"/>
              </a:spcBef>
              <a:spcAft>
                <a:spcPts val="0"/>
              </a:spcAft>
              <a:defRPr/>
            </a:pPr>
            <a:r>
              <a:rPr lang="cs-CZ" sz="1400" dirty="0">
                <a:solidFill>
                  <a:schemeClr val="tx1">
                    <a:tint val="75000"/>
                  </a:schemeClr>
                </a:solidFill>
                <a:latin typeface="Arial" pitchFamily="34" charset="0"/>
                <a:cs typeface="Arial" pitchFamily="34" charset="0"/>
              </a:rPr>
              <a:t>CZ.1.07/1.5.00/34.0501</a:t>
            </a:r>
          </a:p>
        </p:txBody>
      </p:sp>
      <p:sp>
        <p:nvSpPr>
          <p:cNvPr id="36869"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pic>
        <p:nvPicPr>
          <p:cNvPr id="36871" name="Picture 7" descr="File:ModellMaisonWallisParisPhotReutlinger1901.jpg">
            <a:hlinkClick r:id="rId2"/>
          </p:cNvPr>
          <p:cNvPicPr>
            <a:picLocks noChangeAspect="1" noChangeArrowheads="1"/>
          </p:cNvPicPr>
          <p:nvPr/>
        </p:nvPicPr>
        <p:blipFill>
          <a:blip r:embed="rId3" cstate="print"/>
          <a:srcRect/>
          <a:stretch>
            <a:fillRect/>
          </a:stretch>
        </p:blipFill>
        <p:spPr bwMode="auto">
          <a:xfrm>
            <a:off x="539750" y="1341438"/>
            <a:ext cx="3205163" cy="4824412"/>
          </a:xfrm>
          <a:prstGeom prst="rect">
            <a:avLst/>
          </a:prstGeom>
          <a:noFill/>
        </p:spPr>
      </p:pic>
      <p:sp>
        <p:nvSpPr>
          <p:cNvPr id="36872" name="Text Box 8"/>
          <p:cNvSpPr txBox="1">
            <a:spLocks noChangeArrowheads="1"/>
          </p:cNvSpPr>
          <p:nvPr/>
        </p:nvSpPr>
        <p:spPr bwMode="auto">
          <a:xfrm>
            <a:off x="519113" y="6138863"/>
            <a:ext cx="1066800" cy="244475"/>
          </a:xfrm>
          <a:prstGeom prst="rect">
            <a:avLst/>
          </a:prstGeom>
          <a:noFill/>
          <a:ln w="9525">
            <a:noFill/>
            <a:miter lim="800000"/>
            <a:headEnd/>
            <a:tailEnd/>
          </a:ln>
          <a:effectLst/>
        </p:spPr>
        <p:txBody>
          <a:bodyPr wrap="none">
            <a:spAutoFit/>
          </a:bodyPr>
          <a:lstStyle/>
          <a:p>
            <a:r>
              <a:rPr lang="fr-FR" sz="1000"/>
              <a:t>Auteur: inconnu</a:t>
            </a:r>
          </a:p>
        </p:txBody>
      </p:sp>
      <p:pic>
        <p:nvPicPr>
          <p:cNvPr id="36874" name="Picture 10" descr="File:TheDelineatorAugust1906Summer Evening.jpg">
            <a:hlinkClick r:id="rId4"/>
          </p:cNvPr>
          <p:cNvPicPr>
            <a:picLocks noChangeAspect="1" noChangeArrowheads="1"/>
          </p:cNvPicPr>
          <p:nvPr/>
        </p:nvPicPr>
        <p:blipFill>
          <a:blip r:embed="rId5" cstate="print"/>
          <a:srcRect/>
          <a:stretch>
            <a:fillRect/>
          </a:stretch>
        </p:blipFill>
        <p:spPr bwMode="auto">
          <a:xfrm>
            <a:off x="4521200" y="1341438"/>
            <a:ext cx="4257675" cy="5040312"/>
          </a:xfrm>
          <a:prstGeom prst="rect">
            <a:avLst/>
          </a:prstGeom>
          <a:noFill/>
        </p:spPr>
      </p:pic>
      <p:sp>
        <p:nvSpPr>
          <p:cNvPr id="36875" name="Text Box 11"/>
          <p:cNvSpPr txBox="1">
            <a:spLocks noChangeArrowheads="1"/>
          </p:cNvSpPr>
          <p:nvPr/>
        </p:nvSpPr>
        <p:spPr bwMode="auto">
          <a:xfrm>
            <a:off x="4859338" y="6165850"/>
            <a:ext cx="1066800" cy="244475"/>
          </a:xfrm>
          <a:prstGeom prst="rect">
            <a:avLst/>
          </a:prstGeom>
          <a:noFill/>
          <a:ln w="9525">
            <a:noFill/>
            <a:miter lim="800000"/>
            <a:headEnd/>
            <a:tailEnd/>
          </a:ln>
          <a:effectLst/>
        </p:spPr>
        <p:txBody>
          <a:bodyPr wrap="none">
            <a:spAutoFit/>
          </a:bodyPr>
          <a:lstStyle/>
          <a:p>
            <a:r>
              <a:rPr lang="fr-FR" sz="1000"/>
              <a:t>Auteur: inconnu</a:t>
            </a:r>
            <a:endParaRPr lang="cs-CZ"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6871"/>
                                        </p:tgtEl>
                                        <p:attrNameLst>
                                          <p:attrName>style.visibility</p:attrName>
                                        </p:attrNameLst>
                                      </p:cBhvr>
                                      <p:to>
                                        <p:strVal val="visible"/>
                                      </p:to>
                                    </p:set>
                                    <p:animEffect transition="in" filter="randombar(horizontal)">
                                      <p:cBhvr>
                                        <p:cTn id="7" dur="2000"/>
                                        <p:tgtEl>
                                          <p:spTgt spid="3687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6874"/>
                                        </p:tgtEl>
                                        <p:attrNameLst>
                                          <p:attrName>style.visibility</p:attrName>
                                        </p:attrNameLst>
                                      </p:cBhvr>
                                      <p:to>
                                        <p:strVal val="visible"/>
                                      </p:to>
                                    </p:set>
                                    <p:animEffect transition="in" filter="randombar(horizontal)">
                                      <p:cBhvr>
                                        <p:cTn id="12" dur="2000"/>
                                        <p:tgtEl>
                                          <p:spTgt spid="368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p:nvPr>
        </p:nvSpPr>
        <p:spPr>
          <a:xfrm>
            <a:off x="500063" y="285750"/>
            <a:ext cx="8229600" cy="857250"/>
          </a:xfrm>
        </p:spPr>
        <p:txBody>
          <a:bodyPr/>
          <a:lstStyle/>
          <a:p>
            <a:pPr eaLnBrk="1" hangingPunct="1"/>
            <a:r>
              <a:rPr lang="fr-FR" smtClean="0"/>
              <a:t>L‘avant-guerre, 1</a:t>
            </a:r>
            <a:r>
              <a:rPr lang="fr-FR" baseline="30000" smtClean="0"/>
              <a:t>e</a:t>
            </a:r>
            <a:r>
              <a:rPr lang="fr-FR" smtClean="0"/>
              <a:t> guerre</a:t>
            </a:r>
          </a:p>
        </p:txBody>
      </p:sp>
      <p:sp>
        <p:nvSpPr>
          <p:cNvPr id="5" name="Zástupný symbol pro obsah 4"/>
          <p:cNvSpPr>
            <a:spLocks noGrp="1"/>
          </p:cNvSpPr>
          <p:nvPr>
            <p:ph idx="1"/>
          </p:nvPr>
        </p:nvSpPr>
        <p:spPr>
          <a:xfrm>
            <a:off x="285750" y="928688"/>
            <a:ext cx="8643938" cy="5643562"/>
          </a:xfrm>
        </p:spPr>
        <p:txBody>
          <a:bodyPr rtlCol="0">
            <a:normAutofit fontScale="85000" lnSpcReduction="20000"/>
          </a:bodyPr>
          <a:lstStyle/>
          <a:p>
            <a:pPr marL="179388" indent="-179388" eaLnBrk="1" fontAlgn="auto" hangingPunct="1">
              <a:spcBef>
                <a:spcPts val="600"/>
              </a:spcBef>
              <a:spcAft>
                <a:spcPts val="0"/>
              </a:spcAft>
              <a:defRPr/>
            </a:pPr>
            <a:r>
              <a:rPr lang="fr-FR" sz="2500" b="1" dirty="0" smtClean="0">
                <a:solidFill>
                  <a:srgbClr val="0033CC"/>
                </a:solidFill>
              </a:rPr>
              <a:t>Roman</a:t>
            </a:r>
          </a:p>
          <a:p>
            <a:pPr marL="179388" indent="-179388" eaLnBrk="1" fontAlgn="auto" hangingPunct="1">
              <a:spcBef>
                <a:spcPts val="600"/>
              </a:spcBef>
              <a:spcAft>
                <a:spcPts val="0"/>
              </a:spcAft>
              <a:buFont typeface="Arial" charset="0"/>
              <a:buNone/>
              <a:defRPr/>
            </a:pPr>
            <a:r>
              <a:rPr lang="fr-FR" sz="2500" dirty="0" smtClean="0"/>
              <a:t>Anatole France – </a:t>
            </a:r>
            <a:r>
              <a:rPr lang="fr-FR" sz="2500" i="1" dirty="0" smtClean="0"/>
              <a:t>Monsieur Bergeret à Paris, Les Dieux ont soif</a:t>
            </a:r>
          </a:p>
          <a:p>
            <a:pPr marL="179388" indent="-179388" eaLnBrk="1" fontAlgn="auto" hangingPunct="1">
              <a:spcBef>
                <a:spcPts val="600"/>
              </a:spcBef>
              <a:spcAft>
                <a:spcPts val="0"/>
              </a:spcAft>
              <a:buFont typeface="Arial" charset="0"/>
              <a:buNone/>
              <a:defRPr/>
            </a:pPr>
            <a:r>
              <a:rPr lang="fr-FR" sz="2500" dirty="0" smtClean="0"/>
              <a:t>Gabrielle Colette – *</a:t>
            </a:r>
            <a:r>
              <a:rPr lang="fr-FR" sz="2500" i="1" dirty="0" smtClean="0"/>
              <a:t>Claudine à l‘école, C. à Paris, C. en ménage, C. s‘en va</a:t>
            </a:r>
          </a:p>
          <a:p>
            <a:pPr marL="179388" indent="-179388" eaLnBrk="1" fontAlgn="auto" hangingPunct="1">
              <a:spcBef>
                <a:spcPts val="600"/>
              </a:spcBef>
              <a:spcAft>
                <a:spcPts val="0"/>
              </a:spcAft>
              <a:buFont typeface="Arial" charset="0"/>
              <a:buNone/>
              <a:defRPr/>
            </a:pPr>
            <a:r>
              <a:rPr lang="fr-FR" sz="2500" dirty="0" smtClean="0"/>
              <a:t>Romain Rolland – </a:t>
            </a:r>
            <a:r>
              <a:rPr lang="fr-FR" sz="2500" i="1" dirty="0" smtClean="0"/>
              <a:t>Jean Christophe </a:t>
            </a:r>
            <a:r>
              <a:rPr lang="fr-FR" sz="2500" dirty="0" smtClean="0"/>
              <a:t>(roman-cycle de 10 volumes)</a:t>
            </a:r>
          </a:p>
          <a:p>
            <a:pPr marL="179388" indent="-179388" eaLnBrk="1" fontAlgn="auto" hangingPunct="1">
              <a:spcBef>
                <a:spcPts val="600"/>
              </a:spcBef>
              <a:spcAft>
                <a:spcPts val="0"/>
              </a:spcAft>
              <a:buFont typeface="Arial" charset="0"/>
              <a:buNone/>
              <a:defRPr/>
            </a:pPr>
            <a:r>
              <a:rPr lang="fr-FR" sz="2500" dirty="0" smtClean="0"/>
              <a:t>Marcel Proust – </a:t>
            </a:r>
            <a:r>
              <a:rPr lang="fr-FR" sz="2500" i="1" dirty="0" smtClean="0"/>
              <a:t>À la recherche du temps perdu </a:t>
            </a:r>
            <a:r>
              <a:rPr lang="cs-CZ" sz="2500" dirty="0" smtClean="0"/>
              <a:t>(</a:t>
            </a:r>
            <a:r>
              <a:rPr lang="fr-FR" sz="2500" dirty="0" smtClean="0"/>
              <a:t>1</a:t>
            </a:r>
            <a:r>
              <a:rPr lang="fr-FR" sz="2500" baseline="30000" dirty="0" smtClean="0"/>
              <a:t>e</a:t>
            </a:r>
            <a:r>
              <a:rPr lang="fr-FR" sz="2500" dirty="0" smtClean="0"/>
              <a:t>+2</a:t>
            </a:r>
            <a:r>
              <a:rPr lang="fr-FR" sz="2500" baseline="30000" dirty="0" smtClean="0"/>
              <a:t>e</a:t>
            </a:r>
            <a:r>
              <a:rPr lang="fr-FR" sz="2500" dirty="0" smtClean="0"/>
              <a:t> romans)</a:t>
            </a:r>
          </a:p>
          <a:p>
            <a:pPr marL="179388" indent="-179388" eaLnBrk="1" fontAlgn="auto" hangingPunct="1">
              <a:spcBef>
                <a:spcPts val="600"/>
              </a:spcBef>
              <a:spcAft>
                <a:spcPts val="0"/>
              </a:spcAft>
              <a:buFont typeface="Arial" charset="0"/>
              <a:buNone/>
              <a:defRPr/>
            </a:pPr>
            <a:r>
              <a:rPr lang="fr-FR" sz="2500" dirty="0" smtClean="0"/>
              <a:t>André Gide – </a:t>
            </a:r>
            <a:r>
              <a:rPr lang="fr-FR" sz="2500" i="1" dirty="0" smtClean="0"/>
              <a:t>Les Caves du Vatican</a:t>
            </a:r>
          </a:p>
          <a:p>
            <a:pPr marL="179388" indent="-179388" eaLnBrk="1" fontAlgn="auto" hangingPunct="1">
              <a:spcBef>
                <a:spcPts val="600"/>
              </a:spcBef>
              <a:spcAft>
                <a:spcPts val="0"/>
              </a:spcAft>
              <a:buFont typeface="Arial" charset="0"/>
              <a:buNone/>
              <a:defRPr/>
            </a:pPr>
            <a:r>
              <a:rPr lang="fr-FR" sz="2500" dirty="0" smtClean="0"/>
              <a:t>Alain Fournier – </a:t>
            </a:r>
            <a:r>
              <a:rPr lang="fr-FR" sz="2500" i="1" dirty="0" smtClean="0"/>
              <a:t>Le Grand Meaulnes</a:t>
            </a:r>
          </a:p>
          <a:p>
            <a:pPr marL="179388" indent="-179388" eaLnBrk="1" fontAlgn="auto" hangingPunct="1">
              <a:spcBef>
                <a:spcPts val="600"/>
              </a:spcBef>
              <a:spcAft>
                <a:spcPts val="0"/>
              </a:spcAft>
              <a:defRPr/>
            </a:pPr>
            <a:r>
              <a:rPr lang="fr-FR" sz="2500" b="1" dirty="0" smtClean="0">
                <a:solidFill>
                  <a:srgbClr val="0033CC"/>
                </a:solidFill>
              </a:rPr>
              <a:t>Poésie</a:t>
            </a:r>
          </a:p>
          <a:p>
            <a:pPr marL="179388" indent="-179388" eaLnBrk="1" fontAlgn="auto" hangingPunct="1">
              <a:spcBef>
                <a:spcPts val="600"/>
              </a:spcBef>
              <a:spcAft>
                <a:spcPts val="0"/>
              </a:spcAft>
              <a:buFont typeface="Arial" charset="0"/>
              <a:buNone/>
              <a:defRPr/>
            </a:pPr>
            <a:r>
              <a:rPr lang="fr-FR" sz="2500" dirty="0" smtClean="0"/>
              <a:t>Guillaume Apollinaire – </a:t>
            </a:r>
            <a:r>
              <a:rPr lang="fr-FR" sz="2500" i="1" dirty="0" smtClean="0"/>
              <a:t>Les Alcools (Zone, Pont Mirabeau), Les Calligrammes</a:t>
            </a:r>
          </a:p>
          <a:p>
            <a:pPr marL="179388" indent="-179388" eaLnBrk="1" fontAlgn="auto" hangingPunct="1">
              <a:spcBef>
                <a:spcPts val="600"/>
              </a:spcBef>
              <a:spcAft>
                <a:spcPts val="0"/>
              </a:spcAft>
              <a:buFont typeface="Arial" charset="0"/>
              <a:buNone/>
              <a:defRPr/>
            </a:pPr>
            <a:r>
              <a:rPr lang="fr-FR" sz="2500" dirty="0" smtClean="0"/>
              <a:t>Blaise Cendrars – </a:t>
            </a:r>
            <a:r>
              <a:rPr lang="fr-FR" sz="2500" i="1" dirty="0" smtClean="0"/>
              <a:t>Du monde entier </a:t>
            </a:r>
            <a:r>
              <a:rPr lang="fr-FR" sz="2500" dirty="0" smtClean="0"/>
              <a:t>(3 longs poèmes)</a:t>
            </a:r>
          </a:p>
          <a:p>
            <a:pPr marL="179388" indent="-179388" eaLnBrk="1" fontAlgn="auto" hangingPunct="1">
              <a:spcBef>
                <a:spcPts val="600"/>
              </a:spcBef>
              <a:spcAft>
                <a:spcPts val="0"/>
              </a:spcAft>
              <a:defRPr/>
            </a:pPr>
            <a:r>
              <a:rPr lang="fr-FR" sz="2500" b="1" dirty="0" smtClean="0">
                <a:solidFill>
                  <a:srgbClr val="0033CC"/>
                </a:solidFill>
              </a:rPr>
              <a:t>Théâtre</a:t>
            </a:r>
          </a:p>
          <a:p>
            <a:pPr marL="179388" indent="-179388" eaLnBrk="1" fontAlgn="auto" hangingPunct="1">
              <a:spcBef>
                <a:spcPts val="600"/>
              </a:spcBef>
              <a:spcAft>
                <a:spcPts val="0"/>
              </a:spcAft>
              <a:buFont typeface="Arial" charset="0"/>
              <a:buNone/>
              <a:defRPr/>
            </a:pPr>
            <a:r>
              <a:rPr lang="fr-FR" sz="2500" dirty="0" smtClean="0"/>
              <a:t>Alfred Jarry – </a:t>
            </a:r>
            <a:r>
              <a:rPr lang="fr-FR" sz="2500" i="1" dirty="0" smtClean="0"/>
              <a:t>Ubu roi</a:t>
            </a:r>
          </a:p>
          <a:p>
            <a:pPr marL="179388" indent="-179388" eaLnBrk="1" fontAlgn="auto" hangingPunct="1">
              <a:spcBef>
                <a:spcPts val="600"/>
              </a:spcBef>
              <a:spcAft>
                <a:spcPts val="0"/>
              </a:spcAft>
              <a:buFont typeface="Arial" charset="0"/>
              <a:buNone/>
              <a:defRPr/>
            </a:pPr>
            <a:r>
              <a:rPr lang="fr-FR" sz="2500" dirty="0" smtClean="0"/>
              <a:t>Edmond Rostand – </a:t>
            </a:r>
            <a:r>
              <a:rPr lang="fr-FR" sz="2500" i="1" dirty="0" smtClean="0"/>
              <a:t>Cyrano de Bergerac</a:t>
            </a:r>
          </a:p>
          <a:p>
            <a:pPr marL="179388" indent="-179388" eaLnBrk="1" fontAlgn="auto" hangingPunct="1">
              <a:spcBef>
                <a:spcPts val="600"/>
              </a:spcBef>
              <a:spcAft>
                <a:spcPts val="0"/>
              </a:spcAft>
              <a:buFont typeface="Arial" charset="0"/>
              <a:buNone/>
              <a:defRPr/>
            </a:pPr>
            <a:r>
              <a:rPr lang="fr-FR" sz="2500" dirty="0" smtClean="0"/>
              <a:t>Paul Claudel – </a:t>
            </a:r>
            <a:r>
              <a:rPr lang="fr-FR" sz="2500" i="1" dirty="0" smtClean="0"/>
              <a:t>Les souliers de satin</a:t>
            </a:r>
          </a:p>
          <a:p>
            <a:pPr marL="179388" indent="-179388" eaLnBrk="1" fontAlgn="auto" hangingPunct="1">
              <a:spcBef>
                <a:spcPts val="600"/>
              </a:spcBef>
              <a:spcAft>
                <a:spcPts val="0"/>
              </a:spcAft>
              <a:buFont typeface="Arial" charset="0"/>
              <a:buNone/>
              <a:defRPr/>
            </a:pPr>
            <a:endParaRPr lang="fr-FR" sz="2500" dirty="0" smtClean="0"/>
          </a:p>
          <a:p>
            <a:pPr marL="179388" indent="-179388" eaLnBrk="1" fontAlgn="auto" hangingPunct="1">
              <a:spcBef>
                <a:spcPts val="0"/>
              </a:spcBef>
              <a:spcAft>
                <a:spcPts val="0"/>
              </a:spcAft>
              <a:defRPr/>
            </a:pPr>
            <a:r>
              <a:rPr lang="fr-FR" sz="2500" b="1" dirty="0" smtClean="0"/>
              <a:t>L‘année</a:t>
            </a:r>
            <a:r>
              <a:rPr lang="fr-FR" sz="2500" dirty="0" smtClean="0"/>
              <a:t> </a:t>
            </a:r>
            <a:r>
              <a:rPr lang="fr-FR" sz="2500" b="1" dirty="0" smtClean="0">
                <a:solidFill>
                  <a:srgbClr val="FF0000"/>
                </a:solidFill>
              </a:rPr>
              <a:t>1913</a:t>
            </a:r>
            <a:r>
              <a:rPr lang="fr-FR" sz="2500" b="1" dirty="0" smtClean="0"/>
              <a:t> entame </a:t>
            </a:r>
            <a:r>
              <a:rPr lang="fr-FR" sz="2500" b="1" dirty="0" smtClean="0">
                <a:solidFill>
                  <a:srgbClr val="FF0000"/>
                </a:solidFill>
              </a:rPr>
              <a:t>les innovations </a:t>
            </a:r>
            <a:r>
              <a:rPr lang="fr-FR" sz="2500" b="1" dirty="0" smtClean="0"/>
              <a:t>dans la littérature française !!!</a:t>
            </a:r>
            <a:endParaRPr lang="cs-CZ" sz="2500" b="1" dirty="0" smtClean="0"/>
          </a:p>
          <a:p>
            <a:pPr marL="179388" indent="-179388" eaLnBrk="1" fontAlgn="auto" hangingPunct="1">
              <a:spcBef>
                <a:spcPts val="0"/>
              </a:spcBef>
              <a:spcAft>
                <a:spcPts val="0"/>
              </a:spcAft>
              <a:buFont typeface="Arial" charset="0"/>
              <a:buNone/>
              <a:defRPr/>
            </a:pPr>
            <a:r>
              <a:rPr lang="cs-CZ" sz="2500" b="1" dirty="0" smtClean="0"/>
              <a:t>	</a:t>
            </a:r>
            <a:r>
              <a:rPr lang="fr-FR" sz="2500" b="1" dirty="0" smtClean="0">
                <a:solidFill>
                  <a:srgbClr val="0033CC"/>
                </a:solidFill>
              </a:rPr>
              <a:t>Prouste</a:t>
            </a:r>
            <a:r>
              <a:rPr lang="fr-FR" sz="2500" dirty="0" smtClean="0"/>
              <a:t> </a:t>
            </a:r>
            <a:r>
              <a:rPr lang="fr-FR" sz="2500" i="1" dirty="0" smtClean="0"/>
              <a:t>(À la recherche…), </a:t>
            </a:r>
            <a:r>
              <a:rPr lang="fr-FR" sz="2500" b="1" dirty="0" smtClean="0">
                <a:solidFill>
                  <a:srgbClr val="0033CC"/>
                </a:solidFill>
              </a:rPr>
              <a:t>Apollinaire</a:t>
            </a:r>
            <a:r>
              <a:rPr lang="fr-FR" sz="2500" i="1" dirty="0" smtClean="0"/>
              <a:t> (Alcools)…</a:t>
            </a:r>
            <a:endParaRPr lang="fr-FR" sz="2500" b="1" dirty="0" smtClean="0"/>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19460"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 calcmode="lin" valueType="num">
                                      <p:cBhvr additive="base">
                                        <p:cTn id="35"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5">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5">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5">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anim calcmode="lin" valueType="num">
                                      <p:cBhvr additive="base">
                                        <p:cTn id="51" dur="20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2" dur="2000" fill="hold"/>
                                        <p:tgtEl>
                                          <p:spTgt spid="5">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anim calcmode="lin" valueType="num">
                                      <p:cBhvr additive="base">
                                        <p:cTn id="55" dur="20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5">
                                            <p:txEl>
                                              <p:pRg st="12" end="12"/>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anim calcmode="lin" valueType="num">
                                      <p:cBhvr additive="base">
                                        <p:cTn id="59" dur="20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0" dur="20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5">
                                            <p:txEl>
                                              <p:pRg st="15" end="15"/>
                                            </p:txEl>
                                          </p:spTgt>
                                        </p:tgtEl>
                                        <p:attrNameLst>
                                          <p:attrName>style.visibility</p:attrName>
                                        </p:attrNameLst>
                                      </p:cBhvr>
                                      <p:to>
                                        <p:strVal val="visible"/>
                                      </p:to>
                                    </p:set>
                                    <p:anim calcmode="lin" valueType="num">
                                      <p:cBhvr additive="base">
                                        <p:cTn id="65" dur="20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66" dur="2000" fill="hold"/>
                                        <p:tgtEl>
                                          <p:spTgt spid="5">
                                            <p:txEl>
                                              <p:pRg st="15" end="15"/>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5">
                                            <p:txEl>
                                              <p:pRg st="16" end="16"/>
                                            </p:txEl>
                                          </p:spTgt>
                                        </p:tgtEl>
                                        <p:attrNameLst>
                                          <p:attrName>style.visibility</p:attrName>
                                        </p:attrNameLst>
                                      </p:cBhvr>
                                      <p:to>
                                        <p:strVal val="visible"/>
                                      </p:to>
                                    </p:set>
                                    <p:anim calcmode="lin" valueType="num">
                                      <p:cBhvr additive="base">
                                        <p:cTn id="69" dur="20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70" dur="20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p:nvPr>
        </p:nvSpPr>
        <p:spPr/>
        <p:txBody>
          <a:bodyPr/>
          <a:lstStyle/>
          <a:p>
            <a:pPr eaLnBrk="1" hangingPunct="1"/>
            <a:r>
              <a:rPr lang="fr-FR" dirty="0" smtClean="0"/>
              <a:t>Innovation sur l</a:t>
            </a:r>
            <a:r>
              <a:rPr lang="cs-CZ" dirty="0" smtClean="0"/>
              <a:t>e</a:t>
            </a:r>
            <a:r>
              <a:rPr lang="fr-FR" dirty="0" smtClean="0"/>
              <a:t> plan romanesque</a:t>
            </a:r>
          </a:p>
        </p:txBody>
      </p:sp>
      <p:sp>
        <p:nvSpPr>
          <p:cNvPr id="5" name="Zástupný symbol pro obsah 4"/>
          <p:cNvSpPr>
            <a:spLocks noGrp="1"/>
          </p:cNvSpPr>
          <p:nvPr>
            <p:ph idx="1"/>
          </p:nvPr>
        </p:nvSpPr>
        <p:spPr>
          <a:xfrm>
            <a:off x="285750" y="1285875"/>
            <a:ext cx="8643938" cy="5072063"/>
          </a:xfrm>
        </p:spPr>
        <p:txBody>
          <a:bodyPr/>
          <a:lstStyle/>
          <a:p>
            <a:pPr marL="179388" indent="-179388" eaLnBrk="1" hangingPunct="1">
              <a:spcBef>
                <a:spcPts val="600"/>
              </a:spcBef>
            </a:pPr>
            <a:r>
              <a:rPr lang="fr-FR" sz="2100" b="1" dirty="0" smtClean="0">
                <a:solidFill>
                  <a:srgbClr val="0033CC"/>
                </a:solidFill>
              </a:rPr>
              <a:t>Marcel Proust </a:t>
            </a:r>
            <a:r>
              <a:rPr lang="fr-FR" sz="2100" dirty="0" smtClean="0"/>
              <a:t>– le 1</a:t>
            </a:r>
            <a:r>
              <a:rPr lang="fr-FR" sz="2100" baseline="30000" dirty="0" smtClean="0"/>
              <a:t>er </a:t>
            </a:r>
            <a:r>
              <a:rPr lang="fr-FR" sz="2100" dirty="0" smtClean="0"/>
              <a:t>grand innovateur, «</a:t>
            </a:r>
            <a:r>
              <a:rPr lang="fr-FR" sz="2100" i="1" dirty="0" smtClean="0"/>
              <a:t>La vraie vie, c‘est la littérature</a:t>
            </a:r>
            <a:r>
              <a:rPr lang="fr-FR" sz="2100" dirty="0" smtClean="0"/>
              <a:t>.»</a:t>
            </a:r>
          </a:p>
          <a:p>
            <a:pPr marL="179388" indent="-179388" eaLnBrk="1" hangingPunct="1">
              <a:spcBef>
                <a:spcPct val="0"/>
              </a:spcBef>
              <a:buFont typeface="Arial" charset="0"/>
              <a:buNone/>
            </a:pPr>
            <a:r>
              <a:rPr lang="fr-FR" sz="2100" dirty="0" smtClean="0"/>
              <a:t>	très attaché à sa mère, dès son enfance de graves crises d‘asthme, après la mort de la mère, il renonce à sa vie mondaine, aux amitiés homosexuelles, affaibli par sa maladie, il reste dans sa chambre, dans son lit et écrit</a:t>
            </a:r>
          </a:p>
          <a:p>
            <a:pPr marL="179388" indent="-179388" eaLnBrk="1" hangingPunct="1">
              <a:spcBef>
                <a:spcPts val="600"/>
              </a:spcBef>
              <a:buFont typeface="Arial" charset="0"/>
              <a:buNone/>
            </a:pPr>
            <a:r>
              <a:rPr lang="fr-FR" sz="2100" dirty="0" smtClean="0"/>
              <a:t>	</a:t>
            </a:r>
            <a:r>
              <a:rPr lang="fr-FR" sz="2100" b="1" dirty="0" smtClean="0">
                <a:solidFill>
                  <a:srgbClr val="FF0000"/>
                </a:solidFill>
              </a:rPr>
              <a:t>À la recherche du temps perdu </a:t>
            </a:r>
            <a:r>
              <a:rPr lang="fr-FR" sz="2100" dirty="0" smtClean="0"/>
              <a:t>– ce cycle de </a:t>
            </a:r>
            <a:r>
              <a:rPr lang="fr-FR" sz="2100" b="1" dirty="0" smtClean="0"/>
              <a:t>7 romans </a:t>
            </a:r>
            <a:r>
              <a:rPr lang="fr-FR" sz="2100" dirty="0" smtClean="0"/>
              <a:t>domine la litt. du XX</a:t>
            </a:r>
            <a:r>
              <a:rPr lang="fr-FR" sz="2100" baseline="30000" dirty="0" smtClean="0"/>
              <a:t>e</a:t>
            </a:r>
            <a:r>
              <a:rPr lang="fr-FR" sz="2100" dirty="0" smtClean="0"/>
              <a:t> </a:t>
            </a:r>
            <a:endParaRPr lang="fr-FR" sz="2100" b="1" dirty="0" smtClean="0"/>
          </a:p>
          <a:p>
            <a:pPr marL="179388" indent="-179388" eaLnBrk="1" hangingPunct="1">
              <a:spcBef>
                <a:spcPct val="0"/>
              </a:spcBef>
              <a:buFont typeface="Arial" charset="0"/>
              <a:buNone/>
            </a:pPr>
            <a:r>
              <a:rPr lang="fr-FR" sz="2100" dirty="0" smtClean="0"/>
              <a:t>	 tout est écrit au passé </a:t>
            </a:r>
            <a:r>
              <a:rPr lang="fr-FR" sz="2100" b="1" dirty="0" smtClean="0">
                <a:solidFill>
                  <a:srgbClr val="009242"/>
                </a:solidFill>
              </a:rPr>
              <a:t>«</a:t>
            </a:r>
            <a:r>
              <a:rPr lang="fr-FR" sz="2100" b="1" i="1" dirty="0" smtClean="0">
                <a:solidFill>
                  <a:srgbClr val="009242"/>
                </a:solidFill>
              </a:rPr>
              <a:t>la vraie réalité n‘est pas dans le présent, mais dans le passé dont on garde la mémoire»</a:t>
            </a:r>
            <a:r>
              <a:rPr lang="fr-FR" sz="2100" dirty="0" smtClean="0"/>
              <a:t>, il reconstruit sa vie de ses pensées,</a:t>
            </a:r>
            <a:r>
              <a:rPr lang="cs-CZ" sz="2100" dirty="0" smtClean="0"/>
              <a:t> </a:t>
            </a:r>
            <a:r>
              <a:rPr lang="fr-FR" sz="2100" dirty="0" smtClean="0"/>
              <a:t>décrit le temps subjectif, les phrases (pensées) sont énormément longues</a:t>
            </a:r>
          </a:p>
          <a:p>
            <a:pPr marL="179388" indent="-179388" eaLnBrk="1" hangingPunct="1">
              <a:spcBef>
                <a:spcPts val="600"/>
              </a:spcBef>
            </a:pPr>
            <a:r>
              <a:rPr lang="fr-FR" sz="2100" b="1" dirty="0" smtClean="0">
                <a:solidFill>
                  <a:srgbClr val="0033CC"/>
                </a:solidFill>
              </a:rPr>
              <a:t>André Gide </a:t>
            </a:r>
            <a:r>
              <a:rPr lang="fr-FR" sz="2100" dirty="0" smtClean="0"/>
              <a:t>– le 2</a:t>
            </a:r>
            <a:r>
              <a:rPr lang="fr-FR" sz="2100" baseline="30000" dirty="0" smtClean="0"/>
              <a:t>er </a:t>
            </a:r>
            <a:r>
              <a:rPr lang="fr-FR" sz="2100" dirty="0" smtClean="0"/>
              <a:t>grand innovateur, le Prix Nobel 1947</a:t>
            </a:r>
          </a:p>
          <a:p>
            <a:pPr marL="179388" indent="-179388" eaLnBrk="1" hangingPunct="1">
              <a:spcBef>
                <a:spcPct val="0"/>
              </a:spcBef>
              <a:buFont typeface="Arial" charset="0"/>
              <a:buNone/>
            </a:pPr>
            <a:r>
              <a:rPr lang="fr-FR" sz="2100" dirty="0" smtClean="0"/>
              <a:t>	mère tyrannique, «</a:t>
            </a:r>
            <a:r>
              <a:rPr lang="fr-FR" sz="2100" i="1" dirty="0" smtClean="0"/>
              <a:t>Familles, je vous hais</a:t>
            </a:r>
            <a:r>
              <a:rPr lang="fr-FR" sz="2100" dirty="0" smtClean="0"/>
              <a:t>», homosexuel, s‘engage dans les combats politiques, se tourne vers le communisme</a:t>
            </a:r>
            <a:endParaRPr lang="cs-CZ" sz="2100" dirty="0" smtClean="0"/>
          </a:p>
          <a:p>
            <a:pPr marL="179388" indent="-179388" eaLnBrk="1" hangingPunct="1">
              <a:spcBef>
                <a:spcPts val="600"/>
              </a:spcBef>
              <a:buFont typeface="Arial" charset="0"/>
              <a:buNone/>
            </a:pPr>
            <a:r>
              <a:rPr lang="cs-CZ" sz="2100" b="1" dirty="0" smtClean="0">
                <a:solidFill>
                  <a:srgbClr val="FF0000"/>
                </a:solidFill>
              </a:rPr>
              <a:t>	</a:t>
            </a:r>
            <a:r>
              <a:rPr lang="fr-FR" sz="2100" b="1" dirty="0" smtClean="0">
                <a:solidFill>
                  <a:srgbClr val="FF0000"/>
                </a:solidFill>
              </a:rPr>
              <a:t>Les Faux-Monnayeurs</a:t>
            </a:r>
            <a:r>
              <a:rPr lang="fr-FR" sz="2100" dirty="0" smtClean="0"/>
              <a:t>,</a:t>
            </a:r>
            <a:r>
              <a:rPr lang="fr-FR" sz="2100" b="1" dirty="0" smtClean="0">
                <a:solidFill>
                  <a:srgbClr val="FF0000"/>
                </a:solidFill>
              </a:rPr>
              <a:t> Les Cahiers d‘André Walter</a:t>
            </a:r>
            <a:r>
              <a:rPr lang="fr-FR" sz="2100" dirty="0" smtClean="0"/>
              <a:t>, </a:t>
            </a:r>
            <a:r>
              <a:rPr lang="fr-FR" sz="2100" b="1" dirty="0" smtClean="0">
                <a:solidFill>
                  <a:srgbClr val="FF0000"/>
                </a:solidFill>
              </a:rPr>
              <a:t>Les Caves du Vatican </a:t>
            </a:r>
            <a:r>
              <a:rPr lang="cs-CZ" sz="2100" dirty="0" smtClean="0"/>
              <a:t>	</a:t>
            </a:r>
          </a:p>
          <a:p>
            <a:pPr marL="179388" indent="-179388" eaLnBrk="1" hangingPunct="1">
              <a:spcBef>
                <a:spcPct val="0"/>
              </a:spcBef>
              <a:buFont typeface="Arial" charset="0"/>
              <a:buNone/>
            </a:pPr>
            <a:r>
              <a:rPr lang="cs-CZ" sz="2100" dirty="0" smtClean="0"/>
              <a:t>	</a:t>
            </a:r>
            <a:r>
              <a:rPr lang="fr-FR" sz="2100" dirty="0" smtClean="0"/>
              <a:t>exploite le procédé de la «</a:t>
            </a:r>
            <a:r>
              <a:rPr lang="fr-FR" sz="2100" b="1" dirty="0" smtClean="0"/>
              <a:t>mise en abîme</a:t>
            </a:r>
            <a:r>
              <a:rPr lang="fr-FR" sz="2100" dirty="0" smtClean="0"/>
              <a:t>» – roman dans le roman, il méla</a:t>
            </a:r>
            <a:r>
              <a:rPr lang="cs-CZ" sz="2100" dirty="0" smtClean="0"/>
              <a:t>n</a:t>
            </a:r>
            <a:r>
              <a:rPr lang="fr-FR" sz="2100" dirty="0" smtClean="0"/>
              <a:t>ge le futur et le passé, aucun personnage central, aucune action centrale,ni construction logique</a:t>
            </a: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0484"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5">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7" end="7"/>
                                            </p:txEl>
                                          </p:spTgt>
                                        </p:tgtEl>
                                        <p:attrNameLst>
                                          <p:attrName>style.visibility</p:attrName>
                                        </p:attrNameLst>
                                      </p:cBhvr>
                                      <p:to>
                                        <p:strVal val="visible"/>
                                      </p:to>
                                    </p:set>
                                    <p:anim calcmode="lin" valueType="num">
                                      <p:cBhvr additive="base">
                                        <p:cTn id="41"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p:txBody>
          <a:bodyPr/>
          <a:lstStyle/>
          <a:p>
            <a:pPr eaLnBrk="1" hangingPunct="1"/>
            <a:r>
              <a:rPr lang="fr-FR" dirty="0" smtClean="0"/>
              <a:t>Innovation sur l</a:t>
            </a:r>
            <a:r>
              <a:rPr lang="cs-CZ" dirty="0" smtClean="0"/>
              <a:t>e</a:t>
            </a:r>
            <a:r>
              <a:rPr lang="fr-FR" dirty="0" smtClean="0"/>
              <a:t> plan poétique</a:t>
            </a:r>
          </a:p>
        </p:txBody>
      </p:sp>
      <p:sp>
        <p:nvSpPr>
          <p:cNvPr id="5" name="Zástupný symbol pro obsah 4"/>
          <p:cNvSpPr>
            <a:spLocks noGrp="1"/>
          </p:cNvSpPr>
          <p:nvPr>
            <p:ph idx="1"/>
          </p:nvPr>
        </p:nvSpPr>
        <p:spPr>
          <a:xfrm>
            <a:off x="142875" y="1143000"/>
            <a:ext cx="8858250" cy="5357813"/>
          </a:xfrm>
        </p:spPr>
        <p:txBody>
          <a:bodyPr rtlCol="0">
            <a:noAutofit/>
          </a:bodyPr>
          <a:lstStyle/>
          <a:p>
            <a:pPr marL="179388" indent="-179388" eaLnBrk="1" fontAlgn="auto" hangingPunct="1">
              <a:spcBef>
                <a:spcPts val="600"/>
              </a:spcBef>
              <a:spcAft>
                <a:spcPts val="0"/>
              </a:spcAft>
              <a:defRPr/>
            </a:pPr>
            <a:r>
              <a:rPr lang="fr-FR" sz="2100" b="1" dirty="0" smtClean="0">
                <a:solidFill>
                  <a:srgbClr val="0033CC"/>
                </a:solidFill>
              </a:rPr>
              <a:t>Guillaume Apollinaire</a:t>
            </a:r>
            <a:r>
              <a:rPr lang="fr-FR" sz="2100" dirty="0" smtClean="0"/>
              <a:t>* – le précurseur du surréalisme</a:t>
            </a:r>
          </a:p>
          <a:p>
            <a:pPr marL="179388" indent="-179388" eaLnBrk="1" fontAlgn="auto" hangingPunct="1">
              <a:spcBef>
                <a:spcPts val="600"/>
              </a:spcBef>
              <a:spcAft>
                <a:spcPts val="0"/>
              </a:spcAft>
              <a:defRPr/>
            </a:pPr>
            <a:r>
              <a:rPr lang="fr-FR" sz="2100" b="1" u="sng" dirty="0" smtClean="0">
                <a:solidFill>
                  <a:srgbClr val="009242"/>
                </a:solidFill>
              </a:rPr>
              <a:t>Dadaïsme</a:t>
            </a:r>
            <a:r>
              <a:rPr lang="fr-FR" sz="2100" b="1" dirty="0" smtClean="0"/>
              <a:t> </a:t>
            </a:r>
            <a:r>
              <a:rPr lang="fr-FR" sz="2100" dirty="0" smtClean="0"/>
              <a:t>– fr. </a:t>
            </a:r>
            <a:r>
              <a:rPr lang="fr-FR" sz="2100" b="1" i="1" dirty="0" smtClean="0"/>
              <a:t>dada</a:t>
            </a:r>
            <a:r>
              <a:rPr lang="fr-FR" sz="2100" dirty="0" smtClean="0"/>
              <a:t> (loisir), 1</a:t>
            </a:r>
            <a:r>
              <a:rPr lang="fr-FR" sz="2100" baseline="30000" dirty="0" smtClean="0"/>
              <a:t>er</a:t>
            </a:r>
            <a:r>
              <a:rPr lang="fr-FR" sz="2100" dirty="0" smtClean="0"/>
              <a:t> mot choisi par dérision dans un dictionnaire,</a:t>
            </a:r>
          </a:p>
          <a:p>
            <a:pPr marL="179388" indent="-179388" eaLnBrk="1" fontAlgn="auto" hangingPunct="1">
              <a:spcBef>
                <a:spcPts val="0"/>
              </a:spcBef>
              <a:spcAft>
                <a:spcPts val="0"/>
              </a:spcAft>
              <a:buFont typeface="Arial" charset="0"/>
              <a:buNone/>
              <a:defRPr/>
            </a:pPr>
            <a:r>
              <a:rPr lang="fr-FR" sz="2100" dirty="0" smtClean="0"/>
              <a:t>	l‘apogée 1920-1922, ils tirent des mots au hasard d‘un chapeau et déclarent que l‘assemblage de ces mots est un poème, les typographies sont mélangées; programme négativiste – provocation, nihilisme, anarchisme dans l‘art</a:t>
            </a:r>
          </a:p>
          <a:p>
            <a:pPr marL="179388" indent="-179388" eaLnBrk="1" fontAlgn="auto" hangingPunct="1">
              <a:spcBef>
                <a:spcPts val="600"/>
              </a:spcBef>
              <a:spcAft>
                <a:spcPts val="0"/>
              </a:spcAft>
              <a:buFont typeface="Arial" charset="0"/>
              <a:buNone/>
              <a:defRPr/>
            </a:pPr>
            <a:r>
              <a:rPr lang="fr-FR" sz="2100" b="1" dirty="0" smtClean="0">
                <a:solidFill>
                  <a:srgbClr val="0033CC"/>
                </a:solidFill>
              </a:rPr>
              <a:t>	Tristan Tzara </a:t>
            </a:r>
            <a:r>
              <a:rPr lang="fr-FR" sz="2100" dirty="0" smtClean="0"/>
              <a:t>– le </a:t>
            </a:r>
            <a:r>
              <a:rPr lang="fr-FR" sz="2100" b="1" dirty="0" smtClean="0">
                <a:solidFill>
                  <a:srgbClr val="FF0000"/>
                </a:solidFill>
              </a:rPr>
              <a:t>Manifeste dada </a:t>
            </a:r>
            <a:r>
              <a:rPr lang="fr-FR" sz="2100" dirty="0" smtClean="0"/>
              <a:t>1918, </a:t>
            </a:r>
            <a:r>
              <a:rPr lang="fr-FR" sz="2100" b="1" dirty="0" smtClean="0">
                <a:solidFill>
                  <a:srgbClr val="0033CC"/>
                </a:solidFill>
              </a:rPr>
              <a:t>Louis Aragon, André Breton</a:t>
            </a:r>
          </a:p>
          <a:p>
            <a:pPr marL="179388" indent="-179388" eaLnBrk="1" fontAlgn="auto" hangingPunct="1">
              <a:spcBef>
                <a:spcPts val="600"/>
              </a:spcBef>
              <a:spcAft>
                <a:spcPts val="0"/>
              </a:spcAft>
              <a:defRPr/>
            </a:pPr>
            <a:r>
              <a:rPr lang="fr-FR" sz="2100" b="1" u="sng" dirty="0" smtClean="0">
                <a:solidFill>
                  <a:srgbClr val="009242"/>
                </a:solidFill>
              </a:rPr>
              <a:t>Surréalisme</a:t>
            </a:r>
            <a:r>
              <a:rPr lang="fr-FR" sz="2100" dirty="0" smtClean="0"/>
              <a:t> – devient un mouvement organisé qui doit son nom à Apollinaire,  l‘apogée 1923-1935</a:t>
            </a:r>
            <a:r>
              <a:rPr lang="cs-CZ" sz="2100" dirty="0" smtClean="0"/>
              <a:t>, </a:t>
            </a:r>
            <a:r>
              <a:rPr lang="fr-FR" sz="2100" dirty="0" smtClean="0"/>
              <a:t>les désaccords politiques séparent le mouvement</a:t>
            </a:r>
          </a:p>
          <a:p>
            <a:pPr marL="179388" indent="-179388" eaLnBrk="1" fontAlgn="auto" hangingPunct="1">
              <a:spcBef>
                <a:spcPts val="600"/>
              </a:spcBef>
              <a:spcAft>
                <a:spcPts val="0"/>
              </a:spcAft>
              <a:buFont typeface="Arial" charset="0"/>
              <a:buNone/>
              <a:defRPr/>
            </a:pPr>
            <a:r>
              <a:rPr lang="fr-FR" sz="2100" b="1" dirty="0" smtClean="0">
                <a:solidFill>
                  <a:srgbClr val="0033CC"/>
                </a:solidFill>
              </a:rPr>
              <a:t>	Breton</a:t>
            </a:r>
            <a:r>
              <a:rPr lang="fr-FR" sz="2100" dirty="0" smtClean="0"/>
              <a:t> rompt avec dada (devient </a:t>
            </a:r>
            <a:r>
              <a:rPr lang="fr-FR" sz="2100" i="1" dirty="0" smtClean="0"/>
              <a:t>stérile</a:t>
            </a:r>
            <a:r>
              <a:rPr lang="fr-FR" sz="2100" dirty="0" smtClean="0"/>
              <a:t>), écrit les </a:t>
            </a:r>
            <a:r>
              <a:rPr lang="fr-FR" sz="2100" b="1" dirty="0" smtClean="0">
                <a:solidFill>
                  <a:srgbClr val="FF0000"/>
                </a:solidFill>
              </a:rPr>
              <a:t>Manifestes  du surréalisme</a:t>
            </a:r>
            <a:endParaRPr lang="fr-FR" sz="2100" dirty="0" smtClean="0"/>
          </a:p>
          <a:p>
            <a:pPr marL="179388" indent="-179388" eaLnBrk="1" fontAlgn="auto" hangingPunct="1">
              <a:spcBef>
                <a:spcPts val="0"/>
              </a:spcBef>
              <a:spcAft>
                <a:spcPts val="0"/>
              </a:spcAft>
              <a:buFont typeface="Arial" charset="0"/>
              <a:buNone/>
              <a:defRPr/>
            </a:pPr>
            <a:r>
              <a:rPr lang="fr-FR" sz="2100" dirty="0" smtClean="0"/>
              <a:t>	Écrivains: </a:t>
            </a:r>
            <a:r>
              <a:rPr lang="fr-FR" sz="2100" b="1" dirty="0" smtClean="0">
                <a:solidFill>
                  <a:srgbClr val="0033CC"/>
                </a:solidFill>
              </a:rPr>
              <a:t>Breton, Aragon, Paul Éluard, Robert Desnos</a:t>
            </a:r>
            <a:r>
              <a:rPr lang="fr-FR" sz="2100" dirty="0" smtClean="0"/>
              <a:t>; peintres: </a:t>
            </a:r>
            <a:r>
              <a:rPr lang="fr-FR" sz="2100" b="1" dirty="0" smtClean="0">
                <a:solidFill>
                  <a:srgbClr val="0033CC"/>
                </a:solidFill>
              </a:rPr>
              <a:t>Dali, Miro</a:t>
            </a:r>
          </a:p>
          <a:p>
            <a:pPr marL="179388" indent="-179388" eaLnBrk="1" fontAlgn="auto" hangingPunct="1">
              <a:spcBef>
                <a:spcPts val="600"/>
              </a:spcBef>
              <a:spcAft>
                <a:spcPts val="0"/>
              </a:spcAft>
              <a:buFont typeface="Arial" charset="0"/>
              <a:buNone/>
              <a:defRPr/>
            </a:pPr>
            <a:r>
              <a:rPr lang="fr-FR" sz="2100" b="1" dirty="0" smtClean="0">
                <a:solidFill>
                  <a:srgbClr val="0033CC"/>
                </a:solidFill>
              </a:rPr>
              <a:t>	</a:t>
            </a:r>
            <a:r>
              <a:rPr lang="fr-FR" sz="2100" b="1" dirty="0" smtClean="0"/>
              <a:t>Doctrine surréaliste:</a:t>
            </a:r>
          </a:p>
          <a:p>
            <a:pPr marL="179388" indent="-179388" eaLnBrk="1" fontAlgn="auto" hangingPunct="1">
              <a:spcBef>
                <a:spcPts val="0"/>
              </a:spcBef>
              <a:spcAft>
                <a:spcPts val="0"/>
              </a:spcAft>
              <a:buFont typeface="Arial" charset="0"/>
              <a:buNone/>
              <a:defRPr/>
            </a:pPr>
            <a:r>
              <a:rPr lang="fr-FR" sz="2100" b="1" dirty="0" smtClean="0"/>
              <a:t>	</a:t>
            </a:r>
            <a:r>
              <a:rPr lang="fr-FR" sz="2100" dirty="0" smtClean="0"/>
              <a:t>1) le rêve et la réalité font l‘un en formant une surréalité (Freud – l‘hypnose)</a:t>
            </a:r>
          </a:p>
          <a:p>
            <a:pPr marL="179388" indent="-179388" eaLnBrk="1" fontAlgn="auto" hangingPunct="1">
              <a:spcBef>
                <a:spcPts val="0"/>
              </a:spcBef>
              <a:spcAft>
                <a:spcPts val="0"/>
              </a:spcAft>
              <a:buFont typeface="Arial" charset="0"/>
              <a:buNone/>
              <a:defRPr/>
            </a:pPr>
            <a:r>
              <a:rPr lang="fr-FR" sz="2100" dirty="0" smtClean="0"/>
              <a:t>	2) </a:t>
            </a:r>
            <a:r>
              <a:rPr lang="fr-FR" sz="2100" b="1" i="1" dirty="0" smtClean="0"/>
              <a:t>l‘écriture automatique </a:t>
            </a:r>
            <a:r>
              <a:rPr lang="fr-FR" sz="2100" dirty="0" smtClean="0"/>
              <a:t>– sans contrôle de la raison, dictée de l‘inconscient</a:t>
            </a:r>
          </a:p>
          <a:p>
            <a:pPr marL="450850" indent="-273050" eaLnBrk="1" fontAlgn="auto" hangingPunct="1">
              <a:spcBef>
                <a:spcPts val="0"/>
              </a:spcBef>
              <a:spcAft>
                <a:spcPts val="0"/>
              </a:spcAft>
              <a:buNone/>
              <a:defRPr/>
            </a:pPr>
            <a:r>
              <a:rPr lang="fr-FR" sz="2100" dirty="0" smtClean="0"/>
              <a:t>3) </a:t>
            </a:r>
            <a:r>
              <a:rPr lang="cs-CZ" sz="2100" dirty="0" smtClean="0"/>
              <a:t>la </a:t>
            </a:r>
            <a:r>
              <a:rPr lang="fr-FR" sz="2100" dirty="0" smtClean="0"/>
              <a:t>technique du « </a:t>
            </a:r>
            <a:r>
              <a:rPr lang="fr-FR" sz="2100" b="1" i="1" dirty="0" smtClean="0"/>
              <a:t>cadavre exquis</a:t>
            </a:r>
            <a:r>
              <a:rPr lang="cs-CZ" sz="2100" b="1" i="1" dirty="0" smtClean="0"/>
              <a:t> </a:t>
            </a:r>
            <a:r>
              <a:rPr lang="fr-FR" sz="2100" dirty="0" smtClean="0"/>
              <a:t>» – écrire des éléments de phrases sur un papier qu‘on fait circuler, chacun complète sans savoir ce qu‘il y avait avant</a:t>
            </a:r>
          </a:p>
          <a:p>
            <a:pPr marL="450850" indent="-273050" eaLnBrk="1" fontAlgn="auto" hangingPunct="1">
              <a:spcBef>
                <a:spcPts val="0"/>
              </a:spcBef>
              <a:spcAft>
                <a:spcPts val="0"/>
              </a:spcAft>
              <a:buFont typeface="Arial" charset="0"/>
              <a:buNone/>
              <a:defRPr/>
            </a:pPr>
            <a:endParaRPr lang="cs-CZ" sz="2100" dirty="0" smtClean="0"/>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1508"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20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5">
                                            <p:txEl>
                                              <p:pRg st="7" end="7"/>
                                            </p:txEl>
                                          </p:spTgt>
                                        </p:tgtEl>
                                        <p:attrNameLst>
                                          <p:attrName>style.visibility</p:attrName>
                                        </p:attrNameLst>
                                      </p:cBhvr>
                                      <p:to>
                                        <p:strVal val="visible"/>
                                      </p:to>
                                    </p:set>
                                    <p:anim calcmode="lin" valueType="num">
                                      <p:cBhvr additive="base">
                                        <p:cTn id="41" dur="20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5">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anim calcmode="lin" valueType="num">
                                      <p:cBhvr additive="base">
                                        <p:cTn id="45" dur="20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5">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xEl>
                                              <p:pRg st="9" end="9"/>
                                            </p:txEl>
                                          </p:spTgt>
                                        </p:tgtEl>
                                        <p:attrNameLst>
                                          <p:attrName>style.visibility</p:attrName>
                                        </p:attrNameLst>
                                      </p:cBhvr>
                                      <p:to>
                                        <p:strVal val="visible"/>
                                      </p:to>
                                    </p:set>
                                    <p:anim calcmode="lin" valueType="num">
                                      <p:cBhvr additive="base">
                                        <p:cTn id="49" dur="20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5">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10" end="10"/>
                                            </p:txEl>
                                          </p:spTgt>
                                        </p:tgtEl>
                                        <p:attrNameLst>
                                          <p:attrName>style.visibility</p:attrName>
                                        </p:attrNameLst>
                                      </p:cBhvr>
                                      <p:to>
                                        <p:strVal val="visible"/>
                                      </p:to>
                                    </p:set>
                                    <p:anim calcmode="lin" valueType="num">
                                      <p:cBhvr additive="base">
                                        <p:cTn id="53" dur="2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1"/>
          <p:cNvSpPr>
            <a:spLocks noGrp="1"/>
          </p:cNvSpPr>
          <p:nvPr>
            <p:ph type="title"/>
          </p:nvPr>
        </p:nvSpPr>
        <p:spPr/>
        <p:txBody>
          <a:bodyPr/>
          <a:lstStyle/>
          <a:p>
            <a:pPr eaLnBrk="1" hangingPunct="1"/>
            <a:r>
              <a:rPr lang="cs-CZ" smtClean="0"/>
              <a:t>*</a:t>
            </a:r>
            <a:r>
              <a:rPr lang="fr-FR" smtClean="0"/>
              <a:t>Guillaume Apollinaire</a:t>
            </a:r>
          </a:p>
        </p:txBody>
      </p:sp>
      <p:sp>
        <p:nvSpPr>
          <p:cNvPr id="22530" name="Zástupný symbol pro obsah 4"/>
          <p:cNvSpPr>
            <a:spLocks noGrp="1"/>
          </p:cNvSpPr>
          <p:nvPr>
            <p:ph idx="1"/>
          </p:nvPr>
        </p:nvSpPr>
        <p:spPr>
          <a:xfrm>
            <a:off x="142875" y="1125538"/>
            <a:ext cx="9001125" cy="5286375"/>
          </a:xfrm>
        </p:spPr>
        <p:txBody>
          <a:bodyPr/>
          <a:lstStyle/>
          <a:p>
            <a:pPr marL="179388" indent="-179388" eaLnBrk="1" hangingPunct="1">
              <a:spcBef>
                <a:spcPts val="600"/>
              </a:spcBef>
            </a:pPr>
            <a:r>
              <a:rPr lang="fr-FR" sz="2100" b="1" dirty="0" smtClean="0"/>
              <a:t>Innovation </a:t>
            </a:r>
            <a:r>
              <a:rPr lang="fr-FR" sz="2100" dirty="0" smtClean="0"/>
              <a:t>de la poésie (comme Prouste en prose) – </a:t>
            </a:r>
            <a:r>
              <a:rPr lang="fr-FR" sz="2100" b="1" dirty="0" smtClean="0">
                <a:solidFill>
                  <a:srgbClr val="0033CC"/>
                </a:solidFill>
              </a:rPr>
              <a:t>la sup</a:t>
            </a:r>
            <a:r>
              <a:rPr lang="cs-CZ" sz="2100" b="1" dirty="0" smtClean="0">
                <a:solidFill>
                  <a:srgbClr val="0033CC"/>
                </a:solidFill>
              </a:rPr>
              <a:t>p</a:t>
            </a:r>
            <a:r>
              <a:rPr lang="fr-FR" sz="2100" b="1" dirty="0" smtClean="0">
                <a:solidFill>
                  <a:srgbClr val="0033CC"/>
                </a:solidFill>
              </a:rPr>
              <a:t>ression de la ponctuation, le vers libre rimé, il allie le lexique trivial à un lexique recherché</a:t>
            </a:r>
          </a:p>
          <a:p>
            <a:pPr marL="179388" indent="-179388" eaLnBrk="1" hangingPunct="1">
              <a:spcBef>
                <a:spcPct val="0"/>
              </a:spcBef>
            </a:pPr>
            <a:r>
              <a:rPr lang="fr-FR" sz="2100" dirty="0" smtClean="0"/>
              <a:t>le </a:t>
            </a:r>
            <a:r>
              <a:rPr lang="fr-FR" sz="2100" b="1" dirty="0" smtClean="0"/>
              <a:t>temps</a:t>
            </a:r>
            <a:r>
              <a:rPr lang="fr-FR" sz="2100" dirty="0" smtClean="0"/>
              <a:t> et </a:t>
            </a:r>
            <a:r>
              <a:rPr lang="fr-FR" sz="2100" b="1" dirty="0" smtClean="0"/>
              <a:t>l‘eau</a:t>
            </a:r>
            <a:r>
              <a:rPr lang="fr-FR" sz="2100" dirty="0" smtClean="0"/>
              <a:t> occupe une place centrale dans son œuvre</a:t>
            </a:r>
          </a:p>
          <a:p>
            <a:pPr marL="179388" indent="-179388" eaLnBrk="1" hangingPunct="1">
              <a:spcBef>
                <a:spcPct val="0"/>
              </a:spcBef>
            </a:pPr>
            <a:r>
              <a:rPr lang="fr-FR" sz="2100" b="1" dirty="0" smtClean="0">
                <a:solidFill>
                  <a:srgbClr val="FF0000"/>
                </a:solidFill>
              </a:rPr>
              <a:t>Alcools</a:t>
            </a:r>
            <a:r>
              <a:rPr lang="fr-FR" sz="2100" dirty="0" smtClean="0"/>
              <a:t> (1913) – le titre est une référence au </a:t>
            </a:r>
            <a:r>
              <a:rPr lang="fr-FR" sz="2100" i="1" dirty="0" smtClean="0"/>
              <a:t>Bateau ivre </a:t>
            </a:r>
            <a:r>
              <a:rPr lang="fr-FR" sz="2100" dirty="0" smtClean="0"/>
              <a:t>de Rimbaud  </a:t>
            </a:r>
          </a:p>
          <a:p>
            <a:pPr marL="179388" indent="-179388" eaLnBrk="1" hangingPunct="1">
              <a:spcBef>
                <a:spcPct val="0"/>
              </a:spcBef>
              <a:buFont typeface="Arial" charset="0"/>
              <a:buNone/>
            </a:pPr>
            <a:r>
              <a:rPr lang="fr-FR" sz="2100" i="1" dirty="0" smtClean="0"/>
              <a:t>	</a:t>
            </a:r>
            <a:r>
              <a:rPr lang="fr-FR" sz="2100" dirty="0" smtClean="0"/>
              <a:t>poèmes: </a:t>
            </a:r>
            <a:r>
              <a:rPr lang="fr-FR" sz="2100" i="1" dirty="0" smtClean="0"/>
              <a:t>Zone, Pont Mirabeau, La chanson du mal-aimé…</a:t>
            </a:r>
          </a:p>
          <a:p>
            <a:pPr marL="179388" indent="-179388" eaLnBrk="1" hangingPunct="1">
              <a:spcBef>
                <a:spcPct val="0"/>
              </a:spcBef>
            </a:pPr>
            <a:r>
              <a:rPr lang="fr-FR" sz="2100" b="1" dirty="0" smtClean="0">
                <a:solidFill>
                  <a:srgbClr val="FF0000"/>
                </a:solidFill>
              </a:rPr>
              <a:t>Calligrammes</a:t>
            </a:r>
            <a:r>
              <a:rPr lang="fr-FR" sz="2100" dirty="0" smtClean="0"/>
              <a:t> (1918) – A. use des possibilités figuratives du vers, le texte est disposé en forme de dessin, l‘image redouble le m</a:t>
            </a:r>
            <a:r>
              <a:rPr lang="cs-CZ" sz="2100" dirty="0" smtClean="0"/>
              <a:t>e</a:t>
            </a:r>
            <a:r>
              <a:rPr lang="fr-FR" sz="2100" dirty="0" smtClean="0"/>
              <a:t>ssage textuel</a:t>
            </a:r>
          </a:p>
        </p:txBody>
      </p:sp>
      <p:sp>
        <p:nvSpPr>
          <p:cNvPr id="6" name="Zástupný symbol pro zápatí 3"/>
          <p:cNvSpPr>
            <a:spLocks noGrp="1"/>
          </p:cNvSpPr>
          <p:nvPr>
            <p:ph type="ftr" sz="quarter" idx="11"/>
          </p:nvPr>
        </p:nvSpPr>
        <p:spPr>
          <a:xfrm>
            <a:off x="1785938" y="6492875"/>
            <a:ext cx="5857875" cy="365125"/>
          </a:xfrm>
        </p:spPr>
        <p:txBody>
          <a:bodyPr/>
          <a:lstStyle/>
          <a:p>
            <a:pPr>
              <a:defRPr/>
            </a:pPr>
            <a:r>
              <a:rPr lang="cs-CZ" i="1" dirty="0">
                <a:latin typeface="Arial" pitchFamily="34" charset="0"/>
                <a:cs typeface="Arial" pitchFamily="34" charset="0"/>
              </a:rPr>
              <a:t>Autorem materiálu a všech jeho částí, není-li uvedeno jinak, je Mgr. Andrea Šteflová</a:t>
            </a:r>
          </a:p>
          <a:p>
            <a:pPr>
              <a:defRPr/>
            </a:pPr>
            <a:r>
              <a:rPr lang="cs-CZ" sz="1400" dirty="0">
                <a:latin typeface="Arial" pitchFamily="34" charset="0"/>
                <a:cs typeface="Arial" pitchFamily="34" charset="0"/>
              </a:rPr>
              <a:t>CZ.1.07/1.5.00/34.0501</a:t>
            </a:r>
          </a:p>
        </p:txBody>
      </p:sp>
      <p:sp>
        <p:nvSpPr>
          <p:cNvPr id="22532" name="TextovéPole 6"/>
          <p:cNvSpPr txBox="1">
            <a:spLocks noChangeArrowheads="1"/>
          </p:cNvSpPr>
          <p:nvPr/>
        </p:nvSpPr>
        <p:spPr bwMode="auto">
          <a:xfrm>
            <a:off x="6286500" y="0"/>
            <a:ext cx="2857500" cy="307975"/>
          </a:xfrm>
          <a:prstGeom prst="rect">
            <a:avLst/>
          </a:prstGeom>
          <a:noFill/>
          <a:ln w="9525">
            <a:noFill/>
            <a:miter lim="800000"/>
            <a:headEnd/>
            <a:tailEnd/>
          </a:ln>
        </p:spPr>
        <p:txBody>
          <a:bodyPr>
            <a:spAutoFit/>
          </a:bodyPr>
          <a:lstStyle/>
          <a:p>
            <a:r>
              <a:rPr lang="cs-CZ" sz="1400"/>
              <a:t>VY_32_INOVACE_2.1.FJ4.13/Št</a:t>
            </a:r>
          </a:p>
        </p:txBody>
      </p:sp>
      <p:pic>
        <p:nvPicPr>
          <p:cNvPr id="22534" name="Picture 6" descr="Apollinaire"/>
          <p:cNvPicPr>
            <a:picLocks noChangeAspect="1" noChangeArrowheads="1"/>
          </p:cNvPicPr>
          <p:nvPr/>
        </p:nvPicPr>
        <p:blipFill>
          <a:blip r:embed="rId2" cstate="print"/>
          <a:srcRect/>
          <a:stretch>
            <a:fillRect/>
          </a:stretch>
        </p:blipFill>
        <p:spPr bwMode="auto">
          <a:xfrm>
            <a:off x="5148263" y="3573463"/>
            <a:ext cx="2393950" cy="2689225"/>
          </a:xfrm>
          <a:prstGeom prst="rect">
            <a:avLst/>
          </a:prstGeom>
          <a:noFill/>
        </p:spPr>
      </p:pic>
      <p:sp>
        <p:nvSpPr>
          <p:cNvPr id="22536" name="Text Box 8"/>
          <p:cNvSpPr txBox="1">
            <a:spLocks noChangeArrowheads="1"/>
          </p:cNvSpPr>
          <p:nvPr/>
        </p:nvSpPr>
        <p:spPr bwMode="auto">
          <a:xfrm>
            <a:off x="2555875" y="6165850"/>
            <a:ext cx="1066800" cy="244475"/>
          </a:xfrm>
          <a:prstGeom prst="rect">
            <a:avLst/>
          </a:prstGeom>
          <a:noFill/>
          <a:ln w="9525">
            <a:noFill/>
            <a:miter lim="800000"/>
            <a:headEnd/>
            <a:tailEnd/>
          </a:ln>
          <a:effectLst/>
        </p:spPr>
        <p:txBody>
          <a:bodyPr wrap="none">
            <a:spAutoFit/>
          </a:bodyPr>
          <a:lstStyle/>
          <a:p>
            <a:r>
              <a:rPr lang="fr-FR" sz="1000"/>
              <a:t>Auteur: inconnu</a:t>
            </a:r>
            <a:endParaRPr lang="cs-CZ" sz="1000"/>
          </a:p>
        </p:txBody>
      </p:sp>
      <p:pic>
        <p:nvPicPr>
          <p:cNvPr id="22538" name="Picture 10" descr="File:Guillaume Apollinaire Calligramme.JPG">
            <a:hlinkClick r:id="rId3"/>
          </p:cNvPr>
          <p:cNvPicPr>
            <a:picLocks noChangeAspect="1" noChangeArrowheads="1"/>
          </p:cNvPicPr>
          <p:nvPr/>
        </p:nvPicPr>
        <p:blipFill>
          <a:blip r:embed="rId4" cstate="print"/>
          <a:srcRect/>
          <a:stretch>
            <a:fillRect/>
          </a:stretch>
        </p:blipFill>
        <p:spPr bwMode="auto">
          <a:xfrm>
            <a:off x="2555875" y="3573463"/>
            <a:ext cx="1927225" cy="2592387"/>
          </a:xfrm>
          <a:prstGeom prst="rect">
            <a:avLst/>
          </a:prstGeom>
          <a:noFill/>
        </p:spPr>
      </p:pic>
      <p:sp>
        <p:nvSpPr>
          <p:cNvPr id="22539" name="Text Box 11"/>
          <p:cNvSpPr txBox="1">
            <a:spLocks noChangeArrowheads="1"/>
          </p:cNvSpPr>
          <p:nvPr/>
        </p:nvSpPr>
        <p:spPr bwMode="auto">
          <a:xfrm>
            <a:off x="5364163" y="6165850"/>
            <a:ext cx="1066800" cy="244475"/>
          </a:xfrm>
          <a:prstGeom prst="rect">
            <a:avLst/>
          </a:prstGeom>
          <a:noFill/>
          <a:ln w="9525">
            <a:noFill/>
            <a:miter lim="800000"/>
            <a:headEnd/>
            <a:tailEnd/>
          </a:ln>
          <a:effectLst/>
        </p:spPr>
        <p:txBody>
          <a:bodyPr wrap="none">
            <a:spAutoFit/>
          </a:bodyPr>
          <a:lstStyle/>
          <a:p>
            <a:r>
              <a:rPr lang="fr-FR" sz="1000"/>
              <a:t>Auteur: inconnu</a:t>
            </a:r>
            <a:endParaRPr lang="cs-CZ"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0">
                                            <p:txEl>
                                              <p:pRg st="2" end="2"/>
                                            </p:txEl>
                                          </p:spTgt>
                                        </p:tgtEl>
                                        <p:attrNameLst>
                                          <p:attrName>style.visibility</p:attrName>
                                        </p:attrNameLst>
                                      </p:cBhvr>
                                      <p:to>
                                        <p:strVal val="visible"/>
                                      </p:to>
                                    </p:set>
                                    <p:anim calcmode="lin" valueType="num">
                                      <p:cBhvr additive="base">
                                        <p:cTn id="7" dur="2000" fill="hold"/>
                                        <p:tgtEl>
                                          <p:spTgt spid="22530">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2530">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2530">
                                            <p:txEl>
                                              <p:pRg st="3" end="3"/>
                                            </p:txEl>
                                          </p:spTgt>
                                        </p:tgtEl>
                                        <p:attrNameLst>
                                          <p:attrName>style.visibility</p:attrName>
                                        </p:attrNameLst>
                                      </p:cBhvr>
                                      <p:to>
                                        <p:strVal val="visible"/>
                                      </p:to>
                                    </p:set>
                                    <p:anim calcmode="lin" valueType="num">
                                      <p:cBhvr additive="base">
                                        <p:cTn id="11" dur="2000" fill="hold"/>
                                        <p:tgtEl>
                                          <p:spTgt spid="22530">
                                            <p:txEl>
                                              <p:pRg st="3" end="3"/>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225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2530">
                                            <p:txEl>
                                              <p:pRg st="4" end="4"/>
                                            </p:txEl>
                                          </p:spTgt>
                                        </p:tgtEl>
                                        <p:attrNameLst>
                                          <p:attrName>style.visibility</p:attrName>
                                        </p:attrNameLst>
                                      </p:cBhvr>
                                      <p:to>
                                        <p:strVal val="visible"/>
                                      </p:to>
                                    </p:set>
                                    <p:anim calcmode="lin" valueType="num">
                                      <p:cBhvr additive="base">
                                        <p:cTn id="17" dur="2000" fill="hold"/>
                                        <p:tgtEl>
                                          <p:spTgt spid="22530">
                                            <p:txEl>
                                              <p:pRg st="4" end="4"/>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225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22538"/>
                                        </p:tgtEl>
                                        <p:attrNameLst>
                                          <p:attrName>style.visibility</p:attrName>
                                        </p:attrNameLst>
                                      </p:cBhvr>
                                      <p:to>
                                        <p:strVal val="visible"/>
                                      </p:to>
                                    </p:set>
                                    <p:animEffect transition="in" filter="randombar(horizontal)">
                                      <p:cBhvr>
                                        <p:cTn id="23" dur="2000"/>
                                        <p:tgtEl>
                                          <p:spTgt spid="22538"/>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22534"/>
                                        </p:tgtEl>
                                        <p:attrNameLst>
                                          <p:attrName>style.visibility</p:attrName>
                                        </p:attrNameLst>
                                      </p:cBhvr>
                                      <p:to>
                                        <p:strVal val="visible"/>
                                      </p:to>
                                    </p:set>
                                    <p:animEffect transition="in" filter="randombar(horizontal)">
                                      <p:cBhvr>
                                        <p:cTn id="28" dur="2000"/>
                                        <p:tgtEl>
                                          <p:spTgt spid="22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4934</TotalTime>
  <Words>2456</Words>
  <Application>Microsoft Office PowerPoint</Application>
  <PresentationFormat>Předvádění na obrazovce (4:3)</PresentationFormat>
  <Paragraphs>347</Paragraphs>
  <Slides>23</Slides>
  <Notes>3</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Prezentace aplikace PowerPoint</vt:lpstr>
      <vt:lpstr>Littérature française V</vt:lpstr>
      <vt:lpstr>Points de repère historiques</vt:lpstr>
      <vt:lpstr>Belle Époque 1894-1914</vt:lpstr>
      <vt:lpstr>Mode de la Belle Époque</vt:lpstr>
      <vt:lpstr>L‘avant-guerre, 1e guerre</vt:lpstr>
      <vt:lpstr>Innovation sur le plan romanesque</vt:lpstr>
      <vt:lpstr>Innovation sur le plan poétique</vt:lpstr>
      <vt:lpstr>*Guillaume Apollinaire</vt:lpstr>
      <vt:lpstr>Années folles 1920-1929</vt:lpstr>
      <vt:lpstr>Joséphine Baker</vt:lpstr>
      <vt:lpstr>L‘entre-deux-guerre</vt:lpstr>
      <vt:lpstr>2e guerre mondiale et l‘après-guerre</vt:lpstr>
      <vt:lpstr>Existentialisme</vt:lpstr>
      <vt:lpstr>*Jean-Paul Sartre</vt:lpstr>
      <vt:lpstr>Nouveau roman 1950-1960</vt:lpstr>
      <vt:lpstr>Théâtre absurde 1950-1960</vt:lpstr>
      <vt:lpstr>Poésie en liberté</vt:lpstr>
      <vt:lpstr>D‘autres auteurs remarquables du XXe</vt:lpstr>
      <vt:lpstr>Prix Nobel pour la littérature fr.</vt:lpstr>
      <vt:lpstr>Que savez-vous?</vt:lpstr>
      <vt:lpstr>Que savez-vous?</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Radek</dc:creator>
  <cp:lastModifiedBy>Radek</cp:lastModifiedBy>
  <cp:revision>443</cp:revision>
  <dcterms:modified xsi:type="dcterms:W3CDTF">2013-02-25T16:29:07Z</dcterms:modified>
</cp:coreProperties>
</file>