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23" r:id="rId4"/>
    <p:sldId id="328" r:id="rId5"/>
    <p:sldId id="320" r:id="rId6"/>
    <p:sldId id="319" r:id="rId7"/>
    <p:sldId id="317" r:id="rId8"/>
    <p:sldId id="318" r:id="rId9"/>
    <p:sldId id="321" r:id="rId10"/>
    <p:sldId id="325" r:id="rId11"/>
    <p:sldId id="326" r:id="rId12"/>
    <p:sldId id="327" r:id="rId13"/>
    <p:sldId id="330" r:id="rId14"/>
    <p:sldId id="322" r:id="rId15"/>
    <p:sldId id="329" r:id="rId16"/>
    <p:sldId id="305" r:id="rId17"/>
    <p:sldId id="331" r:id="rId18"/>
    <p:sldId id="285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242"/>
    <a:srgbClr val="49ED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8592" autoAdjust="0"/>
  </p:normalViewPr>
  <p:slideViewPr>
    <p:cSldViewPr>
      <p:cViewPr>
        <p:scale>
          <a:sx n="70" d="100"/>
          <a:sy n="70" d="100"/>
        </p:scale>
        <p:origin x="-138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0E8916-A739-4CA1-AA67-F76D9F0FBC04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3742A1-880D-44FD-BB56-16E32C0C5F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41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záhlaví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VY_32_INOVACE_2.1.FJr.01/Št</a:t>
            </a:r>
          </a:p>
        </p:txBody>
      </p:sp>
      <p:sp>
        <p:nvSpPr>
          <p:cNvPr id="15364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CZ.1.07/1.5.00/34.0501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7D58E1-7D30-47A8-A9B5-0C1759F4405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7D58E1-7D30-47A8-A9B5-0C1759F4405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79EF-CBFF-4899-AB49-64448258509B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F86CD-CE5C-4E86-A111-A8FA02664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CFFD-B871-4315-8816-CC1E35E71C62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D39F4-4ECE-445F-85B9-F8AD8AC9C8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5ACA0-0D8C-472C-805F-B80297247F1B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15643-C423-4710-A31D-3FCA02F804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41684-DBB8-412F-BB5B-1A61B474B6EB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24C48-3063-4E23-A532-3588E0CCE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19FC-EB49-4402-BA00-9363B39C98F8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6E122-18CF-431F-ADE5-55C8BA7965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B1CC6-FB06-4980-A7E9-FCBAFDCF615A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B4FD-C8A2-46C2-809E-380F286EF4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93137-1CCF-44EB-BC08-E908B540174D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C906-DA8F-4D08-BE6E-40BDB664F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5C3DF-3719-4422-BD7D-18EE7C2D90CB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A8-4C9C-415C-8029-E4BC54BA9C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74D06-745F-4886-B586-A4FEB16C650F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E168-5E48-41A7-88F4-BCA7C8837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4B4FE-BF11-4EAF-8893-862ABD13AAF2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03A11-E28E-45FB-91C1-414A102E77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92B0F-2561-4134-87A0-D4DF86FE446E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70CCE-A557-4370-B82C-9A58B3DA31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E03F20-BA8C-4F7F-A7FA-17328CE73AD4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4815FB-61F7-42A4-B9BE-52C57D18B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4294967295"/>
          </p:nvPr>
        </p:nvSpPr>
        <p:spPr>
          <a:xfrm>
            <a:off x="428625" y="2071688"/>
            <a:ext cx="8143875" cy="4071937"/>
          </a:xfrm>
        </p:spPr>
        <p:txBody>
          <a:bodyPr rtlCol="0">
            <a:noAutofit/>
          </a:bodyPr>
          <a:lstStyle/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Autor materiálu:	Andrea Šteflová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Datum vytvoření:	únor 2013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Vzdělávací oblast:	jazyk a jazyková komunikace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Vyučovací předmět:	seminář z francouzského jazyka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Ročník:	4., oktáva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Téma:	Francouzská literatura IV – XIX. století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Druh materiálu:	prezentace, pracovní list </a:t>
            </a:r>
          </a:p>
          <a:p>
            <a:pPr marL="2152650" indent="-21526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Klíčová slova:	preromantismus, romantismus, </a:t>
            </a:r>
            <a:r>
              <a:rPr lang="fr-FR" sz="1800" dirty="0" smtClean="0">
                <a:latin typeface="Arial" charset="0"/>
                <a:cs typeface="Arial" charset="0"/>
              </a:rPr>
              <a:t>mal du siècle</a:t>
            </a:r>
            <a:r>
              <a:rPr lang="cs-CZ" sz="1800" dirty="0" smtClean="0">
                <a:latin typeface="Arial" charset="0"/>
                <a:cs typeface="Arial" charset="0"/>
              </a:rPr>
              <a:t>, realismus, naturalismus, P</a:t>
            </a:r>
            <a:r>
              <a:rPr lang="fr-FR" sz="1800" dirty="0" smtClean="0">
                <a:latin typeface="Arial" charset="0"/>
                <a:cs typeface="Arial" charset="0"/>
              </a:rPr>
              <a:t>arnasse</a:t>
            </a:r>
            <a:r>
              <a:rPr lang="cs-CZ" sz="1800" dirty="0" smtClean="0">
                <a:latin typeface="Arial" charset="0"/>
                <a:cs typeface="Arial" charset="0"/>
              </a:rPr>
              <a:t>, symbolismus, prokletí básníci</a:t>
            </a: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Anotace:	výklad učiva, samostatná práce</a:t>
            </a:r>
          </a:p>
        </p:txBody>
      </p:sp>
      <p:pic>
        <p:nvPicPr>
          <p:cNvPr id="2" name="Obráze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571500"/>
            <a:ext cx="5715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Poésie romantique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285860"/>
            <a:ext cx="8572560" cy="5072098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Elle cesse d‘être intellectuelle et didactique comme à l‘époque du classicisme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Le rôle important: </a:t>
            </a:r>
            <a:r>
              <a:rPr lang="fr-FR" sz="2100" b="1" dirty="0" smtClean="0"/>
              <a:t>sentiments personnels, imagination, émotion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Alphonse de Lamartine </a:t>
            </a:r>
            <a:r>
              <a:rPr lang="fr-FR" sz="2100" dirty="0" smtClean="0"/>
              <a:t>– </a:t>
            </a:r>
            <a:r>
              <a:rPr lang="fr-FR" sz="2100" i="1" dirty="0" smtClean="0"/>
              <a:t>Les Méditations poétiques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043238" algn="l"/>
              </a:tabLst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Alfred de Musset </a:t>
            </a:r>
            <a:r>
              <a:rPr lang="fr-FR" sz="2100" dirty="0" smtClean="0"/>
              <a:t>– le poète le plus personnel du romantisme français</a:t>
            </a:r>
          </a:p>
          <a:p>
            <a:pPr marL="1350963" indent="-1173163" eaLnBrk="1" fontAlgn="auto" hangingPunct="1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Les Nuits</a:t>
            </a:r>
            <a:r>
              <a:rPr lang="fr-FR" sz="2100" i="1" dirty="0" smtClean="0"/>
              <a:t>: La nuit de mai, La nuit d‘août, La nuit d‘octobre, La nuit de décembre</a:t>
            </a:r>
          </a:p>
          <a:p>
            <a:pPr marL="179388" indent="-158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À l‘origine de ces poèmes, il y a l‘amour malheureux pour Georges Sand. Musset utilise la technique du dédoublement de la personnalité, il dialogue avec sa Muse ou avec la Solitude personnifiée.</a:t>
            </a:r>
            <a:endParaRPr lang="cs-CZ" sz="2100" dirty="0" smtClean="0"/>
          </a:p>
          <a:p>
            <a:pPr marL="179388" indent="-1588" eaLnBrk="1" fontAlgn="auto" hangingPunct="1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La Confesion d‘un enfant du siècle </a:t>
            </a:r>
            <a:r>
              <a:rPr lang="fr-FR" sz="2100" dirty="0" smtClean="0"/>
              <a:t>– </a:t>
            </a:r>
            <a:r>
              <a:rPr lang="fr-FR" sz="2100" b="1" dirty="0" smtClean="0"/>
              <a:t>roman</a:t>
            </a:r>
            <a:r>
              <a:rPr lang="fr-FR" sz="2100" dirty="0" smtClean="0"/>
              <a:t> autobiographique, une remarquable analyse du </a:t>
            </a:r>
            <a:r>
              <a:rPr lang="fr-FR" sz="2100" b="1" i="1" dirty="0" smtClean="0"/>
              <a:t>mal du siècle  </a:t>
            </a:r>
            <a:r>
              <a:rPr lang="fr-FR" sz="2100" dirty="0" smtClean="0"/>
              <a:t>et une recherche de ses causes historiques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Réalisme</a:t>
            </a:r>
            <a:r>
              <a:rPr lang="cs-CZ" dirty="0" smtClean="0"/>
              <a:t> 1850 - 1890</a:t>
            </a:r>
            <a:endParaRPr lang="fr-FR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500174"/>
            <a:ext cx="8358246" cy="4929222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Aparaît après la Révolution de 1848, veut </a:t>
            </a:r>
            <a:r>
              <a:rPr lang="fr-FR" sz="2100" b="1" dirty="0" smtClean="0"/>
              <a:t>rapprocher l‘art du réel</a:t>
            </a:r>
            <a:endParaRPr lang="cs-CZ" sz="2100" b="1" dirty="0" smtClean="0"/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S‘oppose aux excès sentimentaux du romantisme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Cherche l‘inspiration dans la </a:t>
            </a:r>
            <a:r>
              <a:rPr lang="fr-FR" sz="2100" b="1" dirty="0" smtClean="0"/>
              <a:t>vie quotidienne des classes populaires </a:t>
            </a:r>
            <a:r>
              <a:rPr lang="fr-FR" sz="2100" dirty="0" smtClean="0"/>
              <a:t>(ouvriers, petits artisans, commerçants, employés…)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Importance de la documentation de la réalité et des descriptions sans les idéaliser</a:t>
            </a:r>
            <a:endParaRPr lang="cs-CZ" sz="2100" dirty="0" smtClean="0"/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Disparition du narrateur </a:t>
            </a:r>
            <a:r>
              <a:rPr lang="fr-FR" sz="2100" dirty="0" smtClean="0"/>
              <a:t>(auteur) dans le roman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Honoré de Balzac </a:t>
            </a:r>
            <a:r>
              <a:rPr lang="fr-FR" sz="2100" dirty="0" smtClean="0"/>
              <a:t>– </a:t>
            </a:r>
            <a:r>
              <a:rPr lang="fr-FR" sz="2100" b="1" dirty="0" smtClean="0">
                <a:solidFill>
                  <a:srgbClr val="009242"/>
                </a:solidFill>
              </a:rPr>
              <a:t>le père du réalisme français</a:t>
            </a:r>
          </a:p>
          <a:p>
            <a:pPr marL="179388" indent="-1588" eaLnBrk="1" fontAlgn="auto" hangingPunct="1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La Comédie humaine </a:t>
            </a:r>
            <a:r>
              <a:rPr lang="fr-FR" sz="2100" dirty="0" smtClean="0"/>
              <a:t>(l‘ensemble de 93 romans): </a:t>
            </a:r>
            <a:r>
              <a:rPr lang="fr-FR" sz="2100" i="1" dirty="0" smtClean="0"/>
              <a:t>Le père Goriot, Illusions perdues, Splendeurs et misères des courtisanes</a:t>
            </a:r>
            <a:r>
              <a:rPr lang="cs-CZ" sz="2100" i="1" dirty="0" smtClean="0"/>
              <a:t>…</a:t>
            </a:r>
            <a:endParaRPr lang="fr-FR" sz="2100" i="1" dirty="0" smtClean="0"/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Gustave Flaubert </a:t>
            </a:r>
            <a:r>
              <a:rPr lang="fr-FR" sz="2100" dirty="0" smtClean="0"/>
              <a:t>– </a:t>
            </a:r>
            <a:r>
              <a:rPr lang="fr-FR" sz="2100" i="1" dirty="0" smtClean="0"/>
              <a:t>Madame Bovary </a:t>
            </a:r>
            <a:r>
              <a:rPr lang="fr-FR" sz="2100" dirty="0" smtClean="0"/>
              <a:t>(«Madame Bovary, c‘est moi»)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Naturalisme</a:t>
            </a:r>
            <a:r>
              <a:rPr lang="cs-CZ" dirty="0" smtClean="0"/>
              <a:t> </a:t>
            </a:r>
            <a:r>
              <a:rPr lang="fr-FR" dirty="0" smtClean="0"/>
              <a:t> </a:t>
            </a:r>
            <a:r>
              <a:rPr lang="fr-FR" sz="2100" b="1" dirty="0" smtClean="0">
                <a:solidFill>
                  <a:srgbClr val="FF0000"/>
                </a:solidFill>
              </a:rPr>
              <a:t>réalisme poussé à l‘extrême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214422"/>
            <a:ext cx="8858280" cy="5214974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Auteurs naturalistes proclament le </a:t>
            </a:r>
            <a:r>
              <a:rPr lang="fr-FR" sz="2100" b="1" dirty="0" smtClean="0"/>
              <a:t>déterminisme</a:t>
            </a:r>
            <a:r>
              <a:rPr lang="fr-FR" sz="2100" dirty="0" smtClean="0"/>
              <a:t>, l‘homme est déterminé par:</a:t>
            </a:r>
          </a:p>
          <a:p>
            <a:pPr marL="179388" indent="-158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1)</a:t>
            </a:r>
            <a:r>
              <a:rPr lang="cs-CZ" sz="2100" b="1" dirty="0" smtClean="0">
                <a:solidFill>
                  <a:srgbClr val="FF0000"/>
                </a:solidFill>
              </a:rPr>
              <a:t> </a:t>
            </a:r>
            <a:r>
              <a:rPr lang="cs-CZ" sz="2100" b="1" dirty="0" smtClean="0">
                <a:solidFill>
                  <a:srgbClr val="009242"/>
                </a:solidFill>
              </a:rPr>
              <a:t>l‘</a:t>
            </a:r>
            <a:r>
              <a:rPr lang="fr-FR" sz="2100" b="1" dirty="0" smtClean="0">
                <a:solidFill>
                  <a:srgbClr val="009242"/>
                </a:solidFill>
              </a:rPr>
              <a:t>époque</a:t>
            </a:r>
            <a:r>
              <a:rPr lang="fr-FR" sz="2100" dirty="0" smtClean="0"/>
              <a:t> dans laquelle il vit, </a:t>
            </a:r>
            <a:r>
              <a:rPr lang="fr-FR" sz="2100" b="1" dirty="0" smtClean="0">
                <a:solidFill>
                  <a:srgbClr val="FF0000"/>
                </a:solidFill>
              </a:rPr>
              <a:t>2) </a:t>
            </a:r>
            <a:r>
              <a:rPr lang="cs-CZ" sz="2100" b="1" dirty="0" smtClean="0">
                <a:solidFill>
                  <a:srgbClr val="009242"/>
                </a:solidFill>
              </a:rPr>
              <a:t>l‘</a:t>
            </a:r>
            <a:r>
              <a:rPr lang="fr-FR" sz="2100" b="1" dirty="0" smtClean="0">
                <a:solidFill>
                  <a:srgbClr val="009242"/>
                </a:solidFill>
              </a:rPr>
              <a:t>hérédité</a:t>
            </a:r>
            <a:r>
              <a:rPr lang="fr-FR" sz="2100" dirty="0" smtClean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3) </a:t>
            </a:r>
            <a:r>
              <a:rPr lang="fr-FR" sz="2100" b="1" dirty="0" smtClean="0">
                <a:solidFill>
                  <a:srgbClr val="009242"/>
                </a:solidFill>
              </a:rPr>
              <a:t>le</a:t>
            </a:r>
            <a:r>
              <a:rPr lang="fr-FR" sz="2100" dirty="0" smtClean="0"/>
              <a:t> </a:t>
            </a:r>
            <a:r>
              <a:rPr lang="fr-FR" sz="2100" b="1" dirty="0" smtClean="0">
                <a:solidFill>
                  <a:srgbClr val="009242"/>
                </a:solidFill>
              </a:rPr>
              <a:t>milieu sociale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Dans le roman on peut tout dire, il n‘existe pas le sujet « bas », il na faut pas embellir la réalité, il faut être </a:t>
            </a:r>
            <a:r>
              <a:rPr lang="fr-FR" sz="2100" b="1" dirty="0" smtClean="0"/>
              <a:t>fidèle au réel</a:t>
            </a:r>
            <a:endParaRPr lang="cs-CZ" sz="2100" b="1" dirty="0" smtClean="0"/>
          </a:p>
          <a:p>
            <a:pPr marL="179388" indent="-179388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On ajoute le </a:t>
            </a:r>
            <a:r>
              <a:rPr lang="fr-FR" sz="2100" b="1" dirty="0" smtClean="0"/>
              <a:t>contexte psychologique</a:t>
            </a:r>
            <a:r>
              <a:rPr lang="fr-FR" sz="2100" dirty="0" smtClean="0"/>
              <a:t>, on montre que le milieu où vit le protagoniste est l‘une des raisons principales de son comportement</a:t>
            </a:r>
          </a:p>
          <a:p>
            <a:pPr marL="179388" indent="-17938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Edmond et Jules Goncourt </a:t>
            </a:r>
            <a:r>
              <a:rPr lang="fr-FR" sz="2100" dirty="0" smtClean="0"/>
              <a:t>– critiques, écrivains, entre réalisme et naturalisme </a:t>
            </a:r>
          </a:p>
          <a:p>
            <a:pPr marL="179388" indent="-1588" eaLnBrk="1" fontAlgn="auto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-FR" sz="2100" dirty="0" smtClean="0"/>
              <a:t>Roman:</a:t>
            </a:r>
            <a:r>
              <a:rPr lang="fr-FR" sz="2100" i="1" dirty="0" smtClean="0"/>
              <a:t> Germinie Lacerteux </a:t>
            </a:r>
            <a:r>
              <a:rPr lang="fr-FR" sz="2100" dirty="0" smtClean="0"/>
              <a:t>(inspiration pour Zola)</a:t>
            </a:r>
            <a:endParaRPr lang="fr-FR" sz="2100" b="1" dirty="0" smtClean="0">
              <a:solidFill>
                <a:srgbClr val="0033CC"/>
              </a:solidFill>
            </a:endParaRPr>
          </a:p>
          <a:p>
            <a:pPr marL="179388" indent="-17938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Émile Zola </a:t>
            </a:r>
            <a:r>
              <a:rPr lang="fr-FR" sz="2100" dirty="0" smtClean="0"/>
              <a:t>–</a:t>
            </a:r>
            <a:r>
              <a:rPr lang="fr-FR" sz="2100" b="1" dirty="0" smtClean="0">
                <a:solidFill>
                  <a:srgbClr val="009242"/>
                </a:solidFill>
              </a:rPr>
              <a:t> le père du naturalisme </a:t>
            </a:r>
            <a:r>
              <a:rPr lang="fr-FR" sz="2100" dirty="0" smtClean="0"/>
              <a:t>et le chef de file, il définit le </a:t>
            </a:r>
            <a:r>
              <a:rPr lang="fr-FR" sz="2100" b="1" dirty="0" smtClean="0"/>
              <a:t>roman expérimental</a:t>
            </a:r>
          </a:p>
          <a:p>
            <a:pPr marL="179388" indent="-158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Dreyfusard « </a:t>
            </a:r>
            <a:r>
              <a:rPr lang="fr-FR" sz="2100" i="1" dirty="0" smtClean="0"/>
              <a:t>J‘accuse</a:t>
            </a:r>
            <a:r>
              <a:rPr lang="fr-FR" sz="2100" dirty="0" smtClean="0"/>
              <a:t> »; il écrit sur le modèle de </a:t>
            </a:r>
            <a:r>
              <a:rPr lang="fr-FR" sz="2100" i="1" dirty="0" smtClean="0"/>
              <a:t>La Comédie humaine </a:t>
            </a:r>
            <a:r>
              <a:rPr lang="fr-FR" sz="2100" dirty="0" smtClean="0"/>
              <a:t>de Balzac le cycle des </a:t>
            </a:r>
            <a:r>
              <a:rPr lang="fr-FR" sz="2100" b="1" dirty="0" smtClean="0">
                <a:solidFill>
                  <a:srgbClr val="FF0000"/>
                </a:solidFill>
              </a:rPr>
              <a:t>Rougon-Macquart </a:t>
            </a:r>
            <a:r>
              <a:rPr lang="fr-FR" sz="2100" dirty="0" smtClean="0"/>
              <a:t> (20 romans): </a:t>
            </a:r>
            <a:r>
              <a:rPr lang="fr-FR" sz="2100" i="1" dirty="0" smtClean="0"/>
              <a:t>Thérèse Raquin, L‘Assommoir, Nana, Germinal</a:t>
            </a:r>
            <a:r>
              <a:rPr lang="fr-FR" sz="2100" dirty="0" smtClean="0"/>
              <a:t>…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Guy de Maupassant </a:t>
            </a:r>
            <a:r>
              <a:rPr lang="fr-FR" sz="2100" dirty="0" smtClean="0"/>
              <a:t>– </a:t>
            </a:r>
            <a:r>
              <a:rPr lang="fr-FR" sz="2100" i="1" dirty="0" smtClean="0"/>
              <a:t>Bel-Ami, Boule-de-Suif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Le Parnasse 1860…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4" cy="4929222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La poésie parnasienne naît comme la réaction contre le romantisme, contre l‘engagement du poète dans la vie politique et sociale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fr-FR" sz="2100" dirty="0" smtClean="0"/>
              <a:t>La doctrine de </a:t>
            </a:r>
            <a:r>
              <a:rPr lang="fr-FR" sz="2100" b="1" i="1" dirty="0" smtClean="0"/>
              <a:t>L‘Art pour l‘Art </a:t>
            </a:r>
            <a:r>
              <a:rPr lang="fr-FR" sz="2100" dirty="0" smtClean="0"/>
              <a:t>: poésie doit rester une recherche de la beauté sans autre utilité, le poète n‘a pas de rôle social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fr-FR" sz="2100" dirty="0" smtClean="0"/>
              <a:t>Les thèmes: nature, histoire (art antique), science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Théophile Gautier </a:t>
            </a:r>
            <a:r>
              <a:rPr lang="fr-FR" sz="2100" dirty="0" smtClean="0"/>
              <a:t>– le recueil </a:t>
            </a:r>
            <a:r>
              <a:rPr lang="fr-FR" sz="2100" i="1" dirty="0" smtClean="0"/>
              <a:t>Émaux et Camées </a:t>
            </a:r>
          </a:p>
          <a:p>
            <a:pPr marL="177800" indent="-177800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Charles Leconte de Lisle </a:t>
            </a:r>
            <a:r>
              <a:rPr lang="fr-FR" sz="2100" dirty="0" smtClean="0"/>
              <a:t>– </a:t>
            </a:r>
            <a:r>
              <a:rPr lang="fr-FR" sz="2100" i="1" dirty="0" smtClean="0"/>
              <a:t>Poèmes antiques, Poèmes barbares, Poèmes tragiques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Symbolisme</a:t>
            </a:r>
            <a:r>
              <a:rPr lang="cs-CZ" dirty="0" smtClean="0"/>
              <a:t> 1885…</a:t>
            </a:r>
            <a:endParaRPr lang="fr-FR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500174"/>
            <a:ext cx="8358246" cy="4929222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Contre l‘école parnassienne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Doctrine:</a:t>
            </a:r>
          </a:p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/>
              <a:t>Symbole</a:t>
            </a:r>
            <a:r>
              <a:rPr lang="fr-FR" sz="2100" dirty="0" smtClean="0"/>
              <a:t> – l‘idée que derrière les mots se cache une réalité supérieure, chaque mot vit une vie autonome, chacun a son parfum, son son, sa couleur</a:t>
            </a:r>
          </a:p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/>
              <a:t>Musique</a:t>
            </a:r>
            <a:r>
              <a:rPr lang="fr-FR" sz="2100" dirty="0" smtClean="0"/>
              <a:t> – la musicalité du vers et la plus importante</a:t>
            </a:r>
          </a:p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/>
              <a:t>Richesse et rareté du vacabulaire</a:t>
            </a:r>
          </a:p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/>
              <a:t>Vers libre </a:t>
            </a:r>
            <a:r>
              <a:rPr lang="fr-FR" sz="2100" dirty="0" smtClean="0"/>
              <a:t>– </a:t>
            </a:r>
            <a:r>
              <a:rPr lang="fr-FR" sz="2100" b="1" dirty="0" smtClean="0">
                <a:solidFill>
                  <a:srgbClr val="FF0000"/>
                </a:solidFill>
              </a:rPr>
              <a:t>l‘apport du symbolisme</a:t>
            </a:r>
          </a:p>
          <a:p>
            <a:pPr marL="177800" indent="-1778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dirty="0" smtClean="0"/>
              <a:t>Symbolisme s‘exprime pour la 1</a:t>
            </a:r>
            <a:r>
              <a:rPr lang="fr-FR" sz="2100" baseline="30000" dirty="0" smtClean="0"/>
              <a:t>e</a:t>
            </a:r>
            <a:r>
              <a:rPr lang="fr-FR" sz="2100" dirty="0" smtClean="0"/>
              <a:t> fois dans la poésie</a:t>
            </a:r>
          </a:p>
          <a:p>
            <a:pPr marL="177800" indent="-1778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dirty="0" smtClean="0"/>
              <a:t>Symbolisme en peinture et en musique = l‘impressionisme</a:t>
            </a:r>
          </a:p>
          <a:p>
            <a:pPr marL="177800" indent="-1778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72518" cy="1143000"/>
          </a:xfrm>
        </p:spPr>
        <p:txBody>
          <a:bodyPr/>
          <a:lstStyle/>
          <a:p>
            <a:pPr eaLnBrk="1" hangingPunct="1"/>
            <a:r>
              <a:rPr lang="fr-FR" dirty="0" smtClean="0"/>
              <a:t>Poésie symboliste</a:t>
            </a:r>
            <a:r>
              <a:rPr lang="cs-CZ" dirty="0" smtClean="0"/>
              <a:t>, </a:t>
            </a:r>
            <a:r>
              <a:rPr lang="fr-FR" dirty="0" smtClean="0"/>
              <a:t>poètes maudits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4714908"/>
          </a:xfrm>
        </p:spPr>
        <p:txBody>
          <a:bodyPr rtlCol="0">
            <a:normAutofit fontScale="92500" lnSpcReduction="10000"/>
          </a:bodyPr>
          <a:lstStyle/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b="1" dirty="0" smtClean="0">
                <a:solidFill>
                  <a:srgbClr val="0033CC"/>
                </a:solidFill>
              </a:rPr>
              <a:t>Charles Baudelaire </a:t>
            </a:r>
            <a:r>
              <a:rPr lang="fr-FR" sz="2300" dirty="0" smtClean="0"/>
              <a:t>– </a:t>
            </a:r>
            <a:r>
              <a:rPr lang="fr-FR" sz="2300" b="1" dirty="0" smtClean="0"/>
              <a:t>précurseur du symbolisme</a:t>
            </a:r>
            <a:r>
              <a:rPr lang="fr-FR" sz="2300" dirty="0" smtClean="0"/>
              <a:t>, premier poète moderne</a:t>
            </a:r>
            <a:r>
              <a:rPr lang="cs-CZ" sz="2300" dirty="0" smtClean="0"/>
              <a:t>, </a:t>
            </a:r>
            <a:r>
              <a:rPr lang="fr-FR" sz="2300" dirty="0" smtClean="0"/>
              <a:t>présente la nouvelle façon de dire ce qu‘il ressent, décrit la beauté de la souffrance et de la perversité; vie de bohême (alcool, opium, haschich)</a:t>
            </a:r>
          </a:p>
          <a:p>
            <a:pPr marL="179388" indent="-158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Les Fleurs de mal </a:t>
            </a:r>
            <a:r>
              <a:rPr lang="fr-FR" sz="2300" dirty="0" smtClean="0"/>
              <a:t>(</a:t>
            </a:r>
            <a:r>
              <a:rPr lang="fr-FR" sz="2300" i="1" dirty="0" smtClean="0"/>
              <a:t>Correspondances, Charogne</a:t>
            </a:r>
            <a:r>
              <a:rPr lang="fr-FR" sz="2300" dirty="0" smtClean="0"/>
              <a:t>), </a:t>
            </a:r>
            <a:r>
              <a:rPr lang="fr-FR" sz="2300" b="1" dirty="0" smtClean="0">
                <a:solidFill>
                  <a:srgbClr val="FF0000"/>
                </a:solidFill>
              </a:rPr>
              <a:t>Le Spleen de Paris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b="1" dirty="0" smtClean="0">
                <a:solidFill>
                  <a:srgbClr val="0033CC"/>
                </a:solidFill>
              </a:rPr>
              <a:t>Paul Verlaine </a:t>
            </a:r>
            <a:r>
              <a:rPr lang="fr-FR" sz="2300" dirty="0" smtClean="0"/>
              <a:t>– tombe amoureux de Rimbaud, quitte sa femme et son fils, ivre tire sur Rimbaud qui veut le quitter, condamné à 2 ans de prison</a:t>
            </a:r>
            <a:endParaRPr lang="cs-CZ" sz="2300" dirty="0" smtClean="0"/>
          </a:p>
          <a:p>
            <a:pPr marL="179388" indent="-158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Poèmes saturniens </a:t>
            </a:r>
            <a:r>
              <a:rPr lang="fr-FR" sz="2300" dirty="0" smtClean="0"/>
              <a:t>(</a:t>
            </a:r>
            <a:r>
              <a:rPr lang="fr-FR" sz="2300" i="1" dirty="0" smtClean="0"/>
              <a:t>Chanson d‘automne</a:t>
            </a:r>
            <a:r>
              <a:rPr lang="fr-FR" sz="2300" dirty="0" smtClean="0"/>
              <a:t>), </a:t>
            </a:r>
            <a:r>
              <a:rPr lang="fr-FR" sz="2300" b="1" dirty="0" smtClean="0">
                <a:solidFill>
                  <a:srgbClr val="FF0000"/>
                </a:solidFill>
              </a:rPr>
              <a:t>Fêtes galantes</a:t>
            </a:r>
            <a:r>
              <a:rPr lang="fr-FR" sz="2300" dirty="0" smtClean="0"/>
              <a:t>,</a:t>
            </a:r>
            <a:endParaRPr lang="cs-CZ" sz="2300" dirty="0" smtClean="0"/>
          </a:p>
          <a:p>
            <a:pPr marL="179388" indent="-158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Romances sans paroles </a:t>
            </a:r>
            <a:r>
              <a:rPr lang="fr-FR" sz="2300" dirty="0" smtClean="0"/>
              <a:t>(</a:t>
            </a:r>
            <a:r>
              <a:rPr lang="fr-FR" sz="2300" i="1" dirty="0" smtClean="0"/>
              <a:t>Il pleure dans mon cœur</a:t>
            </a:r>
            <a:r>
              <a:rPr lang="fr-FR" sz="2300" dirty="0" smtClean="0"/>
              <a:t>)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b="1" dirty="0" smtClean="0">
                <a:solidFill>
                  <a:srgbClr val="0033CC"/>
                </a:solidFill>
              </a:rPr>
              <a:t>Arthur Rimbaud </a:t>
            </a:r>
            <a:r>
              <a:rPr lang="fr-FR" sz="2300" dirty="0" smtClean="0"/>
              <a:t>– liaison avec Verlaine, pendant 2 ans</a:t>
            </a:r>
            <a:r>
              <a:rPr lang="cs-CZ" sz="2300" dirty="0" smtClean="0"/>
              <a:t>,</a:t>
            </a:r>
            <a:r>
              <a:rPr lang="fr-FR" sz="2300" dirty="0" smtClean="0"/>
              <a:t> ils mènent </a:t>
            </a:r>
            <a:r>
              <a:rPr lang="cs-CZ" sz="2300" dirty="0" smtClean="0"/>
              <a:t>ensemble </a:t>
            </a:r>
            <a:r>
              <a:rPr lang="fr-FR" sz="2300" dirty="0" smtClean="0"/>
              <a:t>une vie de bohême en Belgique et à Londres</a:t>
            </a:r>
          </a:p>
          <a:p>
            <a:pPr marL="179388" indent="-158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Les Poésies </a:t>
            </a:r>
            <a:r>
              <a:rPr lang="fr-FR" sz="2300" dirty="0" smtClean="0"/>
              <a:t>(</a:t>
            </a:r>
            <a:r>
              <a:rPr lang="fr-FR" sz="2300" i="1" dirty="0" smtClean="0"/>
              <a:t>Le</a:t>
            </a:r>
            <a:r>
              <a:rPr lang="fr-FR" sz="2300" dirty="0" smtClean="0"/>
              <a:t> </a:t>
            </a:r>
            <a:r>
              <a:rPr lang="fr-FR" sz="2300" i="1" dirty="0" smtClean="0"/>
              <a:t>Dormeur du val, Le Bateau ivre</a:t>
            </a:r>
            <a:r>
              <a:rPr lang="fr-FR" sz="2300" dirty="0" smtClean="0"/>
              <a:t>)</a:t>
            </a:r>
            <a:endParaRPr lang="cs-CZ" sz="2300" dirty="0" smtClean="0"/>
          </a:p>
          <a:p>
            <a:pPr marL="179388" indent="-158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Une saison en enfer</a:t>
            </a:r>
            <a:r>
              <a:rPr lang="fr-FR" sz="2300" dirty="0" smtClean="0"/>
              <a:t>, </a:t>
            </a:r>
            <a:r>
              <a:rPr lang="fr-FR" sz="2300" b="1" dirty="0" smtClean="0">
                <a:solidFill>
                  <a:srgbClr val="FF0000"/>
                </a:solidFill>
              </a:rPr>
              <a:t>Les Illuminations</a:t>
            </a:r>
          </a:p>
          <a:p>
            <a:pPr marL="179388" indent="-179388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b="1" dirty="0" smtClean="0">
                <a:solidFill>
                  <a:srgbClr val="0033CC"/>
                </a:solidFill>
              </a:rPr>
              <a:t>Stéphane Mallarmé </a:t>
            </a:r>
            <a:endParaRPr lang="cs-CZ" sz="2300" dirty="0" smtClean="0"/>
          </a:p>
          <a:p>
            <a:pPr marL="179388" indent="-158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L‘après-midi d‘un faune</a:t>
            </a:r>
            <a:r>
              <a:rPr lang="fr-FR" sz="2300" dirty="0" smtClean="0"/>
              <a:t> (inspire le compositeur impress. </a:t>
            </a:r>
            <a:r>
              <a:rPr lang="fr-FR" sz="2300" b="1" dirty="0" smtClean="0"/>
              <a:t>Claude Debussy</a:t>
            </a:r>
            <a:r>
              <a:rPr lang="fr-FR" sz="2300" dirty="0" smtClean="0"/>
              <a:t>)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Que savez-vous?</a:t>
            </a:r>
          </a:p>
        </p:txBody>
      </p:sp>
      <p:sp>
        <p:nvSpPr>
          <p:cNvPr id="60424" name="Rectangle 8"/>
          <p:cNvSpPr>
            <a:spLocks noGrp="1"/>
          </p:cNvSpPr>
          <p:nvPr>
            <p:ph type="body" idx="1"/>
          </p:nvPr>
        </p:nvSpPr>
        <p:spPr>
          <a:xfrm>
            <a:off x="428625" y="1214438"/>
            <a:ext cx="4040188" cy="3175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marL="722313" lvl="1" indent="-265113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Question</a:t>
            </a:r>
            <a:r>
              <a:rPr lang="cs-CZ" sz="1800" dirty="0" smtClean="0"/>
              <a:t>s</a:t>
            </a:r>
            <a:endParaRPr lang="fr-FR" sz="1800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214282" y="1643063"/>
            <a:ext cx="4357718" cy="4786312"/>
          </a:xfrm>
        </p:spPr>
        <p:txBody>
          <a:bodyPr>
            <a:normAutofit/>
          </a:bodyPr>
          <a:lstStyle/>
          <a:p>
            <a:pPr marL="273050" indent="-273050" eaLnBrk="1" hangingPunct="1">
              <a:buFont typeface="+mj-lt"/>
              <a:buAutoNum type="arabicPeriod"/>
            </a:pPr>
            <a:r>
              <a:rPr lang="fr-FR" sz="2100" dirty="0" smtClean="0"/>
              <a:t>L‘année et l‘évenement de l‘apogée du romantisme?</a:t>
            </a:r>
          </a:p>
          <a:p>
            <a:pPr marL="273050" indent="-273050" eaLnBrk="1" hangingPunct="1">
              <a:buFont typeface="+mj-lt"/>
              <a:buAutoNum type="arabicPeriod"/>
            </a:pPr>
            <a:r>
              <a:rPr lang="fr-FR" sz="2100" dirty="0" smtClean="0"/>
              <a:t>Quel terme désigne l‘état psychique de la génération romantique?</a:t>
            </a:r>
          </a:p>
          <a:p>
            <a:pPr marL="273050" indent="-273050" eaLnBrk="1" hangingPunct="1">
              <a:buFont typeface="+mj-lt"/>
              <a:buAutoNum type="arabicPeriod"/>
            </a:pPr>
            <a:r>
              <a:rPr lang="fr-FR" sz="2100" dirty="0" smtClean="0"/>
              <a:t>Mentionnez 2 auteurs préromantiques</a:t>
            </a:r>
          </a:p>
          <a:p>
            <a:pPr marL="273050" indent="-273050" eaLnBrk="1" hangingPunct="1">
              <a:buFont typeface="+mj-lt"/>
              <a:buAutoNum type="arabicPeriod"/>
            </a:pPr>
            <a:r>
              <a:rPr lang="fr-FR" sz="2100" dirty="0" smtClean="0"/>
              <a:t>Comment doit être la littérature romantique?</a:t>
            </a:r>
          </a:p>
          <a:p>
            <a:pPr marL="273050" indent="-273050" eaLnBrk="1" hangingPunct="1">
              <a:buFont typeface="+mj-lt"/>
              <a:buAutoNum type="arabicPeriod"/>
            </a:pPr>
            <a:r>
              <a:rPr lang="fr-FR" sz="2100" dirty="0" smtClean="0"/>
              <a:t>Le rôle de l‘auteur romantique?</a:t>
            </a:r>
          </a:p>
          <a:p>
            <a:pPr marL="273050" indent="-273050" eaLnBrk="1" hangingPunct="1">
              <a:buFont typeface="+mj-lt"/>
              <a:buAutoNum type="arabicPeriod"/>
            </a:pPr>
            <a:r>
              <a:rPr lang="fr-FR" sz="2100" dirty="0" smtClean="0"/>
              <a:t>Les romans-fleuves de V. Hugo</a:t>
            </a:r>
          </a:p>
          <a:p>
            <a:pPr marL="273050" indent="-273050" eaLnBrk="1" hangingPunct="1">
              <a:buFont typeface="+mj-lt"/>
              <a:buAutoNum type="arabicPeriod"/>
            </a:pPr>
            <a:r>
              <a:rPr lang="fr-FR" sz="2100" dirty="0" smtClean="0"/>
              <a:t>L‘auteur du </a:t>
            </a:r>
            <a:r>
              <a:rPr lang="fr-FR" sz="2100" i="1" dirty="0" smtClean="0"/>
              <a:t>Rouge et le Noir</a:t>
            </a:r>
          </a:p>
          <a:p>
            <a:pPr marL="273050" indent="-273050" eaLnBrk="1" hangingPunct="1">
              <a:buFont typeface="+mj-lt"/>
              <a:buAutoNum type="arabicPeriod"/>
            </a:pPr>
            <a:r>
              <a:rPr lang="fr-FR" sz="2100" dirty="0" smtClean="0"/>
              <a:t>Exemples des romans de « </a:t>
            </a:r>
            <a:r>
              <a:rPr lang="fr-FR" sz="2100" i="1" dirty="0" smtClean="0"/>
              <a:t>cape et d‘épée</a:t>
            </a:r>
            <a:r>
              <a:rPr lang="fr-FR" sz="2100" dirty="0" smtClean="0"/>
              <a:t> » d‘Alexandre Dumas-père</a:t>
            </a:r>
          </a:p>
          <a:p>
            <a:pPr marL="273050" indent="-273050" eaLnBrk="1" hangingPunct="1">
              <a:buFont typeface="+mj-lt"/>
              <a:buAutoNum type="arabicPeriod"/>
            </a:pPr>
            <a:endParaRPr lang="cs-CZ" sz="2100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572000" y="1214438"/>
            <a:ext cx="4041775" cy="31750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Réponse</a:t>
            </a:r>
            <a:r>
              <a:rPr lang="cs-CZ" sz="1800" dirty="0" smtClean="0"/>
              <a:t>s</a:t>
            </a:r>
            <a:endParaRPr lang="fr-FR" sz="1800" dirty="0"/>
          </a:p>
        </p:txBody>
      </p:sp>
      <p:sp>
        <p:nvSpPr>
          <p:cNvPr id="29701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572000" y="1643063"/>
            <a:ext cx="4214842" cy="4786312"/>
          </a:xfrm>
        </p:spPr>
        <p:txBody>
          <a:bodyPr>
            <a:noAutofit/>
          </a:bodyPr>
          <a:lstStyle/>
          <a:p>
            <a:pPr marL="273050" indent="-2730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En 1830, la bataille d‘Hernani – le drame de V. Hugo</a:t>
            </a:r>
          </a:p>
          <a:p>
            <a:pPr marL="273050" indent="-2730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Le mal du siècle</a:t>
            </a:r>
          </a:p>
          <a:p>
            <a:pPr marL="273050" indent="-2730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Mme de Staël, Chateaubriand</a:t>
            </a:r>
          </a:p>
          <a:p>
            <a:pPr marL="273050" indent="-2730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individuelle, personnelle, nationale, chrétienne, contre les règles classiques…</a:t>
            </a:r>
          </a:p>
          <a:p>
            <a:pPr marL="273050" indent="-2730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Il est présent dans le texte en tant que narrateur</a:t>
            </a:r>
          </a:p>
          <a:p>
            <a:pPr marL="273050" indent="-2730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Notre-Dame de Paris, Les Misérables, Les Travailleurs de la mer, Quatre-vingt-treize</a:t>
            </a:r>
            <a:r>
              <a:rPr lang="cs-CZ" sz="2100" dirty="0" smtClean="0"/>
              <a:t>…</a:t>
            </a:r>
            <a:endParaRPr lang="fr-FR" sz="2100" dirty="0" smtClean="0"/>
          </a:p>
          <a:p>
            <a:pPr marL="273050" indent="-2730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Stendhal</a:t>
            </a:r>
          </a:p>
          <a:p>
            <a:pPr marL="273050" indent="-2730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Les Trois Mousquetaires, Le Comte de Monte-Christo</a:t>
            </a:r>
          </a:p>
        </p:txBody>
      </p:sp>
      <p:sp>
        <p:nvSpPr>
          <p:cNvPr id="1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970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Que savez-vous?</a:t>
            </a:r>
          </a:p>
        </p:txBody>
      </p:sp>
      <p:sp>
        <p:nvSpPr>
          <p:cNvPr id="60424" name="Rectangle 8"/>
          <p:cNvSpPr>
            <a:spLocks noGrp="1"/>
          </p:cNvSpPr>
          <p:nvPr>
            <p:ph type="body" idx="1"/>
          </p:nvPr>
        </p:nvSpPr>
        <p:spPr>
          <a:xfrm>
            <a:off x="428625" y="1214438"/>
            <a:ext cx="4040188" cy="3175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marL="722313" lvl="1" indent="-265113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Question</a:t>
            </a:r>
            <a:r>
              <a:rPr lang="cs-CZ" sz="1800" dirty="0" smtClean="0"/>
              <a:t>s</a:t>
            </a:r>
            <a:endParaRPr lang="fr-FR" sz="1800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214282" y="1643063"/>
            <a:ext cx="4357718" cy="4786312"/>
          </a:xfrm>
        </p:spPr>
        <p:txBody>
          <a:bodyPr>
            <a:normAutofit lnSpcReduction="10000"/>
          </a:bodyPr>
          <a:lstStyle/>
          <a:p>
            <a:pPr marL="355600" indent="-355600" eaLnBrk="1" hangingPunct="1">
              <a:buFont typeface="+mj-lt"/>
              <a:buAutoNum type="arabicPeriod" startAt="9"/>
            </a:pPr>
            <a:r>
              <a:rPr lang="fr-FR" sz="2100" dirty="0" smtClean="0"/>
              <a:t>La femme-écrivain romantique</a:t>
            </a:r>
          </a:p>
          <a:p>
            <a:pPr marL="355600" indent="-355600" eaLnBrk="1" hangingPunct="1">
              <a:buFont typeface="+mj-lt"/>
              <a:buAutoNum type="arabicPeriod" startAt="9"/>
            </a:pPr>
            <a:r>
              <a:rPr lang="fr-FR" sz="2100" dirty="0" smtClean="0"/>
              <a:t>Dans quelle œuvre analyse Alfred de Musset le </a:t>
            </a:r>
            <a:r>
              <a:rPr lang="fr-FR" sz="2100" i="1" dirty="0" smtClean="0"/>
              <a:t>mal du siècle</a:t>
            </a:r>
            <a:r>
              <a:rPr lang="fr-FR" sz="2100" dirty="0" smtClean="0"/>
              <a:t>?</a:t>
            </a:r>
          </a:p>
          <a:p>
            <a:pPr marL="355600" indent="-355600" eaLnBrk="1" hangingPunct="1">
              <a:buFont typeface="+mj-lt"/>
              <a:buAutoNum type="arabicPeriod" startAt="9"/>
            </a:pPr>
            <a:r>
              <a:rPr lang="fr-FR" sz="2100" dirty="0" smtClean="0"/>
              <a:t>Qui sont les personnages principaux des œuvres réalistes?</a:t>
            </a:r>
          </a:p>
          <a:p>
            <a:pPr marL="355600" indent="-355600" eaLnBrk="1" hangingPunct="1">
              <a:buFont typeface="+mj-lt"/>
              <a:buAutoNum type="arabicPeriod" startAt="9"/>
            </a:pPr>
            <a:r>
              <a:rPr lang="fr-FR" sz="2100" dirty="0" smtClean="0"/>
              <a:t>Qui est appelé le </a:t>
            </a:r>
            <a:r>
              <a:rPr lang="fr-FR" sz="2100" i="1" dirty="0" smtClean="0"/>
              <a:t>père du réalisme français</a:t>
            </a:r>
            <a:r>
              <a:rPr lang="fr-FR" sz="2100" dirty="0" smtClean="0"/>
              <a:t>?</a:t>
            </a:r>
            <a:r>
              <a:rPr lang="cs-CZ" sz="2100" dirty="0" smtClean="0"/>
              <a:t> </a:t>
            </a:r>
            <a:r>
              <a:rPr lang="fr-FR" sz="2100" dirty="0" smtClean="0"/>
              <a:t>Quel est le titre de son ensemble des œuvres?</a:t>
            </a:r>
          </a:p>
          <a:p>
            <a:pPr marL="355600" indent="-355600" eaLnBrk="1" hangingPunct="1">
              <a:buFont typeface="+mj-lt"/>
              <a:buAutoNum type="arabicPeriod" startAt="9"/>
            </a:pPr>
            <a:r>
              <a:rPr lang="fr-FR" sz="2100" dirty="0" smtClean="0"/>
              <a:t>Qui a dit « </a:t>
            </a:r>
            <a:r>
              <a:rPr lang="fr-FR" sz="2100" i="1" dirty="0" smtClean="0"/>
              <a:t>Madame Bovary, c‘est moi </a:t>
            </a:r>
            <a:r>
              <a:rPr lang="fr-FR" sz="2100" dirty="0" smtClean="0"/>
              <a:t>» ?</a:t>
            </a:r>
          </a:p>
          <a:p>
            <a:pPr marL="355600" indent="-355600" eaLnBrk="1" hangingPunct="1">
              <a:buFont typeface="+mj-lt"/>
              <a:buAutoNum type="arabicPeriod" startAt="9"/>
            </a:pPr>
            <a:r>
              <a:rPr lang="fr-FR" sz="2100" dirty="0" smtClean="0"/>
              <a:t>Les 3 déterminants du naturalisme</a:t>
            </a:r>
          </a:p>
          <a:p>
            <a:pPr marL="355600" indent="-355600" eaLnBrk="1" hangingPunct="1">
              <a:buFont typeface="+mj-lt"/>
              <a:buAutoNum type="arabicPeriod" startAt="9"/>
            </a:pPr>
            <a:r>
              <a:rPr lang="fr-FR" sz="2100" dirty="0" smtClean="0"/>
              <a:t>Quelle doctrine suit le </a:t>
            </a:r>
            <a:r>
              <a:rPr lang="fr-FR" sz="2100" i="1" dirty="0" smtClean="0"/>
              <a:t>Parnasse</a:t>
            </a:r>
            <a:r>
              <a:rPr lang="fr-FR" sz="2100" dirty="0" smtClean="0"/>
              <a:t>?</a:t>
            </a:r>
          </a:p>
          <a:p>
            <a:pPr marL="355600" indent="-355600" eaLnBrk="1" hangingPunct="1">
              <a:buFont typeface="+mj-lt"/>
              <a:buAutoNum type="arabicPeriod" startAt="9"/>
            </a:pPr>
            <a:r>
              <a:rPr lang="fr-FR" sz="2100" dirty="0" smtClean="0"/>
              <a:t>Nommez les </a:t>
            </a:r>
            <a:r>
              <a:rPr lang="fr-FR" sz="2100" i="1" dirty="0" smtClean="0"/>
              <a:t>poètes maudits. </a:t>
            </a:r>
            <a:r>
              <a:rPr lang="fr-FR" sz="2100" dirty="0" smtClean="0"/>
              <a:t>Quel mouvement représentent-ils?</a:t>
            </a:r>
            <a:endParaRPr lang="cs-CZ" sz="2100" dirty="0" smtClean="0"/>
          </a:p>
          <a:p>
            <a:pPr marL="355600" indent="-355600" eaLnBrk="1" hangingPunct="1">
              <a:buFont typeface="+mj-lt"/>
              <a:buAutoNum type="arabicPeriod" startAt="9"/>
            </a:pPr>
            <a:endParaRPr lang="cs-CZ" sz="2100" dirty="0" smtClean="0"/>
          </a:p>
          <a:p>
            <a:pPr marL="273050" indent="-273050" eaLnBrk="1" hangingPunct="1">
              <a:buFont typeface="+mj-lt"/>
              <a:buAutoNum type="arabicPeriod" startAt="9"/>
            </a:pPr>
            <a:endParaRPr lang="cs-CZ" sz="2100" dirty="0" smtClean="0"/>
          </a:p>
          <a:p>
            <a:pPr marL="273050" indent="-273050" eaLnBrk="1" hangingPunct="1">
              <a:buFont typeface="+mj-lt"/>
              <a:buAutoNum type="arabicPeriod" startAt="9"/>
            </a:pPr>
            <a:endParaRPr lang="cs-CZ" sz="2100" dirty="0" smtClean="0"/>
          </a:p>
          <a:p>
            <a:pPr marL="273050" indent="-273050" eaLnBrk="1" hangingPunct="1">
              <a:buFont typeface="+mj-lt"/>
              <a:buAutoNum type="arabicPeriod" startAt="9"/>
            </a:pPr>
            <a:endParaRPr lang="cs-CZ" sz="2100" dirty="0" smtClean="0"/>
          </a:p>
          <a:p>
            <a:pPr marL="273050" indent="-273050" eaLnBrk="1" hangingPunct="1">
              <a:buFont typeface="+mj-lt"/>
              <a:buAutoNum type="arabicPeriod" startAt="9"/>
            </a:pPr>
            <a:endParaRPr lang="cs-CZ" sz="2100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572000" y="1214438"/>
            <a:ext cx="4041775" cy="31750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Réponse</a:t>
            </a:r>
            <a:r>
              <a:rPr lang="cs-CZ" sz="1800" dirty="0" smtClean="0"/>
              <a:t>s</a:t>
            </a:r>
            <a:endParaRPr lang="fr-FR" sz="1800" dirty="0"/>
          </a:p>
        </p:txBody>
      </p:sp>
      <p:sp>
        <p:nvSpPr>
          <p:cNvPr id="29701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572000" y="1643063"/>
            <a:ext cx="4286280" cy="4786312"/>
          </a:xfrm>
        </p:spPr>
        <p:txBody>
          <a:bodyPr>
            <a:normAutofit/>
          </a:bodyPr>
          <a:lstStyle/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fr-FR" sz="2100" dirty="0" smtClean="0"/>
              <a:t>George Sand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cs-CZ" sz="2100" dirty="0" smtClean="0"/>
              <a:t> </a:t>
            </a:r>
            <a:r>
              <a:rPr lang="fr-FR" sz="2100" i="1" dirty="0" smtClean="0"/>
              <a:t>La Confesion d‘un enfant du siècle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fr-FR" sz="2100" dirty="0" smtClean="0"/>
              <a:t>Ouvriers, petits artisans, commerçants…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fr-FR" sz="2100" dirty="0" smtClean="0"/>
              <a:t>Honoré de Balzac</a:t>
            </a:r>
            <a:r>
              <a:rPr lang="cs-CZ" sz="2100" dirty="0" smtClean="0"/>
              <a:t>, </a:t>
            </a:r>
            <a:r>
              <a:rPr lang="fr-FR" sz="2100" i="1" dirty="0" smtClean="0"/>
              <a:t>La Comédie humaine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fr-FR" sz="2100" dirty="0" smtClean="0"/>
              <a:t>Gustave Flaubert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cs-CZ" sz="2100" dirty="0" smtClean="0"/>
              <a:t>É</a:t>
            </a:r>
            <a:r>
              <a:rPr lang="fr-FR" sz="2100" dirty="0" smtClean="0"/>
              <a:t>poque, hérédité, milieu sociale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cs-CZ" sz="2100" dirty="0" smtClean="0"/>
              <a:t> </a:t>
            </a:r>
            <a:r>
              <a:rPr lang="fr-FR" sz="2100" i="1" dirty="0" smtClean="0"/>
              <a:t>L‘Art pour l‘Art </a:t>
            </a:r>
            <a:r>
              <a:rPr lang="fr-FR" sz="2100" dirty="0" smtClean="0"/>
              <a:t>- une recherche de la beauté sans autre utilité</a:t>
            </a:r>
          </a:p>
          <a:p>
            <a:pPr marL="355600" indent="-355600" eaLnBrk="1" fontAlgn="auto" hangingPunct="1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fr-FR" sz="2100" dirty="0" smtClean="0"/>
              <a:t>Baudelaire, Verlaine, Rimbaud, Mallarmé; le symbolisme</a:t>
            </a:r>
          </a:p>
        </p:txBody>
      </p:sp>
      <p:sp>
        <p:nvSpPr>
          <p:cNvPr id="1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970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31746" name="TextovéPole 5"/>
          <p:cNvSpPr txBox="1">
            <a:spLocks noChangeArrowheads="1"/>
          </p:cNvSpPr>
          <p:nvPr/>
        </p:nvSpPr>
        <p:spPr bwMode="auto">
          <a:xfrm>
            <a:off x="468313" y="549275"/>
            <a:ext cx="817565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dirty="0"/>
              <a:t>Bibliographie</a:t>
            </a:r>
            <a:r>
              <a:rPr lang="fr-FR" b="1" dirty="0" smtClean="0"/>
              <a:t>:</a:t>
            </a:r>
            <a:endParaRPr lang="cs-CZ" b="1" dirty="0" smtClean="0"/>
          </a:p>
          <a:p>
            <a:r>
              <a:rPr lang="fr-FR" dirty="0" smtClean="0"/>
              <a:t>De LIGNY, C., ROUSSELOT, M.: </a:t>
            </a:r>
            <a:r>
              <a:rPr lang="fr-FR" i="1" dirty="0" smtClean="0"/>
              <a:t>La littérature française</a:t>
            </a:r>
            <a:r>
              <a:rPr lang="fr-FR" dirty="0" smtClean="0"/>
              <a:t>, Paris, Nathan, 2006.</a:t>
            </a:r>
          </a:p>
          <a:p>
            <a:r>
              <a:rPr lang="fr-FR" dirty="0" smtClean="0"/>
              <a:t>MASSON, N.: </a:t>
            </a:r>
            <a:r>
              <a:rPr lang="fr-FR" i="1" dirty="0" smtClean="0"/>
              <a:t>La littérature française,</a:t>
            </a:r>
            <a:r>
              <a:rPr lang="fr-FR" dirty="0" smtClean="0"/>
              <a:t> Paris, Eyrolles, 2007.</a:t>
            </a:r>
          </a:p>
          <a:p>
            <a:r>
              <a:rPr lang="fr-FR" dirty="0" smtClean="0"/>
              <a:t>ETERSTEIN, C. et coll.: </a:t>
            </a:r>
            <a:r>
              <a:rPr lang="fr-FR" i="1" dirty="0" smtClean="0"/>
              <a:t>La littérature française  de A à Z, </a:t>
            </a:r>
            <a:r>
              <a:rPr lang="fr-FR" dirty="0" smtClean="0"/>
              <a:t>Paris, Hatier, 1998.</a:t>
            </a:r>
          </a:p>
          <a:p>
            <a:pPr marL="360363" indent="-360363"/>
            <a:r>
              <a:rPr lang="fr-FR" dirty="0" smtClean="0"/>
              <a:t>MARTINI, F., MAVER, G.: </a:t>
            </a:r>
            <a:r>
              <a:rPr lang="fr-FR" i="1" dirty="0" smtClean="0"/>
              <a:t>L‘histoire de la littérature française ,</a:t>
            </a:r>
            <a:r>
              <a:rPr lang="fr-FR" dirty="0" smtClean="0"/>
              <a:t> Milan, La Spiga languages, 1997.</a:t>
            </a:r>
          </a:p>
          <a:p>
            <a:r>
              <a:rPr lang="fr-FR" cap="all" dirty="0" smtClean="0"/>
              <a:t>Taišlová</a:t>
            </a:r>
            <a:r>
              <a:rPr lang="fr-FR" dirty="0" smtClean="0"/>
              <a:t>, J.: </a:t>
            </a:r>
            <a:r>
              <a:rPr lang="fr-FR" i="1" dirty="0" smtClean="0"/>
              <a:t>On y va ! Aimez-vous lire? </a:t>
            </a:r>
            <a:r>
              <a:rPr lang="fr-FR" dirty="0" smtClean="0"/>
              <a:t>Praha, Leda, 2001.</a:t>
            </a:r>
            <a:endParaRPr lang="fr-FR" dirty="0"/>
          </a:p>
        </p:txBody>
      </p:sp>
      <p:sp>
        <p:nvSpPr>
          <p:cNvPr id="31747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Littérature française </a:t>
            </a:r>
            <a:r>
              <a:rPr lang="cs-CZ" dirty="0" smtClean="0"/>
              <a:t>IV</a:t>
            </a:r>
            <a:endParaRPr lang="fr-FR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3857628"/>
            <a:ext cx="6915176" cy="1752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 XIX</a:t>
            </a:r>
            <a:r>
              <a:rPr lang="fr-FR" baseline="30000" dirty="0" smtClean="0"/>
              <a:t>e</a:t>
            </a:r>
            <a:r>
              <a:rPr lang="fr-FR" dirty="0" smtClean="0"/>
              <a:t> siècle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Préromantisme, romantisme, réalisme,</a:t>
            </a:r>
            <a:r>
              <a:rPr lang="cs-CZ" dirty="0" smtClean="0"/>
              <a:t> </a:t>
            </a:r>
            <a:r>
              <a:rPr lang="fr-FR" dirty="0" smtClean="0"/>
              <a:t>naturalisme</a:t>
            </a:r>
            <a:r>
              <a:rPr lang="cs-CZ" dirty="0" smtClean="0"/>
              <a:t>,</a:t>
            </a:r>
            <a:r>
              <a:rPr lang="fr-FR" dirty="0" smtClean="0"/>
              <a:t> symbolisme, poètes maudit</a:t>
            </a:r>
            <a:r>
              <a:rPr lang="cs-CZ" dirty="0" smtClean="0"/>
              <a:t>s</a:t>
            </a:r>
            <a:endParaRPr lang="fr-FR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6388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Points de repère historique</a:t>
            </a:r>
            <a:r>
              <a:rPr lang="cs-CZ" dirty="0" smtClean="0"/>
              <a:t>s</a:t>
            </a:r>
            <a:endParaRPr lang="fr-FR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286412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1792 – 1799 </a:t>
            </a:r>
            <a:r>
              <a:rPr lang="fr-FR" sz="2100" dirty="0" smtClean="0"/>
              <a:t>la </a:t>
            </a:r>
            <a:r>
              <a:rPr lang="fr-FR" sz="2100" b="1" dirty="0" smtClean="0">
                <a:solidFill>
                  <a:srgbClr val="0033CC"/>
                </a:solidFill>
              </a:rPr>
              <a:t>1</a:t>
            </a:r>
            <a:r>
              <a:rPr lang="fr-FR" sz="2100" b="1" baseline="30000" dirty="0" smtClean="0">
                <a:solidFill>
                  <a:srgbClr val="0033CC"/>
                </a:solidFill>
              </a:rPr>
              <a:t>e</a:t>
            </a:r>
            <a:r>
              <a:rPr lang="fr-FR" sz="2100" b="1" dirty="0" smtClean="0">
                <a:solidFill>
                  <a:srgbClr val="0033CC"/>
                </a:solidFill>
              </a:rPr>
              <a:t> République </a:t>
            </a:r>
            <a:r>
              <a:rPr lang="fr-FR" sz="2100" dirty="0" smtClean="0"/>
              <a:t>→ Napoléon Bonaparte devient le 1</a:t>
            </a:r>
            <a:r>
              <a:rPr lang="fr-FR" sz="2100" baseline="30000" dirty="0" smtClean="0"/>
              <a:t>er </a:t>
            </a:r>
            <a:r>
              <a:rPr lang="fr-FR" sz="2100" dirty="0" smtClean="0"/>
              <a:t>consul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1804 – 1815 </a:t>
            </a:r>
            <a:r>
              <a:rPr lang="fr-FR" sz="2100" dirty="0" smtClean="0"/>
              <a:t>la création de </a:t>
            </a:r>
            <a:r>
              <a:rPr lang="fr-FR" sz="2100" b="1" dirty="0" smtClean="0">
                <a:solidFill>
                  <a:srgbClr val="FF0000"/>
                </a:solidFill>
              </a:rPr>
              <a:t>l‘Empire</a:t>
            </a:r>
            <a:r>
              <a:rPr lang="fr-FR" sz="2100" b="1" dirty="0" smtClean="0"/>
              <a:t> </a:t>
            </a:r>
            <a:r>
              <a:rPr lang="fr-FR" sz="2100" dirty="0" smtClean="0"/>
              <a:t>→ l‘empereur Napoléon 1</a:t>
            </a:r>
            <a:r>
              <a:rPr lang="fr-FR" sz="2100" baseline="30000" dirty="0" smtClean="0"/>
              <a:t>er</a:t>
            </a:r>
            <a:endParaRPr lang="fr-FR" sz="2100" b="1" dirty="0" smtClean="0"/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9242"/>
                </a:solidFill>
              </a:rPr>
              <a:t>18/06/1815</a:t>
            </a:r>
            <a:r>
              <a:rPr lang="fr-FR" sz="2100" dirty="0" smtClean="0"/>
              <a:t> la bataille à </a:t>
            </a:r>
            <a:r>
              <a:rPr lang="fr-FR" sz="2100" b="1" dirty="0" smtClean="0">
                <a:solidFill>
                  <a:srgbClr val="009242"/>
                </a:solidFill>
              </a:rPr>
              <a:t>Waterloo</a:t>
            </a:r>
            <a:r>
              <a:rPr lang="fr-FR" sz="2100" dirty="0" smtClean="0"/>
              <a:t> → la chute de l‘Empire, Napoléon exilé 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1815 -1830 </a:t>
            </a:r>
            <a:r>
              <a:rPr lang="fr-FR" sz="2100" dirty="0" smtClean="0"/>
              <a:t>la </a:t>
            </a:r>
            <a:r>
              <a:rPr lang="fr-FR" sz="2100" b="1" dirty="0" smtClean="0">
                <a:solidFill>
                  <a:srgbClr val="FF0000"/>
                </a:solidFill>
              </a:rPr>
              <a:t>Restauration</a:t>
            </a:r>
            <a:r>
              <a:rPr lang="fr-FR" sz="2100" dirty="0" smtClean="0"/>
              <a:t> de la royauté (Bourbons – Louis XVIII, Charles X)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9242"/>
                </a:solidFill>
              </a:rPr>
              <a:t>1830</a:t>
            </a:r>
            <a:r>
              <a:rPr lang="fr-FR" sz="2100" dirty="0" smtClean="0"/>
              <a:t> la </a:t>
            </a:r>
            <a:r>
              <a:rPr lang="fr-FR" sz="2100" b="1" dirty="0" smtClean="0">
                <a:solidFill>
                  <a:srgbClr val="009242"/>
                </a:solidFill>
              </a:rPr>
              <a:t>Révolution de </a:t>
            </a:r>
            <a:r>
              <a:rPr lang="cs-CZ" sz="2100" b="1" dirty="0" smtClean="0">
                <a:solidFill>
                  <a:srgbClr val="009242"/>
                </a:solidFill>
              </a:rPr>
              <a:t>J</a:t>
            </a:r>
            <a:r>
              <a:rPr lang="fr-FR" sz="2100" b="1" dirty="0" smtClean="0">
                <a:solidFill>
                  <a:srgbClr val="009242"/>
                </a:solidFill>
              </a:rPr>
              <a:t>uillet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1830 – 1848 </a:t>
            </a:r>
            <a:r>
              <a:rPr lang="fr-FR" sz="2100" dirty="0" smtClean="0"/>
              <a:t>la </a:t>
            </a:r>
            <a:r>
              <a:rPr lang="fr-FR" sz="2100" b="1" dirty="0" smtClean="0">
                <a:solidFill>
                  <a:srgbClr val="FF0000"/>
                </a:solidFill>
              </a:rPr>
              <a:t>Monarchie de Juillet </a:t>
            </a:r>
            <a:r>
              <a:rPr lang="fr-FR" sz="2100" dirty="0" smtClean="0"/>
              <a:t>(Louis-Philippe 1</a:t>
            </a:r>
            <a:r>
              <a:rPr lang="fr-FR" sz="2100" baseline="30000" dirty="0" smtClean="0"/>
              <a:t>er</a:t>
            </a:r>
            <a:r>
              <a:rPr lang="fr-FR" sz="2100" dirty="0" smtClean="0"/>
              <a:t> – le dernier roi)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9242"/>
                </a:solidFill>
              </a:rPr>
              <a:t>1848</a:t>
            </a:r>
            <a:r>
              <a:rPr lang="fr-FR" sz="2100" dirty="0" smtClean="0"/>
              <a:t> la </a:t>
            </a:r>
            <a:r>
              <a:rPr lang="fr-FR" sz="2100" b="1" dirty="0" smtClean="0">
                <a:solidFill>
                  <a:srgbClr val="009242"/>
                </a:solidFill>
              </a:rPr>
              <a:t>Révolution</a:t>
            </a:r>
            <a:r>
              <a:rPr lang="cs-CZ" sz="2100" b="1" dirty="0" smtClean="0">
                <a:solidFill>
                  <a:srgbClr val="009242"/>
                </a:solidFill>
              </a:rPr>
              <a:t> </a:t>
            </a:r>
            <a:r>
              <a:rPr lang="fr-FR" sz="2100" b="1" dirty="0" smtClean="0">
                <a:solidFill>
                  <a:srgbClr val="009242"/>
                </a:solidFill>
              </a:rPr>
              <a:t>de Février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1848 – 1851 </a:t>
            </a:r>
            <a:r>
              <a:rPr lang="fr-FR" sz="2100" dirty="0" smtClean="0"/>
              <a:t>la </a:t>
            </a:r>
            <a:r>
              <a:rPr lang="fr-FR" sz="2100" b="1" dirty="0" smtClean="0">
                <a:solidFill>
                  <a:srgbClr val="0033CC"/>
                </a:solidFill>
              </a:rPr>
              <a:t>2</a:t>
            </a:r>
            <a:r>
              <a:rPr lang="fr-FR" sz="2100" b="1" baseline="30000" dirty="0" smtClean="0">
                <a:solidFill>
                  <a:srgbClr val="0033CC"/>
                </a:solidFill>
              </a:rPr>
              <a:t>e</a:t>
            </a:r>
            <a:r>
              <a:rPr lang="fr-FR" sz="2100" b="1" dirty="0" smtClean="0">
                <a:solidFill>
                  <a:srgbClr val="0033CC"/>
                </a:solidFill>
              </a:rPr>
              <a:t> République</a:t>
            </a:r>
            <a:r>
              <a:rPr lang="fr-FR" sz="2100" dirty="0" smtClean="0"/>
              <a:t>, le président Louis Napoléon Bonaparte</a:t>
            </a:r>
            <a:endParaRPr lang="fr-FR" sz="2100" b="1" dirty="0" smtClean="0"/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100" b="1" dirty="0" smtClean="0">
                <a:solidFill>
                  <a:srgbClr val="009242"/>
                </a:solidFill>
              </a:rPr>
              <a:t>02/12/</a:t>
            </a:r>
            <a:r>
              <a:rPr lang="fr-FR" sz="2100" b="1" dirty="0" smtClean="0">
                <a:solidFill>
                  <a:srgbClr val="009242"/>
                </a:solidFill>
              </a:rPr>
              <a:t>185</a:t>
            </a:r>
            <a:r>
              <a:rPr lang="cs-CZ" sz="2100" b="1" dirty="0" smtClean="0">
                <a:solidFill>
                  <a:srgbClr val="009242"/>
                </a:solidFill>
              </a:rPr>
              <a:t>1</a:t>
            </a:r>
            <a:r>
              <a:rPr lang="fr-FR" sz="2100" dirty="0" smtClean="0"/>
              <a:t> le </a:t>
            </a:r>
            <a:r>
              <a:rPr lang="fr-FR" sz="2100" b="1" dirty="0" smtClean="0">
                <a:solidFill>
                  <a:srgbClr val="009242"/>
                </a:solidFill>
              </a:rPr>
              <a:t>coup d‘État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1852 – 1870 </a:t>
            </a:r>
            <a:r>
              <a:rPr lang="fr-FR" sz="2100" dirty="0" smtClean="0"/>
              <a:t>le </a:t>
            </a:r>
            <a:r>
              <a:rPr lang="fr-FR" sz="2100" b="1" dirty="0" smtClean="0">
                <a:solidFill>
                  <a:srgbClr val="FF0000"/>
                </a:solidFill>
              </a:rPr>
              <a:t>Seconde Empire </a:t>
            </a:r>
            <a:r>
              <a:rPr lang="fr-FR" sz="2100" dirty="0" smtClean="0"/>
              <a:t>→ l‘empereur </a:t>
            </a:r>
            <a:r>
              <a:rPr lang="cs-CZ" sz="2100" dirty="0" smtClean="0"/>
              <a:t>(</a:t>
            </a:r>
            <a:r>
              <a:rPr lang="fr-FR" sz="2100" dirty="0" smtClean="0"/>
              <a:t>Louis</a:t>
            </a:r>
            <a:r>
              <a:rPr lang="cs-CZ" sz="2100" dirty="0" smtClean="0"/>
              <a:t>) </a:t>
            </a:r>
            <a:r>
              <a:rPr lang="fr-FR" sz="2100" dirty="0" smtClean="0"/>
              <a:t>Napoléon III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9242"/>
                </a:solidFill>
              </a:rPr>
              <a:t>1870 –</a:t>
            </a:r>
            <a:r>
              <a:rPr lang="fr-FR" sz="2100" b="1" dirty="0" smtClean="0">
                <a:solidFill>
                  <a:srgbClr val="FF0000"/>
                </a:solidFill>
              </a:rPr>
              <a:t> </a:t>
            </a:r>
            <a:r>
              <a:rPr lang="cs-CZ" sz="2100" b="1" dirty="0" smtClean="0">
                <a:solidFill>
                  <a:srgbClr val="009242"/>
                </a:solidFill>
              </a:rPr>
              <a:t>1871 </a:t>
            </a:r>
            <a:r>
              <a:rPr lang="cs-CZ" sz="2100" dirty="0" smtClean="0"/>
              <a:t>l</a:t>
            </a:r>
            <a:r>
              <a:rPr lang="fr-FR" sz="2100" dirty="0" smtClean="0"/>
              <a:t>a guerre contre la Prusse → la </a:t>
            </a:r>
            <a:r>
              <a:rPr lang="fr-FR" sz="2100" b="1" dirty="0" smtClean="0">
                <a:solidFill>
                  <a:srgbClr val="009242"/>
                </a:solidFill>
              </a:rPr>
              <a:t>Commune</a:t>
            </a:r>
            <a:r>
              <a:rPr lang="fr-FR" sz="2100" dirty="0" smtClean="0"/>
              <a:t> de Paris</a:t>
            </a:r>
            <a:endParaRPr lang="fr-FR" sz="2100" b="1" dirty="0" smtClean="0"/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1870 – 1940 </a:t>
            </a:r>
            <a:r>
              <a:rPr lang="fr-FR" sz="2100" dirty="0" smtClean="0"/>
              <a:t>la </a:t>
            </a:r>
            <a:r>
              <a:rPr lang="fr-FR" sz="2100" b="1" dirty="0" smtClean="0">
                <a:solidFill>
                  <a:srgbClr val="0033CC"/>
                </a:solidFill>
              </a:rPr>
              <a:t>3</a:t>
            </a:r>
            <a:r>
              <a:rPr lang="fr-FR" sz="2100" b="1" baseline="30000" dirty="0" smtClean="0">
                <a:solidFill>
                  <a:srgbClr val="0033CC"/>
                </a:solidFill>
              </a:rPr>
              <a:t>e</a:t>
            </a:r>
            <a:r>
              <a:rPr lang="fr-FR" sz="2100" b="1" dirty="0" smtClean="0">
                <a:solidFill>
                  <a:srgbClr val="0033CC"/>
                </a:solidFill>
              </a:rPr>
              <a:t> République </a:t>
            </a:r>
            <a:r>
              <a:rPr lang="fr-FR" sz="2100" dirty="0" smtClean="0"/>
              <a:t>naît avec l‘écrasement de la Commune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9242"/>
                </a:solidFill>
              </a:rPr>
              <a:t>1894</a:t>
            </a:r>
            <a:r>
              <a:rPr lang="fr-FR" sz="2100" dirty="0" smtClean="0"/>
              <a:t> </a:t>
            </a:r>
            <a:r>
              <a:rPr lang="fr-FR" sz="2100" b="1" dirty="0" smtClean="0">
                <a:solidFill>
                  <a:srgbClr val="009242"/>
                </a:solidFill>
              </a:rPr>
              <a:t>l‘affaire de Dreyfus </a:t>
            </a:r>
            <a:r>
              <a:rPr lang="fr-FR" sz="2100" dirty="0" smtClean="0"/>
              <a:t>divise la France (</a:t>
            </a:r>
            <a:r>
              <a:rPr lang="cs-CZ" sz="2100" dirty="0" smtClean="0"/>
              <a:t>D</a:t>
            </a:r>
            <a:r>
              <a:rPr lang="fr-FR" sz="2100" dirty="0" smtClean="0"/>
              <a:t>reyfusards X </a:t>
            </a:r>
            <a:r>
              <a:rPr lang="cs-CZ" sz="2100" dirty="0" smtClean="0"/>
              <a:t>A</a:t>
            </a:r>
            <a:r>
              <a:rPr lang="fr-FR" sz="2100" dirty="0" smtClean="0"/>
              <a:t>ntidreyfusard)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Points de repère littéraires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5000660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</a:t>
            </a:r>
            <a:r>
              <a:rPr lang="fr-FR" sz="2100" b="1" baseline="30000" dirty="0" smtClean="0">
                <a:solidFill>
                  <a:srgbClr val="FF0000"/>
                </a:solidFill>
              </a:rPr>
              <a:t>ère</a:t>
            </a:r>
            <a:r>
              <a:rPr lang="fr-FR" sz="2100" b="1" dirty="0" smtClean="0">
                <a:solidFill>
                  <a:srgbClr val="FF0000"/>
                </a:solidFill>
              </a:rPr>
              <a:t> moitié du XIX</a:t>
            </a:r>
            <a:r>
              <a:rPr lang="fr-FR" sz="2100" b="1" baseline="30000" dirty="0" smtClean="0">
                <a:solidFill>
                  <a:srgbClr val="FF0000"/>
                </a:solidFill>
              </a:rPr>
              <a:t>e</a:t>
            </a:r>
            <a:r>
              <a:rPr lang="fr-FR" sz="2100" b="1" dirty="0" smtClean="0">
                <a:solidFill>
                  <a:srgbClr val="FF0000"/>
                </a:solidFill>
              </a:rPr>
              <a:t> siècle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Préromantisme</a:t>
            </a:r>
            <a:r>
              <a:rPr lang="fr-FR" sz="2100" dirty="0" smtClean="0"/>
              <a:t> – François-René de Chateaubriand, Mme de Staël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Romantisme</a:t>
            </a:r>
            <a:endParaRPr lang="fr-FR" sz="2100" dirty="0" smtClean="0"/>
          </a:p>
          <a:p>
            <a:pPr marL="179388" indent="-1588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roman: Victor Hugo, Stendhal, Alexandre Dumas-père, George Sand</a:t>
            </a:r>
          </a:p>
          <a:p>
            <a:pPr marL="179388" indent="-1588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poésie: Alfred de Lamartine, Alfred de Musset, Alfred de Vigny</a:t>
            </a:r>
            <a:endParaRPr lang="cs-CZ" sz="2100" dirty="0" smtClean="0"/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cs-CZ" sz="2100" b="1" dirty="0" smtClean="0">
                <a:solidFill>
                  <a:srgbClr val="FF0000"/>
                </a:solidFill>
              </a:rPr>
              <a:t>2</a:t>
            </a:r>
            <a:r>
              <a:rPr lang="fr-FR" sz="2100" b="1" baseline="30000" dirty="0" smtClean="0">
                <a:solidFill>
                  <a:srgbClr val="FF0000"/>
                </a:solidFill>
              </a:rPr>
              <a:t>è</a:t>
            </a:r>
            <a:r>
              <a:rPr lang="cs-CZ" sz="2100" b="1" baseline="30000" dirty="0" smtClean="0">
                <a:solidFill>
                  <a:srgbClr val="FF0000"/>
                </a:solidFill>
              </a:rPr>
              <a:t>m</a:t>
            </a:r>
            <a:r>
              <a:rPr lang="fr-FR" sz="2100" b="1" baseline="30000" dirty="0" smtClean="0">
                <a:solidFill>
                  <a:srgbClr val="FF0000"/>
                </a:solidFill>
              </a:rPr>
              <a:t>e</a:t>
            </a:r>
            <a:r>
              <a:rPr lang="fr-FR" sz="2100" b="1" dirty="0" smtClean="0">
                <a:solidFill>
                  <a:srgbClr val="FF0000"/>
                </a:solidFill>
              </a:rPr>
              <a:t> moitié du XIX</a:t>
            </a:r>
            <a:r>
              <a:rPr lang="fr-FR" sz="2100" b="1" baseline="30000" dirty="0" smtClean="0">
                <a:solidFill>
                  <a:srgbClr val="FF0000"/>
                </a:solidFill>
              </a:rPr>
              <a:t>e</a:t>
            </a:r>
            <a:r>
              <a:rPr lang="fr-FR" sz="2100" b="1" dirty="0" smtClean="0">
                <a:solidFill>
                  <a:srgbClr val="FF0000"/>
                </a:solidFill>
              </a:rPr>
              <a:t> siècle</a:t>
            </a:r>
            <a:r>
              <a:rPr lang="fr-FR" sz="2100" dirty="0" smtClean="0"/>
              <a:t> 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Réalisme</a:t>
            </a:r>
            <a:r>
              <a:rPr lang="fr-FR" sz="2100" dirty="0" smtClean="0"/>
              <a:t> – Honoré de Balzac, Gustav</a:t>
            </a:r>
            <a:r>
              <a:rPr lang="cs-CZ" sz="2100" dirty="0" smtClean="0"/>
              <a:t>e</a:t>
            </a:r>
            <a:r>
              <a:rPr lang="fr-FR" sz="2100" dirty="0" smtClean="0"/>
              <a:t> Flaubert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Naturalisme</a:t>
            </a:r>
            <a:r>
              <a:rPr lang="fr-FR" sz="2100" dirty="0" smtClean="0"/>
              <a:t> – Émile Zola, Guy de Maupassant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Parnasse</a:t>
            </a:r>
            <a:r>
              <a:rPr lang="fr-FR" sz="2100" dirty="0" smtClean="0"/>
              <a:t> (l‘Art pour l‘Art) – Théophile Gautier, Leconte de Lisle</a:t>
            </a:r>
          </a:p>
          <a:p>
            <a:pPr marL="179388" indent="-179388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Modernité poétique </a:t>
            </a:r>
            <a:r>
              <a:rPr lang="fr-FR" sz="2100" dirty="0" smtClean="0"/>
              <a:t>– Charles Baudelaire (précurseur du symbolisme)</a:t>
            </a:r>
          </a:p>
          <a:p>
            <a:pPr marL="177800" indent="-17780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2100" b="1" dirty="0" smtClean="0"/>
              <a:t>Symbolisme</a:t>
            </a:r>
            <a:r>
              <a:rPr lang="fr-FR" sz="2100" dirty="0" smtClean="0"/>
              <a:t> (poètes maudits) – Paul Verlaine, Arthur Rimbaud, Stéphane Mallarmé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43998" cy="1143000"/>
          </a:xfrm>
        </p:spPr>
        <p:txBody>
          <a:bodyPr/>
          <a:lstStyle/>
          <a:p>
            <a:pPr eaLnBrk="1" hangingPunct="1"/>
            <a:r>
              <a:rPr lang="fr-FR" dirty="0" smtClean="0"/>
              <a:t>Périodisation</a:t>
            </a:r>
            <a:r>
              <a:rPr lang="cs-CZ" dirty="0" smtClean="0"/>
              <a:t> </a:t>
            </a:r>
            <a:r>
              <a:rPr lang="fr-FR" dirty="0" smtClean="0"/>
              <a:t>du romantisme français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285860"/>
            <a:ext cx="8358246" cy="5143536"/>
          </a:xfrm>
        </p:spPr>
        <p:txBody>
          <a:bodyPr rtlCol="0">
            <a:normAutofit fontScale="92500" lnSpcReduction="20000"/>
          </a:bodyPr>
          <a:lstStyle/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La préparation = préromantisme </a:t>
            </a:r>
            <a:r>
              <a:rPr lang="fr-FR" sz="2300" b="1" dirty="0" smtClean="0">
                <a:solidFill>
                  <a:srgbClr val="0033CC"/>
                </a:solidFill>
              </a:rPr>
              <a:t>1800 – 1820</a:t>
            </a:r>
          </a:p>
          <a:p>
            <a:pPr marL="4572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dirty="0" smtClean="0"/>
              <a:t>Le début du XIX</a:t>
            </a:r>
            <a:r>
              <a:rPr lang="fr-FR" sz="2300" baseline="30000" dirty="0" smtClean="0"/>
              <a:t>e</a:t>
            </a:r>
            <a:r>
              <a:rPr lang="fr-FR" sz="2300" dirty="0" smtClean="0"/>
              <a:t> – Mme de Staël, Chateaubriand</a:t>
            </a:r>
          </a:p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La culmination de la lutte et de la victoire </a:t>
            </a:r>
            <a:r>
              <a:rPr lang="fr-FR" sz="2300" b="1" dirty="0" smtClean="0">
                <a:solidFill>
                  <a:srgbClr val="0033CC"/>
                </a:solidFill>
              </a:rPr>
              <a:t>1820 – 1830</a:t>
            </a:r>
          </a:p>
          <a:p>
            <a:pPr marL="4572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dirty="0" smtClean="0"/>
              <a:t>1820 la parution des </a:t>
            </a:r>
            <a:r>
              <a:rPr lang="fr-FR" sz="2300" i="1" dirty="0" smtClean="0"/>
              <a:t>Méditations poétiques </a:t>
            </a:r>
            <a:r>
              <a:rPr lang="fr-FR" sz="2300" dirty="0" smtClean="0"/>
              <a:t>de Lamartine (poésie)</a:t>
            </a:r>
          </a:p>
          <a:p>
            <a:pPr marL="627063" indent="-627063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dirty="0" smtClean="0"/>
              <a:t>1827 la publication de la </a:t>
            </a:r>
            <a:r>
              <a:rPr lang="fr-FR" sz="2300" i="1" dirty="0" smtClean="0"/>
              <a:t>Préface de Cromwel </a:t>
            </a:r>
            <a:r>
              <a:rPr lang="fr-FR" sz="2300" dirty="0" smtClean="0"/>
              <a:t>de Hugo – explique ce que doit être le drame romantique</a:t>
            </a:r>
          </a:p>
          <a:p>
            <a:pPr marL="627063" indent="-627063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b="1" dirty="0" smtClean="0"/>
              <a:t>1830 </a:t>
            </a:r>
            <a:r>
              <a:rPr lang="fr-FR" sz="2300" dirty="0" smtClean="0"/>
              <a:t>la </a:t>
            </a:r>
            <a:r>
              <a:rPr lang="fr-FR" sz="2300" b="1" i="1" dirty="0" smtClean="0"/>
              <a:t>bataille d‘Hernani </a:t>
            </a:r>
            <a:r>
              <a:rPr lang="fr-FR" sz="2300" dirty="0" smtClean="0"/>
              <a:t>de V. Hugo – le 1</a:t>
            </a:r>
            <a:r>
              <a:rPr lang="fr-FR" sz="2300" baseline="30000" dirty="0" smtClean="0"/>
              <a:t>er</a:t>
            </a:r>
            <a:r>
              <a:rPr lang="fr-FR" sz="2300" dirty="0" smtClean="0"/>
              <a:t> vrai drame romantique qui triomphe des critiques des classiques – </a:t>
            </a:r>
            <a:r>
              <a:rPr lang="fr-FR" sz="2300" b="1" dirty="0" smtClean="0"/>
              <a:t>l‘apogée du romantisme</a:t>
            </a:r>
          </a:p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Après </a:t>
            </a:r>
            <a:r>
              <a:rPr lang="fr-FR" sz="2300" b="1" dirty="0" smtClean="0">
                <a:solidFill>
                  <a:srgbClr val="0033CC"/>
                </a:solidFill>
              </a:rPr>
              <a:t>1830</a:t>
            </a:r>
          </a:p>
          <a:p>
            <a:pPr marL="4572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dirty="0" smtClean="0"/>
              <a:t>Une partie se tourne vers les idées socialistes, l‘autre vers </a:t>
            </a:r>
            <a:r>
              <a:rPr lang="fr-FR" sz="2300" i="1" dirty="0" smtClean="0"/>
              <a:t>l‘Art pour l‘Art</a:t>
            </a:r>
          </a:p>
          <a:p>
            <a:pPr marL="4572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dirty="0" smtClean="0"/>
              <a:t>1843 l‘échec du drame de Hugo </a:t>
            </a:r>
            <a:r>
              <a:rPr lang="fr-FR" sz="2300" i="1" dirty="0" smtClean="0"/>
              <a:t>Les Burgraves </a:t>
            </a:r>
            <a:r>
              <a:rPr lang="fr-FR" sz="2300" dirty="0" smtClean="0"/>
              <a:t>– le romantisme </a:t>
            </a:r>
            <a:r>
              <a:rPr lang="cs-CZ" sz="2300" dirty="0" smtClean="0"/>
              <a:t>s</a:t>
            </a:r>
            <a:r>
              <a:rPr lang="fr-FR" sz="2300" dirty="0" smtClean="0"/>
              <a:t>‘éteint</a:t>
            </a:r>
            <a:endParaRPr lang="cs-CZ" sz="2300" dirty="0" smtClean="0"/>
          </a:p>
          <a:p>
            <a:pPr marL="4572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dirty="0" smtClean="0"/>
              <a:t>1848 la Révolution échoue – les tendences romantiques sont liquidées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Le mal du siècle</a:t>
            </a:r>
            <a:r>
              <a:rPr lang="cs-CZ" dirty="0" smtClean="0"/>
              <a:t> </a:t>
            </a:r>
            <a:r>
              <a:rPr lang="fr-FR" sz="2100" i="1" dirty="0" smtClean="0"/>
              <a:t>světobol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357298"/>
            <a:ext cx="8358246" cy="5072098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Il s‘agit du terme utilisé pour décrire </a:t>
            </a:r>
            <a:r>
              <a:rPr lang="fr-FR" sz="2100" b="1" dirty="0" smtClean="0"/>
              <a:t>l‘ennui, la désillusion, la mélancolie </a:t>
            </a:r>
            <a:r>
              <a:rPr lang="fr-FR" sz="2100" dirty="0" smtClean="0"/>
              <a:t>et</a:t>
            </a:r>
            <a:r>
              <a:rPr lang="fr-FR" sz="2100" b="1" dirty="0" smtClean="0"/>
              <a:t> les tourments</a:t>
            </a:r>
            <a:r>
              <a:rPr lang="fr-FR" sz="2100" dirty="0" smtClean="0"/>
              <a:t>  propres à la génération des jeunes auteurs de la 1</a:t>
            </a:r>
            <a:r>
              <a:rPr lang="fr-FR" sz="2100" baseline="30000" dirty="0" smtClean="0"/>
              <a:t>e</a:t>
            </a:r>
            <a:r>
              <a:rPr lang="fr-FR" sz="2100" dirty="0" smtClean="0"/>
              <a:t> moitié du XIX</a:t>
            </a:r>
            <a:r>
              <a:rPr lang="fr-FR" sz="2100" baseline="30000" dirty="0" smtClean="0"/>
              <a:t>e</a:t>
            </a:r>
            <a:r>
              <a:rPr lang="fr-FR" sz="2100" dirty="0" smtClean="0"/>
              <a:t> siècle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Il vient de l‘</a:t>
            </a:r>
            <a:r>
              <a:rPr lang="fr-FR" sz="2100" b="1" dirty="0" smtClean="0"/>
              <a:t>espérance déçue</a:t>
            </a:r>
            <a:r>
              <a:rPr lang="fr-FR" sz="2100" dirty="0" smtClean="0"/>
              <a:t>, d</a:t>
            </a:r>
            <a:r>
              <a:rPr lang="cs-CZ" sz="2100" dirty="0" smtClean="0"/>
              <a:t>u</a:t>
            </a:r>
            <a:r>
              <a:rPr lang="fr-FR" sz="2100" dirty="0" smtClean="0"/>
              <a:t> rêve de gloire qu‘il a fallu oublier, car il n‘est plus possible de rêver de la légende de Napoléon 1</a:t>
            </a:r>
            <a:r>
              <a:rPr lang="fr-FR" sz="2100" baseline="30000" dirty="0" smtClean="0"/>
              <a:t>er</a:t>
            </a:r>
            <a:r>
              <a:rPr lang="cs-CZ" sz="2100" dirty="0" smtClean="0"/>
              <a:t> → l</a:t>
            </a:r>
            <a:r>
              <a:rPr lang="fr-FR" sz="2100" dirty="0" smtClean="0"/>
              <a:t>a conséquence de la chute de l‘Empire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Les jeunes perdent le sens de vie d‘où découle le </a:t>
            </a:r>
            <a:r>
              <a:rPr lang="fr-FR" sz="2100" b="1" dirty="0" smtClean="0"/>
              <a:t>sentiment d‘inutilité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Tout ça se reflète dans les traits du héros romantique</a:t>
            </a:r>
            <a:r>
              <a:rPr lang="fr-FR" sz="2100" dirty="0" smtClean="0">
                <a:solidFill>
                  <a:srgbClr val="FF0000"/>
                </a:solidFill>
              </a:rPr>
              <a:t>:</a:t>
            </a:r>
            <a:endParaRPr lang="fr-FR" sz="2100" dirty="0" smtClean="0"/>
          </a:p>
          <a:p>
            <a:pPr marL="179388" indent="-15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mécontent dans sa vie, il se révolte contre Dieu, il part souvent aux pays lointains, il se dirige vers la mort abandonné de la force</a:t>
            </a:r>
            <a:endParaRPr lang="fr-FR" sz="2100" b="1" dirty="0" smtClean="0">
              <a:solidFill>
                <a:srgbClr val="FF0000"/>
              </a:solidFill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Préromantisme 1800 - 1820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5000660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Bef>
                <a:spcPts val="1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Mme de Staël </a:t>
            </a:r>
            <a:r>
              <a:rPr lang="fr-FR" sz="2100" dirty="0" smtClean="0"/>
              <a:t>– admire la démocratie, poursuivie par Napoléon; après son chute, elle lutte contre le despotisme des Bourbons restaurés</a:t>
            </a:r>
          </a:p>
          <a:p>
            <a:pPr marL="179388" indent="-1588" eaLnBrk="1" fontAlgn="auto" hangingPunct="1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De l‘Allemagne </a:t>
            </a:r>
            <a:r>
              <a:rPr lang="fr-FR" sz="2100" dirty="0" smtClean="0"/>
              <a:t>– ouvre la voie au romantisme, fait la célèbre distinction entre la poésie classique (artificielle) et romantique (spontannée, profonde)</a:t>
            </a:r>
          </a:p>
          <a:p>
            <a:pPr marL="179388" indent="-1588" eaLnBrk="1" fontAlgn="auto" hangingPunct="1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Delphine, Corinne </a:t>
            </a:r>
            <a:r>
              <a:rPr lang="fr-FR" sz="2100" dirty="0" smtClean="0"/>
              <a:t>– 2 romans avec des traits autobiographiques</a:t>
            </a:r>
          </a:p>
          <a:p>
            <a:pPr marL="179388" indent="-179388" eaLnBrk="1" fontAlgn="auto" hangingPunct="1">
              <a:spcBef>
                <a:spcPts val="1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François-René de Chateaubriand </a:t>
            </a:r>
            <a:r>
              <a:rPr lang="fr-FR" sz="2100" dirty="0" smtClean="0"/>
              <a:t>– contre la démocratie, vie politique active (ministre de l‘Intérieur, pair, ambassadeur, ministre des Affaires étrangères)</a:t>
            </a:r>
          </a:p>
          <a:p>
            <a:pPr marL="179388" indent="-1588" eaLnBrk="1" fontAlgn="auto" hangingPunct="1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 Génie du Christianisme </a:t>
            </a:r>
            <a:r>
              <a:rPr lang="fr-FR" sz="2100" dirty="0" smtClean="0"/>
              <a:t>– sur la beauté de la religion chrétienne</a:t>
            </a:r>
          </a:p>
          <a:p>
            <a:pPr marL="179388" indent="-1588" eaLnBrk="1" fontAlgn="auto" hangingPunct="1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Atala</a:t>
            </a:r>
            <a:r>
              <a:rPr lang="fr-FR" sz="2100" dirty="0" smtClean="0"/>
              <a:t> – amour tragique de 2 Indiens, sur la religion chrétienne mal comprise</a:t>
            </a:r>
          </a:p>
          <a:p>
            <a:pPr marL="179388" indent="-1588" eaLnBrk="1" fontAlgn="auto" hangingPunct="1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René</a:t>
            </a:r>
            <a:r>
              <a:rPr lang="fr-FR" sz="2100" dirty="0" smtClean="0"/>
              <a:t> – 2</a:t>
            </a:r>
            <a:r>
              <a:rPr lang="fr-FR" sz="2100" baseline="30000" dirty="0" smtClean="0"/>
              <a:t>nd</a:t>
            </a:r>
            <a:r>
              <a:rPr lang="fr-FR" sz="2100" dirty="0" smtClean="0"/>
              <a:t> épisode d‘Atala, Indien adopte René dévoré par le </a:t>
            </a:r>
            <a:r>
              <a:rPr lang="fr-FR" sz="2100" b="1" i="1" dirty="0" smtClean="0"/>
              <a:t>mal du siècle</a:t>
            </a:r>
          </a:p>
          <a:p>
            <a:pPr marL="179388" indent="-1588" eaLnBrk="1" fontAlgn="auto" hangingPunct="1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Les Mémoires d‘outre-tombe </a:t>
            </a:r>
            <a:r>
              <a:rPr lang="fr-FR" sz="2100" dirty="0" smtClean="0"/>
              <a:t>– riche documentation sur sa vie (44 livres), il interdit de les publier de son vivant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Romantisme </a:t>
            </a:r>
            <a:r>
              <a:rPr lang="cs-CZ" sz="2100" b="1" dirty="0" smtClean="0">
                <a:solidFill>
                  <a:srgbClr val="FF0000"/>
                </a:solidFill>
              </a:rPr>
              <a:t>l</a:t>
            </a:r>
            <a:r>
              <a:rPr lang="fr-FR" sz="2100" b="1" dirty="0" smtClean="0">
                <a:solidFill>
                  <a:srgbClr val="FF0000"/>
                </a:solidFill>
              </a:rPr>
              <a:t>‘âge de l‘individu</a:t>
            </a:r>
            <a:endParaRPr lang="fr-FR" sz="2100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214974"/>
          </a:xfrm>
        </p:spPr>
        <p:txBody>
          <a:bodyPr rtlCol="0">
            <a:normAutofit fontScale="77500" lnSpcReduction="20000"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700" dirty="0" smtClean="0"/>
              <a:t>En France est lié au choc social  et politique que représente la Révolution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700" dirty="0" smtClean="0"/>
              <a:t>P</a:t>
            </a:r>
            <a:r>
              <a:rPr lang="fr-FR" sz="2700" dirty="0" smtClean="0"/>
              <a:t>hénomène européen – mouvements similaires en Allemagne, en Italie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700" dirty="0" smtClean="0"/>
              <a:t>Les écrivains cherchent à </a:t>
            </a:r>
            <a:r>
              <a:rPr lang="fr-FR" sz="2700" b="1" dirty="0" smtClean="0"/>
              <a:t>renouveler profondément la littérature </a:t>
            </a:r>
            <a:r>
              <a:rPr lang="fr-FR" sz="2700" dirty="0" smtClean="0"/>
              <a:t>en s‘opposant aux règles classiques</a:t>
            </a:r>
            <a:endParaRPr lang="cs-CZ" sz="27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700" b="1" dirty="0" smtClean="0"/>
              <a:t>Narrateur (auteur) est présent </a:t>
            </a:r>
            <a:r>
              <a:rPr lang="fr-FR" sz="2700" dirty="0" smtClean="0"/>
              <a:t>dans l</a:t>
            </a:r>
            <a:r>
              <a:rPr lang="cs-CZ" sz="2700" smtClean="0"/>
              <a:t>e</a:t>
            </a:r>
            <a:r>
              <a:rPr lang="fr-FR" sz="2700" smtClean="0"/>
              <a:t> </a:t>
            </a:r>
            <a:r>
              <a:rPr lang="fr-FR" sz="2700" dirty="0" smtClean="0"/>
              <a:t>roman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700" dirty="0" smtClean="0"/>
              <a:t>Littérature doit être: </a:t>
            </a:r>
            <a:r>
              <a:rPr lang="fr-FR" sz="2700" b="1" dirty="0" smtClean="0"/>
              <a:t>individuelle, personnelle, nationale, chrétienne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700" b="1" dirty="0" smtClean="0">
                <a:solidFill>
                  <a:srgbClr val="FF0000"/>
                </a:solidFill>
              </a:rPr>
              <a:t>Traits principaux du romantisme:</a:t>
            </a:r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  <a:defRPr/>
            </a:pPr>
            <a:r>
              <a:rPr lang="fr-FR" sz="2700" b="1" dirty="0" smtClean="0"/>
              <a:t>Au centre d‘intêret est </a:t>
            </a:r>
            <a:r>
              <a:rPr lang="fr-FR" sz="2700" dirty="0" smtClean="0"/>
              <a:t>« </a:t>
            </a:r>
            <a:r>
              <a:rPr lang="fr-FR" sz="2700" b="1" dirty="0" smtClean="0"/>
              <a:t>le moi </a:t>
            </a:r>
            <a:r>
              <a:rPr lang="fr-FR" sz="2700" dirty="0" smtClean="0"/>
              <a:t>» – parler de soi, c‘est parler de chacun</a:t>
            </a:r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700" b="1" dirty="0" smtClean="0"/>
              <a:t>Liberté</a:t>
            </a:r>
            <a:r>
              <a:rPr lang="fr-FR" sz="2700" dirty="0" smtClean="0"/>
              <a:t> – il faut supprimer les règles classiques et l‘imitation des anciens</a:t>
            </a:r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700" b="1" dirty="0" smtClean="0"/>
              <a:t>Émotion</a:t>
            </a:r>
            <a:r>
              <a:rPr lang="fr-FR" sz="2700" dirty="0" smtClean="0"/>
              <a:t> – la raison doit être oubliée dans l‘art</a:t>
            </a:r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700" b="1" dirty="0" smtClean="0"/>
              <a:t>Évasion</a:t>
            </a:r>
            <a:r>
              <a:rPr lang="fr-FR" sz="2700" dirty="0" smtClean="0"/>
              <a:t> – écrire, c‘est voyager dans les temps, montrer les pays lointains</a:t>
            </a:r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700" b="1" dirty="0" smtClean="0"/>
              <a:t>Nature</a:t>
            </a:r>
            <a:r>
              <a:rPr lang="fr-FR" sz="2700" dirty="0" smtClean="0"/>
              <a:t> – évocation de la nature = évocation des sentiments de l‘homme</a:t>
            </a:r>
          </a:p>
          <a:p>
            <a:pPr marL="4572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100" dirty="0" smtClean="0"/>
          </a:p>
          <a:p>
            <a:pPr marL="4572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/>
          <a:lstStyle/>
          <a:p>
            <a:pPr eaLnBrk="1" hangingPunct="1"/>
            <a:r>
              <a:rPr lang="fr-FR" dirty="0" smtClean="0"/>
              <a:t>Auteurs romantiques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500174"/>
            <a:ext cx="8358246" cy="4929222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Victor Hugo</a:t>
            </a:r>
            <a:r>
              <a:rPr lang="cs-CZ" sz="2100" dirty="0" smtClean="0"/>
              <a:t> </a:t>
            </a:r>
            <a:r>
              <a:rPr lang="fr-FR" sz="2100" dirty="0" smtClean="0"/>
              <a:t>« </a:t>
            </a:r>
            <a:r>
              <a:rPr lang="fr-FR" sz="2100" i="1" dirty="0" smtClean="0"/>
              <a:t>Je veux être Chateaubriand ou rien </a:t>
            </a:r>
            <a:r>
              <a:rPr lang="fr-FR" sz="2100" dirty="0" smtClean="0"/>
              <a:t>»</a:t>
            </a:r>
            <a:endParaRPr lang="fr-FR" sz="2100" b="1" dirty="0" smtClean="0">
              <a:solidFill>
                <a:srgbClr val="0033CC"/>
              </a:solidFill>
            </a:endParaRPr>
          </a:p>
          <a:p>
            <a:pPr marL="179388" indent="-15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100" b="1" dirty="0" smtClean="0"/>
              <a:t>r</a:t>
            </a:r>
            <a:r>
              <a:rPr lang="fr-FR" sz="2100" b="1" dirty="0" smtClean="0"/>
              <a:t>omans-fleuves</a:t>
            </a:r>
            <a:r>
              <a:rPr lang="fr-FR" sz="2100" dirty="0" smtClean="0"/>
              <a:t> (plusieurs tomes) :  </a:t>
            </a:r>
            <a:r>
              <a:rPr lang="fr-FR" sz="2100" i="1" dirty="0" smtClean="0"/>
              <a:t>Notre-Dame de Paris, Les Misérables, Les Travailleurs de la mer, L‘Homme qui rit, Quatre-vingt-treize</a:t>
            </a:r>
          </a:p>
          <a:p>
            <a:pPr marL="179388" indent="-15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100" b="1" dirty="0" smtClean="0"/>
              <a:t>d</a:t>
            </a:r>
            <a:r>
              <a:rPr lang="fr-FR" sz="2100" b="1" dirty="0" smtClean="0"/>
              <a:t>rames </a:t>
            </a:r>
            <a:r>
              <a:rPr lang="fr-FR" sz="2100" dirty="0" smtClean="0"/>
              <a:t>: </a:t>
            </a:r>
            <a:r>
              <a:rPr lang="fr-FR" sz="2100" i="1" dirty="0" smtClean="0"/>
              <a:t>Hernani, Les Burgraves</a:t>
            </a:r>
          </a:p>
          <a:p>
            <a:pPr marL="179388" indent="-15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100" b="1" dirty="0" smtClean="0"/>
              <a:t>p</a:t>
            </a:r>
            <a:r>
              <a:rPr lang="fr-FR" sz="2100" b="1" dirty="0" smtClean="0"/>
              <a:t>oésie </a:t>
            </a:r>
            <a:r>
              <a:rPr lang="fr-FR" sz="2100" dirty="0" smtClean="0"/>
              <a:t>: </a:t>
            </a:r>
            <a:r>
              <a:rPr lang="fr-FR" sz="2100" i="1" dirty="0" smtClean="0"/>
              <a:t>Les Contemplations, Les Châtiments, La Légende des siècles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Henri Beyle dit Stendhal</a:t>
            </a:r>
            <a:r>
              <a:rPr lang="fr-FR" sz="2100" dirty="0" smtClean="0"/>
              <a:t> – le précurseur du réalisme</a:t>
            </a:r>
            <a:endParaRPr lang="fr-FR" sz="2100" b="1" dirty="0" smtClean="0">
              <a:solidFill>
                <a:srgbClr val="0033CC"/>
              </a:solidFill>
            </a:endParaRPr>
          </a:p>
          <a:p>
            <a:pPr marL="179388" indent="-15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/>
              <a:t>Romans </a:t>
            </a:r>
            <a:r>
              <a:rPr lang="fr-FR" sz="2100" dirty="0" smtClean="0"/>
              <a:t>: </a:t>
            </a:r>
            <a:r>
              <a:rPr lang="fr-FR" sz="2100" i="1" dirty="0" smtClean="0"/>
              <a:t>Le Rouge et le Noir, La Chartreuse de Parme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Alexandre Dumas-père </a:t>
            </a:r>
            <a:r>
              <a:rPr lang="fr-FR" sz="2100" dirty="0" smtClean="0"/>
              <a:t>– </a:t>
            </a:r>
            <a:r>
              <a:rPr lang="cs-CZ" sz="2100" b="1" dirty="0" smtClean="0"/>
              <a:t>r</a:t>
            </a:r>
            <a:r>
              <a:rPr lang="fr-FR" sz="2100" b="1" dirty="0" smtClean="0"/>
              <a:t>omans de « cape et d‘épée » </a:t>
            </a:r>
            <a:r>
              <a:rPr lang="fr-FR" sz="2100" dirty="0" smtClean="0"/>
              <a:t>: </a:t>
            </a:r>
            <a:r>
              <a:rPr lang="fr-FR" sz="2100" i="1" dirty="0" smtClean="0"/>
              <a:t>Les Trois Mousquetaires, Le Comte de Monte-Christo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George Sand </a:t>
            </a:r>
            <a:r>
              <a:rPr lang="fr-FR" sz="2100" dirty="0" smtClean="0"/>
              <a:t>– </a:t>
            </a:r>
            <a:r>
              <a:rPr lang="cs-CZ" sz="2100" b="1" dirty="0" smtClean="0"/>
              <a:t>r</a:t>
            </a:r>
            <a:r>
              <a:rPr lang="fr-FR" sz="2100" b="1" dirty="0" smtClean="0"/>
              <a:t>omans </a:t>
            </a:r>
            <a:r>
              <a:rPr lang="fr-FR" sz="2100" dirty="0" smtClean="0"/>
              <a:t>: </a:t>
            </a:r>
            <a:r>
              <a:rPr lang="fr-FR" sz="2100" i="1" dirty="0" smtClean="0"/>
              <a:t>La Mare au Diable, La petite Fadette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VY_32_INOVACE_2.1.FJ4.12/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3661</TotalTime>
  <Words>2343</Words>
  <Application>Microsoft Office PowerPoint</Application>
  <PresentationFormat>Předvádění na obrazovce (4:3)</PresentationFormat>
  <Paragraphs>244</Paragraphs>
  <Slides>18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Prezentace aplikace PowerPoint</vt:lpstr>
      <vt:lpstr>Littérature française IV</vt:lpstr>
      <vt:lpstr>Points de repère historiques</vt:lpstr>
      <vt:lpstr>Points de repère littéraires</vt:lpstr>
      <vt:lpstr>Périodisation du romantisme français</vt:lpstr>
      <vt:lpstr>Le mal du siècle světobol</vt:lpstr>
      <vt:lpstr>Préromantisme 1800 - 1820</vt:lpstr>
      <vt:lpstr>Romantisme l‘âge de l‘individu</vt:lpstr>
      <vt:lpstr>Auteurs romantiques</vt:lpstr>
      <vt:lpstr>Poésie romantique</vt:lpstr>
      <vt:lpstr>Réalisme 1850 - 1890</vt:lpstr>
      <vt:lpstr>Naturalisme  réalisme poussé à l‘extrême</vt:lpstr>
      <vt:lpstr>Le Parnasse 1860…</vt:lpstr>
      <vt:lpstr>Symbolisme 1885…</vt:lpstr>
      <vt:lpstr>Poésie symboliste, poètes maudits</vt:lpstr>
      <vt:lpstr>Que savez-vous?</vt:lpstr>
      <vt:lpstr>Que savez-vous?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Radek</dc:creator>
  <cp:lastModifiedBy>Radek</cp:lastModifiedBy>
  <cp:revision>390</cp:revision>
  <dcterms:modified xsi:type="dcterms:W3CDTF">2013-02-25T16:25:17Z</dcterms:modified>
</cp:coreProperties>
</file>