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7" r:id="rId3"/>
    <p:sldId id="317" r:id="rId4"/>
    <p:sldId id="306" r:id="rId5"/>
    <p:sldId id="307" r:id="rId6"/>
    <p:sldId id="309" r:id="rId7"/>
    <p:sldId id="310" r:id="rId8"/>
    <p:sldId id="311" r:id="rId9"/>
    <p:sldId id="308" r:id="rId10"/>
    <p:sldId id="312" r:id="rId11"/>
    <p:sldId id="313" r:id="rId12"/>
    <p:sldId id="314" r:id="rId13"/>
    <p:sldId id="318" r:id="rId14"/>
    <p:sldId id="316" r:id="rId15"/>
    <p:sldId id="305" r:id="rId16"/>
    <p:sldId id="285" r:id="rId17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CC"/>
    <a:srgbClr val="009242"/>
    <a:srgbClr val="49ED33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8594" autoAdjust="0"/>
  </p:normalViewPr>
  <p:slideViewPr>
    <p:cSldViewPr>
      <p:cViewPr>
        <p:scale>
          <a:sx n="70" d="100"/>
          <a:sy n="70" d="100"/>
        </p:scale>
        <p:origin x="-138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90E8916-A739-4CA1-AA67-F76D9F0FBC04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  <a:endParaRPr lang="cs-CZ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63742A1-880D-44FD-BB56-16E32C0C5FC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434465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15363" name="Zástupný symbol pro záhlaví 3"/>
          <p:cNvSpPr>
            <a:spLocks noGrp="1"/>
          </p:cNvSpPr>
          <p:nvPr>
            <p:ph type="hdr" sz="quarter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VY_32_INOVACE_2.1.FJr.01/Št</a:t>
            </a:r>
          </a:p>
        </p:txBody>
      </p:sp>
      <p:sp>
        <p:nvSpPr>
          <p:cNvPr id="15364" name="Zástupný symbol pro zápatí 4"/>
          <p:cNvSpPr>
            <a:spLocks noGrp="1"/>
          </p:cNvSpPr>
          <p:nvPr>
            <p:ph type="ftr" sz="quarter" idx="4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cs-CZ" smtClean="0">
                <a:cs typeface="Arial" charset="0"/>
              </a:rPr>
              <a:t>CZ.1.07/1.5.00/34.0501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307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27D58E1-7D30-47A8-A9B5-0C1759F44059}" type="slidenum">
              <a:rPr lang="cs-CZ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15</a:t>
            </a:fld>
            <a:endParaRPr lang="cs-CZ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779EF-CBFF-4899-AB49-64448258509B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BF86CD-CE5C-4E86-A111-A8FA026641A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CFFD-B871-4315-8816-CC1E35E71C62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2D39F4-4ECE-445F-85B9-F8AD8AC9C8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25ACA0-0D8C-472C-805F-B80297247F1B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15643-C423-4710-A31D-3FCA02F8045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41684-DBB8-412F-BB5B-1A61B474B6EB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B24C48-3063-4E23-A532-3588E0CCE3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6419FC-EB49-4402-BA00-9363B39C98F8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46E122-18CF-431F-ADE5-55C8BA79651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EB1CC6-FB06-4980-A7E9-FCBAFDCF615A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DB4FD-C8A2-46C2-809E-380F286EF4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C93137-1CCF-44EB-BC08-E908B540174D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FC906-DA8F-4D08-BE6E-40BDB664F8C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15C3DF-3719-4422-BD7D-18EE7C2D90CB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5BBCA8-4C9C-415C-8029-E4BC54BA9C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574D06-745F-4886-B586-A4FEB16C650F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54E168-5E48-41A7-88F4-BCA7C8837C4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4B4FE-BF11-4EAF-8893-862ABD13AAF2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303A11-E28E-45FB-91C1-414A102E773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D92B0F-2561-4134-87A0-D4DF86FE446E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D70CCE-A557-4370-B82C-9A58B3DA31B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8E03F20-BA8C-4F7F-A7FA-17328CE73AD4}" type="datetimeFigureOut">
              <a:rPr lang="cs-CZ"/>
              <a:pPr>
                <a:defRPr/>
              </a:pPr>
              <a:t>30.1.2013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14815FB-61F7-42A4-B9BE-52C57D18B6A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Zástupný symbol pro obsah 2"/>
          <p:cNvSpPr>
            <a:spLocks noGrp="1"/>
          </p:cNvSpPr>
          <p:nvPr>
            <p:ph idx="4294967295"/>
          </p:nvPr>
        </p:nvSpPr>
        <p:spPr>
          <a:xfrm>
            <a:off x="428625" y="2071688"/>
            <a:ext cx="8143875" cy="4071937"/>
          </a:xfrm>
        </p:spPr>
        <p:txBody>
          <a:bodyPr rtlCol="0">
            <a:noAutofit/>
          </a:bodyPr>
          <a:lstStyle/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Autor materiálu:	Andrea Šteflová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Datum vytvoření:	leden 2013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Vzdělávací oblast:	jazyk a jazyková komunikace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Vyučovací předmět:	seminář z francouzského jazyka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Ročník:	4., oktáva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Téma:	Francouzská literatura III – XVIII. století</a:t>
            </a: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Druh materiálu:	prezentace, pracovní list </a:t>
            </a:r>
          </a:p>
          <a:p>
            <a:pPr marL="2152650" indent="-2152650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Klíčová slova:	osvícenství, </a:t>
            </a:r>
            <a:r>
              <a:rPr lang="fr-FR" sz="1800" dirty="0" smtClean="0">
                <a:latin typeface="Arial" charset="0"/>
                <a:cs typeface="Arial" charset="0"/>
              </a:rPr>
              <a:t>abbé Prévost, Marivaux, M</a:t>
            </a:r>
            <a:r>
              <a:rPr lang="cs-CZ" sz="1800" dirty="0" smtClean="0">
                <a:latin typeface="Arial" charset="0"/>
                <a:cs typeface="Arial" charset="0"/>
              </a:rPr>
              <a:t>o</a:t>
            </a:r>
            <a:r>
              <a:rPr lang="fr-FR" sz="1800" dirty="0" smtClean="0">
                <a:latin typeface="Arial" charset="0"/>
                <a:cs typeface="Arial" charset="0"/>
              </a:rPr>
              <a:t>ntesquieu, encyklopedie, Voltaire, Diderot, Rousseau, Beaumarchais, Laclos</a:t>
            </a:r>
            <a:endParaRPr lang="fr-FR" sz="1800" dirty="0" smtClean="0">
              <a:latin typeface="Arial" pitchFamily="34" charset="0"/>
              <a:cs typeface="Arial" pitchFamily="34" charset="0"/>
            </a:endParaRPr>
          </a:p>
          <a:p>
            <a:pPr marL="2159000" indent="-2159000" defTabSz="1062038" eaLnBrk="1" fontAlgn="auto" hangingPunct="1">
              <a:lnSpc>
                <a:spcPct val="90000"/>
              </a:lnSpc>
              <a:spcAft>
                <a:spcPts val="0"/>
              </a:spcAft>
              <a:buFont typeface="Arial" charset="0"/>
              <a:buNone/>
              <a:tabLst>
                <a:tab pos="2152650" algn="l"/>
              </a:tabLst>
              <a:defRPr/>
            </a:pPr>
            <a:r>
              <a:rPr lang="cs-CZ" sz="1800" dirty="0" smtClean="0">
                <a:latin typeface="Arial" charset="0"/>
                <a:cs typeface="Arial" charset="0"/>
              </a:rPr>
              <a:t>Anotace:	výklad učiva, samostatná práce</a:t>
            </a:r>
          </a:p>
        </p:txBody>
      </p:sp>
      <p:pic>
        <p:nvPicPr>
          <p:cNvPr id="2" name="Obrázek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14500" y="571500"/>
            <a:ext cx="5715000" cy="139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39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  <p:sp>
        <p:nvSpPr>
          <p:cNvPr id="8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François-Marie Arouet dit Voltaire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4282" y="1357298"/>
            <a:ext cx="8715436" cy="5072098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2x emprisonné, 2x exilé, </a:t>
            </a:r>
            <a:r>
              <a:rPr lang="cs-CZ" sz="2100" dirty="0" smtClean="0"/>
              <a:t>h</a:t>
            </a:r>
            <a:r>
              <a:rPr lang="fr-FR" sz="2100" dirty="0" smtClean="0"/>
              <a:t>istoriographe du roi</a:t>
            </a:r>
            <a:r>
              <a:rPr lang="cs-CZ" sz="2100" dirty="0" smtClean="0"/>
              <a:t>,</a:t>
            </a:r>
            <a:r>
              <a:rPr lang="fr-FR" sz="2100" dirty="0" smtClean="0"/>
              <a:t> élu à l‘Académie française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Protectrices : M</a:t>
            </a:r>
            <a:r>
              <a:rPr lang="cs-CZ" sz="2100" dirty="0" smtClean="0"/>
              <a:t>es</a:t>
            </a:r>
            <a:r>
              <a:rPr lang="fr-FR" sz="2100" dirty="0" smtClean="0"/>
              <a:t>dames de Maine, de Châtelet, de Pompadour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Admire le régime parlementaire angl</a:t>
            </a:r>
            <a:r>
              <a:rPr lang="cs-CZ" sz="2100" dirty="0" smtClean="0"/>
              <a:t>.</a:t>
            </a:r>
            <a:r>
              <a:rPr lang="fr-FR" sz="2100" dirty="0" smtClean="0"/>
              <a:t>, la littérature et la philosophie angl</a:t>
            </a:r>
            <a:r>
              <a:rPr lang="cs-CZ" sz="2100" dirty="0" smtClean="0"/>
              <a:t>.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1750 chez Frédéric II</a:t>
            </a:r>
            <a:r>
              <a:rPr lang="cs-CZ" sz="2100" dirty="0" smtClean="0"/>
              <a:t> (</a:t>
            </a:r>
            <a:r>
              <a:rPr lang="fr-FR" sz="2100" dirty="0" smtClean="0"/>
              <a:t>roi de Prusse</a:t>
            </a:r>
            <a:r>
              <a:rPr lang="cs-CZ" sz="2100" dirty="0" smtClean="0"/>
              <a:t>) – </a:t>
            </a:r>
            <a:r>
              <a:rPr lang="fr-FR" sz="2100" dirty="0" smtClean="0"/>
              <a:t>ils se brouillent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Développe des activités intenses sur le plan:</a:t>
            </a:r>
          </a:p>
          <a:p>
            <a:pPr marL="4508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historique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Siècle de Louis XIV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littéraire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Candide ou l‘Optimisme</a:t>
            </a:r>
            <a:r>
              <a:rPr lang="cs-CZ" sz="2100" b="1" dirty="0" smtClean="0">
                <a:solidFill>
                  <a:srgbClr val="FF0000"/>
                </a:solidFill>
              </a:rPr>
              <a:t> </a:t>
            </a:r>
            <a:r>
              <a:rPr lang="cs-CZ" sz="2100" dirty="0" smtClean="0"/>
              <a:t>« </a:t>
            </a:r>
            <a:r>
              <a:rPr lang="fr-FR" sz="2100" i="1" dirty="0" smtClean="0"/>
              <a:t>Il faut cultiver notre jardin </a:t>
            </a:r>
            <a:r>
              <a:rPr lang="cs-CZ" sz="2100" dirty="0" smtClean="0"/>
              <a:t>»</a:t>
            </a:r>
            <a:endParaRPr lang="fr-FR" sz="2100" dirty="0" smtClean="0"/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politique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Traité sur la tolérance</a:t>
            </a:r>
            <a:r>
              <a:rPr lang="cs-CZ" sz="2100" b="1" dirty="0" smtClean="0">
                <a:solidFill>
                  <a:srgbClr val="FF0000"/>
                </a:solidFill>
              </a:rPr>
              <a:t> </a:t>
            </a:r>
            <a:r>
              <a:rPr lang="fr-FR" sz="2100" dirty="0" smtClean="0"/>
              <a:t>(sur</a:t>
            </a:r>
            <a:r>
              <a:rPr lang="cs-CZ" sz="2100" dirty="0" smtClean="0"/>
              <a:t> </a:t>
            </a:r>
            <a:r>
              <a:rPr lang="fr-FR" sz="2100" dirty="0" smtClean="0"/>
              <a:t>l‘affaire Calas)</a:t>
            </a:r>
          </a:p>
          <a:p>
            <a:pPr marL="457200" indent="-27940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philosophique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Lettres philosophiques</a:t>
            </a:r>
            <a:r>
              <a:rPr lang="cs-CZ" sz="2100" b="1" dirty="0" smtClean="0">
                <a:solidFill>
                  <a:srgbClr val="FF0000"/>
                </a:solidFill>
              </a:rPr>
              <a:t> </a:t>
            </a:r>
            <a:r>
              <a:rPr lang="cs-CZ" sz="2100" dirty="0" smtClean="0"/>
              <a:t>(</a:t>
            </a:r>
            <a:r>
              <a:rPr lang="fr-FR" sz="2100" dirty="0" smtClean="0"/>
              <a:t>présente A</a:t>
            </a:r>
            <a:r>
              <a:rPr lang="cs-CZ" sz="2100" dirty="0" smtClean="0"/>
              <a:t>n</a:t>
            </a:r>
            <a:r>
              <a:rPr lang="fr-FR" sz="2100" dirty="0" smtClean="0"/>
              <a:t>gleterre comme modèle, critique la société française), </a:t>
            </a:r>
            <a:r>
              <a:rPr lang="fr-FR" sz="2100" b="1" dirty="0" smtClean="0">
                <a:solidFill>
                  <a:srgbClr val="FF0000"/>
                </a:solidFill>
              </a:rPr>
              <a:t>Dictionnaire philosophique</a:t>
            </a: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dirty="0" smtClean="0"/>
              <a:t>Denis Diderot</a:t>
            </a:r>
            <a:endParaRPr lang="fr-FR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0034" y="1285860"/>
            <a:ext cx="8215370" cy="5072098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Maître ès arts, directeur de </a:t>
            </a:r>
            <a:r>
              <a:rPr lang="fr-FR" sz="2100" b="1" dirty="0" smtClean="0"/>
              <a:t>l‘Encyclopédie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Prot</a:t>
            </a:r>
            <a:r>
              <a:rPr lang="cs-CZ" sz="2100" dirty="0" smtClean="0"/>
              <a:t>e</a:t>
            </a:r>
            <a:r>
              <a:rPr lang="fr-FR" sz="2100" dirty="0" smtClean="0"/>
              <a:t>ctrice : la tsarine Catherine II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La Religieuse</a:t>
            </a:r>
            <a:r>
              <a:rPr lang="fr-FR" sz="2100" dirty="0" smtClean="0"/>
              <a:t> – roman de comportement, Suzanne entre au couvent, elle incarne la liberté contre l‘enfermement et l‘autorité</a:t>
            </a:r>
            <a:endParaRPr lang="fr-FR" sz="2100" b="1" dirty="0" smtClean="0">
              <a:solidFill>
                <a:srgbClr val="FF0000"/>
              </a:solidFill>
            </a:endParaRP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Jacques le Fataliste et son maître</a:t>
            </a:r>
            <a:r>
              <a:rPr lang="fr-FR" sz="2100" dirty="0" smtClean="0"/>
              <a:t> – roman-dialogue entre un valet et son maître, il présente le conflit entre la </a:t>
            </a:r>
            <a:r>
              <a:rPr lang="fr-FR" sz="2100" i="1" dirty="0" smtClean="0"/>
              <a:t>fatalité</a:t>
            </a:r>
            <a:r>
              <a:rPr lang="fr-FR" sz="2100" dirty="0" smtClean="0"/>
              <a:t> qui conduit la vie et le </a:t>
            </a:r>
            <a:r>
              <a:rPr lang="fr-FR" sz="2100" i="1" dirty="0" smtClean="0"/>
              <a:t>besoin de liberté</a:t>
            </a:r>
            <a:r>
              <a:rPr lang="fr-FR" sz="2100" dirty="0" smtClean="0"/>
              <a:t> de chaque homme; Jacques voyage avec son maître et lui raconte ses aventures</a:t>
            </a:r>
            <a:r>
              <a:rPr lang="cs-CZ" sz="2100" dirty="0" smtClean="0"/>
              <a:t>,</a:t>
            </a:r>
            <a:r>
              <a:rPr lang="fr-FR" sz="2100" dirty="0" smtClean="0"/>
              <a:t> mais il est sans cesse interrompu par des épisodes intercalés (technique des </a:t>
            </a:r>
            <a:r>
              <a:rPr lang="fr-FR" sz="2100" i="1" dirty="0" smtClean="0"/>
              <a:t>tiroirs</a:t>
            </a:r>
            <a:r>
              <a:rPr lang="fr-FR" sz="2100" dirty="0" smtClean="0"/>
              <a:t> – int</a:t>
            </a:r>
            <a:r>
              <a:rPr lang="cs-CZ" sz="2100" dirty="0" smtClean="0"/>
              <a:t>é</a:t>
            </a:r>
            <a:r>
              <a:rPr lang="fr-FR" sz="2100" dirty="0" smtClean="0"/>
              <a:t>gration de mini-récits dans le dialogue)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Jean-Jacques Rousseau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142844" y="1214422"/>
            <a:ext cx="8786874" cy="5072098"/>
          </a:xfrm>
        </p:spPr>
        <p:txBody>
          <a:bodyPr rtlCol="0">
            <a:normAutofit lnSpcReduction="10000"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dirty="0" smtClean="0"/>
              <a:t>Philosophe, encyclopédiste, inventeur d‘une nouvelle notation musicale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dirty="0" smtClean="0"/>
              <a:t>Protectrices : M</a:t>
            </a:r>
            <a:r>
              <a:rPr lang="cs-CZ" sz="2100" dirty="0" smtClean="0"/>
              <a:t>es</a:t>
            </a:r>
            <a:r>
              <a:rPr lang="fr-FR" sz="2100" dirty="0" smtClean="0"/>
              <a:t>dames de Warens, d‘Épinay, Girardin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dirty="0" smtClean="0"/>
              <a:t>abandonne ses 5 enfants nés de son union avec Thérèse Levasseur, servante 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Julie ou la Nouvelle Héloïse </a:t>
            </a:r>
            <a:r>
              <a:rPr lang="fr-FR" sz="2100" dirty="0" smtClean="0"/>
              <a:t>– roman d‘amour (</a:t>
            </a:r>
            <a:r>
              <a:rPr lang="fr-FR" sz="2100" i="1" dirty="0" smtClean="0"/>
              <a:t>Julie + Saint Preux)</a:t>
            </a:r>
            <a:r>
              <a:rPr lang="fr-FR" sz="2100" dirty="0" smtClean="0"/>
              <a:t>, premier modèle des sociétés politiques, montre l‘idéal familial et la leçon de morale</a:t>
            </a:r>
            <a:endParaRPr lang="fr-FR" sz="2100" i="1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Émile ou de l‘Éducation </a:t>
            </a:r>
            <a:r>
              <a:rPr lang="fr-FR" sz="2100" dirty="0" smtClean="0"/>
              <a:t>– présente 4 périodes de développement de l‘enfant et </a:t>
            </a:r>
            <a:r>
              <a:rPr lang="cs-CZ" sz="2100" dirty="0" smtClean="0"/>
              <a:t>i</a:t>
            </a:r>
            <a:r>
              <a:rPr lang="fr-FR" sz="2100" dirty="0" smtClean="0"/>
              <a:t>mpose le plan éducatif, il fonde la psychologie de l‘enfant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Les Confessions </a:t>
            </a:r>
            <a:r>
              <a:rPr lang="fr-FR" sz="2100" dirty="0" smtClean="0"/>
              <a:t>– autobiographie en prose, pour se justifier après la condamnation de </a:t>
            </a:r>
            <a:r>
              <a:rPr lang="fr-FR" sz="2100" i="1" dirty="0" smtClean="0"/>
              <a:t>l‘Émile,</a:t>
            </a:r>
            <a:r>
              <a:rPr lang="fr-FR" sz="2100" dirty="0" smtClean="0"/>
              <a:t> critiqué par Voltaire pour </a:t>
            </a:r>
            <a:r>
              <a:rPr lang="cs-CZ" sz="2100" dirty="0" smtClean="0"/>
              <a:t>l</a:t>
            </a:r>
            <a:r>
              <a:rPr lang="fr-FR" sz="2100" dirty="0" smtClean="0"/>
              <a:t>es 5 enfants abandonnés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</a:t>
            </a:r>
            <a:r>
              <a:rPr lang="cs-CZ" sz="2100" b="1" dirty="0" smtClean="0">
                <a:solidFill>
                  <a:srgbClr val="FF0000"/>
                </a:solidFill>
              </a:rPr>
              <a:t> </a:t>
            </a:r>
            <a:r>
              <a:rPr lang="fr-FR" sz="2100" b="1" dirty="0" smtClean="0">
                <a:solidFill>
                  <a:srgbClr val="FF0000"/>
                </a:solidFill>
              </a:rPr>
              <a:t>Contrat social </a:t>
            </a:r>
            <a:r>
              <a:rPr lang="fr-FR" sz="2100" dirty="0" smtClean="0"/>
              <a:t>– essai politique, il montre l‘idéal → pour que la justice règne dans la société les hommes doivent discuter entre eux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Beaumarchais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4282" y="1071546"/>
            <a:ext cx="8572560" cy="5286412"/>
          </a:xfrm>
        </p:spPr>
        <p:txBody>
          <a:bodyPr rtlCol="0">
            <a:no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dirty="0" smtClean="0"/>
              <a:t>Horloger, prof de harpe et de flûte des filles de Louis XV, financier, armateur, espion royal, trafiquant d‘armes, d‘esclaves et du sucre</a:t>
            </a:r>
            <a:r>
              <a:rPr lang="cs-CZ" sz="2100" dirty="0" smtClean="0"/>
              <a:t>, i</a:t>
            </a:r>
            <a:r>
              <a:rPr lang="fr-FR" sz="2100" dirty="0" smtClean="0"/>
              <a:t>mpliqué dans de nombreux procès, suspecté  de la mort de ses 2 femmes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/>
              <a:t>Théâtre</a:t>
            </a:r>
            <a:r>
              <a:rPr lang="fr-FR" sz="2100" dirty="0" smtClean="0"/>
              <a:t> : crée une nouvelle forme – </a:t>
            </a:r>
            <a:r>
              <a:rPr lang="fr-FR" sz="2100" b="1" dirty="0" smtClean="0"/>
              <a:t>satire sociale</a:t>
            </a:r>
            <a:r>
              <a:rPr lang="fr-FR" sz="2100" dirty="0" smtClean="0"/>
              <a:t>, fait évoluer ses personnages dans le temps, renouvelle le langage du théâtre , renoue avec la tradition moliéresque (intrigue, surprise, quiproquo, jeu de masques…)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dirty="0" smtClean="0"/>
              <a:t>Trilogie : </a:t>
            </a:r>
            <a:r>
              <a:rPr lang="fr-FR" sz="2100" b="1" dirty="0" smtClean="0">
                <a:solidFill>
                  <a:srgbClr val="FF0000"/>
                </a:solidFill>
              </a:rPr>
              <a:t>Le Barbier de Séville, Le Mariage de Figaro, La Mère coupable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Le personnage de Figaro</a:t>
            </a:r>
            <a:r>
              <a:rPr lang="fr-FR" sz="2100" dirty="0" smtClean="0">
                <a:solidFill>
                  <a:srgbClr val="0033CC"/>
                </a:solidFill>
              </a:rPr>
              <a:t> </a:t>
            </a:r>
            <a:r>
              <a:rPr lang="fr-FR" sz="2100" dirty="0" smtClean="0"/>
              <a:t>– le simple valet du comte </a:t>
            </a:r>
            <a:r>
              <a:rPr lang="fr-FR" sz="2100" i="1" dirty="0" smtClean="0"/>
              <a:t>Almaviva</a:t>
            </a:r>
            <a:r>
              <a:rPr lang="fr-FR" sz="2100" dirty="0" smtClean="0"/>
              <a:t> (Barbier de Séville) devient son adversaire (Mariage de Figaro), il incarne le caractère français, représente le peuple éclairé qui critique le gouvernement, r</a:t>
            </a:r>
            <a:r>
              <a:rPr lang="cs-CZ" sz="2100" dirty="0" smtClean="0"/>
              <a:t>é</a:t>
            </a:r>
            <a:r>
              <a:rPr lang="fr-FR" sz="2100" dirty="0" smtClean="0"/>
              <a:t>clame la justice sociale et veut participer au destin de la nation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Pierre Choderlos de Laclos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500174"/>
            <a:ext cx="8429684" cy="4786346"/>
          </a:xfrm>
        </p:spPr>
        <p:txBody>
          <a:bodyPr rtlCol="0">
            <a:normAutofit lnSpcReduction="10000"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Le libertinage </a:t>
            </a:r>
            <a:r>
              <a:rPr lang="fr-FR" sz="2100" dirty="0" smtClean="0"/>
              <a:t>– les mœurs dissolues de la noblesse, la débauche raffinée</a:t>
            </a:r>
            <a:endParaRPr lang="fr-FR" sz="2100" b="1" dirty="0" smtClean="0">
              <a:solidFill>
                <a:srgbClr val="FF0000"/>
              </a:solidFill>
            </a:endParaRP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Les liaisons dangereuses</a:t>
            </a:r>
            <a:r>
              <a:rPr lang="fr-FR" sz="2100" dirty="0" smtClean="0">
                <a:solidFill>
                  <a:srgbClr val="FF0000"/>
                </a:solidFill>
              </a:rPr>
              <a:t> </a:t>
            </a:r>
            <a:r>
              <a:rPr lang="fr-FR" sz="2100" dirty="0" smtClean="0"/>
              <a:t>– roman épistolaire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Deux libertins et anciens amants, la </a:t>
            </a:r>
            <a:r>
              <a:rPr lang="fr-FR" sz="2100" i="1" dirty="0" smtClean="0"/>
              <a:t>marquise de Merteuil </a:t>
            </a:r>
            <a:r>
              <a:rPr lang="fr-FR" sz="2100" dirty="0" smtClean="0"/>
              <a:t>et le </a:t>
            </a:r>
            <a:r>
              <a:rPr lang="fr-FR" sz="2100" i="1" dirty="0" smtClean="0"/>
              <a:t>comte de Valmont</a:t>
            </a:r>
            <a:r>
              <a:rPr lang="fr-FR" sz="2100" dirty="0" smtClean="0"/>
              <a:t>, échangent des lettres. Valmont décide de séduire la pieuse </a:t>
            </a:r>
            <a:r>
              <a:rPr lang="fr-FR" sz="2100" i="1" dirty="0" smtClean="0"/>
              <a:t>Mme de Tourvel</a:t>
            </a:r>
            <a:r>
              <a:rPr lang="fr-FR" sz="2100" dirty="0" smtClean="0"/>
              <a:t>. Mme de Merteuil exige de Valmont de perverti</a:t>
            </a:r>
            <a:r>
              <a:rPr lang="cs-CZ" sz="2100" dirty="0" smtClean="0"/>
              <a:t>r</a:t>
            </a:r>
            <a:r>
              <a:rPr lang="fr-FR" sz="2100" dirty="0" smtClean="0"/>
              <a:t> la jeune </a:t>
            </a:r>
            <a:r>
              <a:rPr lang="fr-FR" sz="2100" i="1" dirty="0" smtClean="0"/>
              <a:t>Cécile</a:t>
            </a:r>
            <a:r>
              <a:rPr lang="fr-FR" sz="2100" dirty="0" smtClean="0"/>
              <a:t>  qui apprend vite le libertinage… Les libertins sont punis: Valmont est tué au duel mais avant il publie sa correspondance avec la marquise de Merteuil. Celle-ci, ruinée , atteinte d‘une maladie incurable, reste abandonnée.</a:t>
            </a:r>
          </a:p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Mais leurs victimes sont aussi sanctio</a:t>
            </a:r>
            <a:r>
              <a:rPr lang="cs-CZ" sz="2100" dirty="0" smtClean="0"/>
              <a:t>n</a:t>
            </a:r>
            <a:r>
              <a:rPr lang="fr-FR" sz="2100" dirty="0" smtClean="0"/>
              <a:t>nées: Mme de Tourvel meurt de désespoir, Cécile tombe enceinte et se retire dans un couvent.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Que savez-vous?</a:t>
            </a:r>
          </a:p>
        </p:txBody>
      </p:sp>
      <p:sp>
        <p:nvSpPr>
          <p:cNvPr id="60424" name="Rectangle 8"/>
          <p:cNvSpPr>
            <a:spLocks noGrp="1"/>
          </p:cNvSpPr>
          <p:nvPr>
            <p:ph type="body" idx="1"/>
          </p:nvPr>
        </p:nvSpPr>
        <p:spPr>
          <a:xfrm>
            <a:off x="428625" y="1214438"/>
            <a:ext cx="4040188" cy="317500"/>
          </a:xfrm>
          <a:solidFill>
            <a:schemeClr val="accent5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marL="722313" lvl="1" indent="-265113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Question</a:t>
            </a:r>
            <a:r>
              <a:rPr lang="cs-CZ" sz="1800" dirty="0" smtClean="0"/>
              <a:t>s</a:t>
            </a:r>
            <a:endParaRPr lang="fr-FR" sz="1800" dirty="0" smtClean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>
          <a:xfrm>
            <a:off x="214282" y="1643063"/>
            <a:ext cx="4357718" cy="4786312"/>
          </a:xfrm>
        </p:spPr>
        <p:txBody>
          <a:bodyPr>
            <a:normAutofit fontScale="85000" lnSpcReduction="20000"/>
          </a:bodyPr>
          <a:lstStyle/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Nommez deux</a:t>
            </a:r>
            <a:r>
              <a:rPr lang="cs-CZ" sz="2500" dirty="0" smtClean="0"/>
              <a:t> é</a:t>
            </a:r>
            <a:r>
              <a:rPr lang="fr-FR" sz="2500" dirty="0" smtClean="0"/>
              <a:t>vénements liés à l‘année 1789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Auteur de </a:t>
            </a:r>
            <a:r>
              <a:rPr lang="fr-FR" sz="2500" i="1" dirty="0" smtClean="0"/>
              <a:t>Manon Lescaut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Auteur du 1</a:t>
            </a:r>
            <a:r>
              <a:rPr lang="fr-FR" sz="2500" baseline="30000" dirty="0" smtClean="0"/>
              <a:t>er</a:t>
            </a:r>
            <a:r>
              <a:rPr lang="fr-FR" sz="2500" dirty="0" smtClean="0"/>
              <a:t> roman épistolaire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Nommez quelques auteurs de l‘</a:t>
            </a:r>
            <a:r>
              <a:rPr lang="cs-CZ" sz="2500" i="1" dirty="0" smtClean="0"/>
              <a:t>E</a:t>
            </a:r>
            <a:r>
              <a:rPr lang="fr-FR" sz="2500" i="1" dirty="0" smtClean="0"/>
              <a:t>ncyclopédie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La fameuse phrase de </a:t>
            </a:r>
            <a:r>
              <a:rPr lang="fr-FR" sz="2500" i="1" dirty="0" smtClean="0"/>
              <a:t>Candide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Œuvres de Denis Diderot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Qui et dans quelle œuvre</a:t>
            </a:r>
            <a:r>
              <a:rPr lang="cs-CZ" sz="2500" dirty="0" smtClean="0"/>
              <a:t> </a:t>
            </a:r>
            <a:r>
              <a:rPr lang="fr-FR" sz="2500" dirty="0" smtClean="0"/>
              <a:t>impose le 1</a:t>
            </a:r>
            <a:r>
              <a:rPr lang="fr-FR" sz="2500" baseline="30000" dirty="0" smtClean="0"/>
              <a:t>er</a:t>
            </a:r>
            <a:r>
              <a:rPr lang="fr-FR" sz="2500" dirty="0" smtClean="0"/>
              <a:t> plan pédagogique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i="1" dirty="0" smtClean="0"/>
              <a:t>Figaro</a:t>
            </a:r>
            <a:r>
              <a:rPr lang="fr-FR" sz="2500" dirty="0" smtClean="0"/>
              <a:t> autant que le symbole</a:t>
            </a:r>
            <a:r>
              <a:rPr lang="cs-CZ" sz="2500" dirty="0" smtClean="0"/>
              <a:t> de...</a:t>
            </a:r>
            <a:endParaRPr lang="fr-FR" sz="2500" dirty="0" smtClean="0"/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Qu‘est-ce que le libertinage</a:t>
            </a:r>
          </a:p>
          <a:p>
            <a:pPr marL="360363" indent="-360363" eaLnBrk="1" hangingPunct="1">
              <a:lnSpc>
                <a:spcPct val="110000"/>
              </a:lnSpc>
              <a:buFont typeface="Calibri" pitchFamily="34" charset="0"/>
              <a:buAutoNum type="arabicPeriod"/>
            </a:pPr>
            <a:r>
              <a:rPr lang="fr-FR" sz="2500" dirty="0" smtClean="0"/>
              <a:t>Deux personnages principaux des </a:t>
            </a:r>
            <a:r>
              <a:rPr lang="fr-FR" sz="2500" i="1" dirty="0" smtClean="0"/>
              <a:t>Liaisons dangereuses</a:t>
            </a:r>
            <a:endParaRPr lang="cs-CZ" sz="25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endParaRPr lang="cs-CZ" sz="2100" dirty="0" smtClean="0"/>
          </a:p>
          <a:p>
            <a:pPr marL="360363" indent="-360363" eaLnBrk="1" hangingPunct="1">
              <a:buFont typeface="Calibri" pitchFamily="34" charset="0"/>
              <a:buAutoNum type="arabicPeriod"/>
            </a:pPr>
            <a:endParaRPr lang="fr-FR" sz="2100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>
          <a:xfrm>
            <a:off x="4572000" y="1214438"/>
            <a:ext cx="4041775" cy="317500"/>
          </a:xfrm>
          <a:solidFill>
            <a:schemeClr val="accent6">
              <a:lumMod val="60000"/>
              <a:lumOff val="40000"/>
            </a:schemeClr>
          </a:solidFill>
        </p:spPr>
        <p:txBody>
          <a:bodyPr rtlCol="0">
            <a:normAutofit fontScale="925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fr-FR" sz="1800" dirty="0" smtClean="0"/>
              <a:t>Réponse</a:t>
            </a:r>
            <a:r>
              <a:rPr lang="cs-CZ" sz="1800" dirty="0" smtClean="0"/>
              <a:t>s</a:t>
            </a:r>
            <a:endParaRPr lang="fr-FR" sz="1800" dirty="0"/>
          </a:p>
        </p:txBody>
      </p:sp>
      <p:sp>
        <p:nvSpPr>
          <p:cNvPr id="29701" name="Zástupný symbol pro obsah 8"/>
          <p:cNvSpPr>
            <a:spLocks noGrp="1"/>
          </p:cNvSpPr>
          <p:nvPr>
            <p:ph sz="quarter" idx="4"/>
          </p:nvPr>
        </p:nvSpPr>
        <p:spPr>
          <a:xfrm>
            <a:off x="4572000" y="1643063"/>
            <a:ext cx="4214842" cy="4786312"/>
          </a:xfrm>
        </p:spPr>
        <p:txBody>
          <a:bodyPr>
            <a:normAutofit lnSpcReduction="10000"/>
          </a:bodyPr>
          <a:lstStyle/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Prise de la Bastille, Droits de l‘homme et du citoyen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Abbé Prévost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Montesquieu (Lettres persanes)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Diderot, d‘Alembert, Voltaire, Rousseau, Montesquieu …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« </a:t>
            </a:r>
            <a:r>
              <a:rPr lang="fr-FR" sz="2100" i="1" dirty="0" smtClean="0"/>
              <a:t>Il faut cultiver notre jardin </a:t>
            </a:r>
            <a:r>
              <a:rPr lang="fr-FR" sz="2100" dirty="0" smtClean="0"/>
              <a:t>»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Jacques le Fataliste, Religieuse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J.-J. Rousseau, Émile ou de l‘éducation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cs-CZ" sz="2100" dirty="0" smtClean="0"/>
              <a:t>…d</a:t>
            </a:r>
            <a:r>
              <a:rPr lang="fr-FR" sz="2100" dirty="0" smtClean="0"/>
              <a:t>u caractère français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Mœurs dissolues de la noblesse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r>
              <a:rPr lang="fr-FR" sz="2100" dirty="0" smtClean="0"/>
              <a:t>Marquise de Merteuil, comte de Valmont</a:t>
            </a:r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cs-CZ" sz="2100" dirty="0" smtClean="0"/>
          </a:p>
          <a:p>
            <a:pPr marL="360363" indent="-360363" eaLnBrk="1" fontAlgn="auto" hangingPunct="1">
              <a:spcAft>
                <a:spcPts val="0"/>
              </a:spcAft>
              <a:buFont typeface="+mj-lt"/>
              <a:buAutoNum type="arabicPeriod"/>
              <a:defRPr/>
            </a:pPr>
            <a:endParaRPr lang="fr-FR" sz="2100" dirty="0" smtClean="0"/>
          </a:p>
        </p:txBody>
      </p:sp>
      <p:sp>
        <p:nvSpPr>
          <p:cNvPr id="13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29703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29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2970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2970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2000" fill="hold"/>
                                        <p:tgtEl>
                                          <p:spTgt spid="2970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2970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2000" fill="hold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2000" fill="hold"/>
                                        <p:tgtEl>
                                          <p:spTgt spid="2970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2000" fill="hold"/>
                                        <p:tgtEl>
                                          <p:spTgt spid="2970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2000" fill="hold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2000" fill="hold"/>
                                        <p:tgtEl>
                                          <p:spTgt spid="2970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2000" fill="hold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2000" fill="hold"/>
                                        <p:tgtEl>
                                          <p:spTgt spid="297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2000" fill="hold"/>
                                        <p:tgtEl>
                                          <p:spTgt spid="2970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2000" fill="hold"/>
                                        <p:tgtEl>
                                          <p:spTgt spid="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2000" fill="hold"/>
                                        <p:tgtEl>
                                          <p:spTgt spid="297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2000" fill="hold"/>
                                        <p:tgtEl>
                                          <p:spTgt spid="2970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31746" name="TextovéPole 5"/>
          <p:cNvSpPr txBox="1">
            <a:spLocks noChangeArrowheads="1"/>
          </p:cNvSpPr>
          <p:nvPr/>
        </p:nvSpPr>
        <p:spPr bwMode="auto">
          <a:xfrm>
            <a:off x="468313" y="549275"/>
            <a:ext cx="8175653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r-FR" b="1" dirty="0"/>
              <a:t>Bibliographie</a:t>
            </a:r>
            <a:r>
              <a:rPr lang="fr-FR" b="1" dirty="0" smtClean="0"/>
              <a:t>:</a:t>
            </a:r>
            <a:endParaRPr lang="cs-CZ" b="1" dirty="0" smtClean="0"/>
          </a:p>
          <a:p>
            <a:r>
              <a:rPr lang="fr-FR" dirty="0" smtClean="0"/>
              <a:t>De LIGNY, C., ROUSSELOT, M.: </a:t>
            </a:r>
            <a:r>
              <a:rPr lang="fr-FR" i="1" dirty="0" smtClean="0"/>
              <a:t>La littérature française</a:t>
            </a:r>
            <a:r>
              <a:rPr lang="fr-FR" dirty="0" smtClean="0"/>
              <a:t>, Paris, Nathan, 2006.</a:t>
            </a:r>
          </a:p>
          <a:p>
            <a:r>
              <a:rPr lang="fr-FR" dirty="0" smtClean="0"/>
              <a:t>MASSON, N.: </a:t>
            </a:r>
            <a:r>
              <a:rPr lang="fr-FR" i="1" dirty="0" smtClean="0"/>
              <a:t>La littérature française,</a:t>
            </a:r>
            <a:r>
              <a:rPr lang="fr-FR" dirty="0" smtClean="0"/>
              <a:t> Paris, Eyrolles, 2007.</a:t>
            </a:r>
          </a:p>
          <a:p>
            <a:r>
              <a:rPr lang="fr-FR" dirty="0" smtClean="0"/>
              <a:t>ETERSTEIN, C. et coll.: </a:t>
            </a:r>
            <a:r>
              <a:rPr lang="fr-FR" i="1" dirty="0" smtClean="0"/>
              <a:t>La littérature française  de A à Z, </a:t>
            </a:r>
            <a:r>
              <a:rPr lang="fr-FR" dirty="0" smtClean="0"/>
              <a:t>Paris, Hatier, 1998.</a:t>
            </a:r>
          </a:p>
          <a:p>
            <a:pPr marL="360363" indent="-360363"/>
            <a:r>
              <a:rPr lang="fr-FR" dirty="0" smtClean="0"/>
              <a:t>MARTINI, F., MAVER, G.: </a:t>
            </a:r>
            <a:r>
              <a:rPr lang="fr-FR" i="1" dirty="0" smtClean="0"/>
              <a:t>L‘histoire de la littérature française ,</a:t>
            </a:r>
            <a:r>
              <a:rPr lang="fr-FR" dirty="0" smtClean="0"/>
              <a:t> Milan, La Spiga languages, 1997.</a:t>
            </a:r>
          </a:p>
          <a:p>
            <a:r>
              <a:rPr lang="fr-FR" cap="all" dirty="0" smtClean="0"/>
              <a:t>Taišlová</a:t>
            </a:r>
            <a:r>
              <a:rPr lang="fr-FR" dirty="0" smtClean="0"/>
              <a:t>, J.: </a:t>
            </a:r>
            <a:r>
              <a:rPr lang="fr-FR" i="1" dirty="0" smtClean="0"/>
              <a:t>On y va ! Aimez-vous lire? </a:t>
            </a:r>
            <a:r>
              <a:rPr lang="fr-FR" dirty="0" smtClean="0"/>
              <a:t>Praha, Leda, 2001.</a:t>
            </a:r>
            <a:endParaRPr lang="fr-FR" dirty="0"/>
          </a:p>
        </p:txBody>
      </p:sp>
      <p:sp>
        <p:nvSpPr>
          <p:cNvPr id="31747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Littérature française </a:t>
            </a:r>
            <a:r>
              <a:rPr lang="cs-CZ" dirty="0" smtClean="0"/>
              <a:t>I</a:t>
            </a:r>
            <a:r>
              <a:rPr lang="fr-FR" dirty="0" smtClean="0"/>
              <a:t>I</a:t>
            </a:r>
            <a:r>
              <a:rPr lang="cs-CZ" dirty="0" smtClean="0"/>
              <a:t>I</a:t>
            </a:r>
            <a:endParaRPr lang="fr-FR" dirty="0" smtClean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71538" y="3857628"/>
            <a:ext cx="6915176" cy="17526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fr-FR" dirty="0" smtClean="0"/>
              <a:t>Le XVIII</a:t>
            </a:r>
            <a:r>
              <a:rPr lang="fr-FR" baseline="30000" dirty="0" smtClean="0"/>
              <a:t>e</a:t>
            </a:r>
            <a:r>
              <a:rPr lang="fr-FR" dirty="0" smtClean="0"/>
              <a:t> siècle – le siècle des Lumières</a:t>
            </a:r>
            <a:endParaRPr lang="fr-FR" dirty="0"/>
          </a:p>
        </p:txBody>
      </p:sp>
      <p:sp>
        <p:nvSpPr>
          <p:cNvPr id="5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6388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dirty="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Facteurs contribuant à la naissance de l‘esprit des Lumières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57158" y="1500174"/>
            <a:ext cx="8358246" cy="4929222"/>
          </a:xfrm>
        </p:spPr>
        <p:txBody>
          <a:bodyPr rtlCol="0">
            <a:normAutofit fontScale="92500" lnSpcReduction="20000"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L‘absolutisme intolérant de Louis XIV, l‘enrichissement de la bourgeoisie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La misère insupportable du peuple (la famine, les impôts)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L‘influence de la littérature, de la philosophie et de la politique anglaises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Le progrès des sciences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La circulation des livres er des idées dans les salons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Les activités autour de </a:t>
            </a:r>
            <a:r>
              <a:rPr lang="fr-FR" sz="2300" i="1" dirty="0" smtClean="0"/>
              <a:t>l‘Encyclopédie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La mode des voyages, la connaissance des civilisations exotiques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Tout se transforme : des institutions, la littérature, le goût général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On prépare les esprits à la prise des « </a:t>
            </a:r>
            <a:r>
              <a:rPr lang="fr-FR" sz="2300" i="1" dirty="0" smtClean="0"/>
              <a:t>Droits de l‘homme et du citoyen </a:t>
            </a:r>
            <a:r>
              <a:rPr lang="fr-FR" sz="2300" dirty="0" smtClean="0"/>
              <a:t>»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Le français est cultivé dans tous les pays européens et devient l</a:t>
            </a:r>
            <a:r>
              <a:rPr lang="cs-CZ" sz="2300" dirty="0" smtClean="0"/>
              <a:t>a</a:t>
            </a:r>
            <a:r>
              <a:rPr lang="fr-FR" sz="2300" dirty="0" smtClean="0"/>
              <a:t> langue diplomatique, </a:t>
            </a:r>
            <a:r>
              <a:rPr lang="cs-CZ" sz="2300" dirty="0" smtClean="0"/>
              <a:t>l‘</a:t>
            </a:r>
            <a:r>
              <a:rPr lang="fr-FR" sz="2300" dirty="0" smtClean="0"/>
              <a:t>Europe regarde la France ↔la France regarde l‘Angleterre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Points de repère historique</a:t>
            </a:r>
            <a:r>
              <a:rPr lang="cs-CZ" dirty="0" smtClean="0"/>
              <a:t>s</a:t>
            </a:r>
            <a:endParaRPr lang="fr-FR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357298"/>
            <a:ext cx="8858280" cy="4929222"/>
          </a:xfrm>
        </p:spPr>
        <p:txBody>
          <a:bodyPr rtlCol="0">
            <a:noAutofit/>
          </a:bodyPr>
          <a:lstStyle/>
          <a:p>
            <a:pPr marL="0" indent="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b="1" dirty="0" smtClean="0"/>
              <a:t>Dates-clés</a:t>
            </a:r>
            <a:r>
              <a:rPr lang="fr-FR" sz="2100" dirty="0" smtClean="0"/>
              <a:t> marquant la fin de l‘Ancien </a:t>
            </a:r>
            <a:r>
              <a:rPr lang="cs-CZ" sz="2100" dirty="0" smtClean="0"/>
              <a:t>R</a:t>
            </a:r>
            <a:r>
              <a:rPr lang="fr-FR" sz="2100" dirty="0" smtClean="0"/>
              <a:t>égime et le début de la France moderne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1715</a:t>
            </a:r>
            <a:r>
              <a:rPr lang="fr-FR" sz="2100" dirty="0" smtClean="0"/>
              <a:t> Louis XIV meurt impopulaire  en laissant les dettes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1723 – 1774 </a:t>
            </a:r>
            <a:r>
              <a:rPr lang="fr-FR" sz="2100" dirty="0" smtClean="0"/>
              <a:t>le règne de Louis XV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 1774 – 179</a:t>
            </a:r>
            <a:r>
              <a:rPr lang="cs-CZ" sz="2100" b="1" dirty="0" smtClean="0">
                <a:solidFill>
                  <a:srgbClr val="FF0000"/>
                </a:solidFill>
              </a:rPr>
              <a:t>2</a:t>
            </a:r>
            <a:r>
              <a:rPr lang="fr-FR" sz="2100" b="1" dirty="0" smtClean="0">
                <a:solidFill>
                  <a:srgbClr val="FF0000"/>
                </a:solidFill>
              </a:rPr>
              <a:t> </a:t>
            </a:r>
            <a:r>
              <a:rPr lang="fr-FR" sz="2100" dirty="0" smtClean="0"/>
              <a:t>le règne de Louis XVI (guillotiné</a:t>
            </a:r>
            <a:r>
              <a:rPr lang="cs-CZ" sz="2100" dirty="0" smtClean="0"/>
              <a:t> 1793</a:t>
            </a:r>
            <a:r>
              <a:rPr lang="fr-FR" sz="2100" dirty="0" smtClean="0"/>
              <a:t>)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1789</a:t>
            </a:r>
            <a:r>
              <a:rPr lang="fr-FR" sz="2100" dirty="0" smtClean="0"/>
              <a:t> la prise de la Bastille, l</a:t>
            </a:r>
            <a:r>
              <a:rPr lang="cs-CZ" sz="2100" dirty="0" smtClean="0"/>
              <a:t>e </a:t>
            </a:r>
            <a:r>
              <a:rPr lang="fr-FR" sz="2100" dirty="0" smtClean="0"/>
              <a:t>début de la Révolution française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1789</a:t>
            </a:r>
            <a:r>
              <a:rPr lang="fr-FR" sz="2100" dirty="0" smtClean="0"/>
              <a:t> la déclaration des « Droits de l‘homme et du citoyen »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	Article premier: </a:t>
            </a:r>
            <a:r>
              <a:rPr lang="fr-FR" sz="2100" i="1" dirty="0" smtClean="0"/>
              <a:t>Les hommes naissent et demeurent libres et égaux en droits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1792</a:t>
            </a:r>
            <a:r>
              <a:rPr lang="fr-FR" sz="2100" dirty="0" smtClean="0"/>
              <a:t> l‘abolition de la royauté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1792 – 1799 </a:t>
            </a:r>
            <a:r>
              <a:rPr lang="fr-FR" sz="2100" dirty="0" smtClean="0"/>
              <a:t>la 1</a:t>
            </a:r>
            <a:r>
              <a:rPr lang="fr-FR" sz="2100" baseline="30000" dirty="0" smtClean="0"/>
              <a:t>ère</a:t>
            </a:r>
            <a:r>
              <a:rPr lang="fr-FR" sz="2100" dirty="0" smtClean="0"/>
              <a:t> République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Les auteurs remarquables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85720" y="1214422"/>
            <a:ext cx="8429684" cy="5214974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L‘abbé Prévost</a:t>
            </a:r>
            <a:r>
              <a:rPr lang="fr-FR" sz="2100" dirty="0" smtClean="0"/>
              <a:t> </a:t>
            </a:r>
            <a:r>
              <a:rPr lang="cs-CZ" sz="2100" dirty="0" smtClean="0"/>
              <a:t>– </a:t>
            </a:r>
            <a:r>
              <a:rPr lang="fr-FR" sz="2100" b="1" dirty="0" smtClean="0">
                <a:solidFill>
                  <a:srgbClr val="FF0000"/>
                </a:solidFill>
              </a:rPr>
              <a:t>Histoire du chevalier Des Grieux et de Manon Lescaut</a:t>
            </a:r>
            <a:endParaRPr lang="fr-FR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Marivaux </a:t>
            </a:r>
            <a:r>
              <a:rPr lang="fr-FR" sz="2100" dirty="0" smtClean="0"/>
              <a:t>– </a:t>
            </a:r>
            <a:r>
              <a:rPr lang="fr-FR" sz="2100" b="1" dirty="0" smtClean="0">
                <a:solidFill>
                  <a:srgbClr val="FF0000"/>
                </a:solidFill>
              </a:rPr>
              <a:t>Le Jeu de l‘Amour et du Hasard</a:t>
            </a:r>
            <a:endParaRPr lang="fr-FR" sz="2100" b="1" i="1" dirty="0" smtClean="0">
              <a:solidFill>
                <a:srgbClr val="0033CC"/>
              </a:solidFill>
            </a:endParaRP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Montesquieu</a:t>
            </a:r>
            <a:r>
              <a:rPr lang="fr-FR" sz="2100" dirty="0" smtClean="0">
                <a:solidFill>
                  <a:srgbClr val="0033CC"/>
                </a:solidFill>
              </a:rPr>
              <a:t> </a:t>
            </a:r>
            <a:r>
              <a:rPr lang="fr-FR" sz="2100" dirty="0" smtClean="0"/>
              <a:t>– </a:t>
            </a:r>
            <a:r>
              <a:rPr lang="fr-FR" sz="2100" b="1" dirty="0" smtClean="0">
                <a:solidFill>
                  <a:srgbClr val="FF0000"/>
                </a:solidFill>
              </a:rPr>
              <a:t>les Lettres persanes, L‘Esprit des lois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Voltaire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Candide ou l‘optimisme</a:t>
            </a:r>
            <a:r>
              <a:rPr lang="cs-CZ" sz="2100" b="1" dirty="0" smtClean="0">
                <a:solidFill>
                  <a:srgbClr val="FF0000"/>
                </a:solidFill>
              </a:rPr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le Traité sur la </a:t>
            </a:r>
            <a:r>
              <a:rPr lang="cs-CZ" sz="2100" b="1" dirty="0" smtClean="0">
                <a:solidFill>
                  <a:srgbClr val="FF0000"/>
                </a:solidFill>
              </a:rPr>
              <a:t>T</a:t>
            </a:r>
            <a:r>
              <a:rPr lang="fr-FR" sz="2100" b="1" dirty="0" smtClean="0">
                <a:solidFill>
                  <a:srgbClr val="FF0000"/>
                </a:solidFill>
              </a:rPr>
              <a:t>olérance, les Lettres philosophique</a:t>
            </a:r>
            <a:r>
              <a:rPr lang="cs-CZ" sz="2100" b="1" dirty="0" smtClean="0">
                <a:solidFill>
                  <a:srgbClr val="FF0000"/>
                </a:solidFill>
              </a:rPr>
              <a:t>s,</a:t>
            </a:r>
            <a:r>
              <a:rPr lang="fr-FR" sz="2100" b="1" dirty="0" smtClean="0">
                <a:solidFill>
                  <a:srgbClr val="FF0000"/>
                </a:solidFill>
              </a:rPr>
              <a:t> le Dictionnaire philosophique</a:t>
            </a:r>
            <a:endParaRPr lang="fr-FR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Denis Diderot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Jacques le Fataliste et son maître</a:t>
            </a:r>
            <a:endParaRPr lang="fr-FR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Jean-Jacques Rousseau </a:t>
            </a:r>
            <a:r>
              <a:rPr lang="fr-FR" sz="2100" dirty="0" smtClean="0"/>
              <a:t>– </a:t>
            </a:r>
            <a:r>
              <a:rPr lang="fr-FR" sz="2100" b="1" dirty="0" smtClean="0">
                <a:solidFill>
                  <a:srgbClr val="FF0000"/>
                </a:solidFill>
              </a:rPr>
              <a:t>Émile ou de l‘Éducation</a:t>
            </a:r>
            <a:r>
              <a:rPr lang="cs-CZ" sz="2100" b="1" dirty="0" smtClean="0">
                <a:solidFill>
                  <a:srgbClr val="FF0000"/>
                </a:solidFill>
              </a:rPr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Julie et la Nouvelle  Héloïse</a:t>
            </a:r>
            <a:r>
              <a:rPr lang="cs-CZ" sz="2100" b="1" dirty="0" smtClean="0">
                <a:solidFill>
                  <a:srgbClr val="FF0000"/>
                </a:solidFill>
              </a:rPr>
              <a:t>, </a:t>
            </a:r>
            <a:r>
              <a:rPr lang="fr-FR" sz="2100" b="1" dirty="0" smtClean="0">
                <a:solidFill>
                  <a:srgbClr val="FF0000"/>
                </a:solidFill>
              </a:rPr>
              <a:t>Les Confessions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Beaumarchais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Le Barbier de Séville, le Mariage de Figaro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>
                <a:solidFill>
                  <a:srgbClr val="0033CC"/>
                </a:solidFill>
              </a:rPr>
              <a:t>Laclos</a:t>
            </a:r>
            <a:r>
              <a:rPr lang="fr-FR" sz="2100" dirty="0" smtClean="0"/>
              <a:t> – </a:t>
            </a:r>
            <a:r>
              <a:rPr lang="fr-FR" sz="2100" b="1" dirty="0" smtClean="0">
                <a:solidFill>
                  <a:srgbClr val="FF0000"/>
                </a:solidFill>
              </a:rPr>
              <a:t>Les liaisons dangereuses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fr-FR" sz="2100" b="1" dirty="0" smtClean="0">
              <a:solidFill>
                <a:srgbClr val="FF0000"/>
              </a:solidFill>
            </a:endParaRP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endParaRPr lang="cs-CZ" sz="2100" b="1" dirty="0" smtClean="0">
              <a:solidFill>
                <a:srgbClr val="0033CC"/>
              </a:solidFill>
            </a:endParaRP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L‘abbé Prévost 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8596" y="1500174"/>
            <a:ext cx="8358246" cy="4786346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L‘Histoire d</a:t>
            </a:r>
            <a:r>
              <a:rPr lang="cs-CZ" sz="2100" b="1" dirty="0" smtClean="0">
                <a:solidFill>
                  <a:srgbClr val="FF0000"/>
                </a:solidFill>
              </a:rPr>
              <a:t>u</a:t>
            </a:r>
            <a:r>
              <a:rPr lang="fr-FR" sz="2100" b="1" dirty="0" smtClean="0">
                <a:solidFill>
                  <a:srgbClr val="FF0000"/>
                </a:solidFill>
              </a:rPr>
              <a:t> chevalier Des Grieux et de Manon Lescaut</a:t>
            </a:r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L‘ouvrage est un</a:t>
            </a:r>
            <a:r>
              <a:rPr lang="fr-FR" sz="2100" b="1" dirty="0" smtClean="0"/>
              <a:t> tra</a:t>
            </a:r>
            <a:r>
              <a:rPr lang="cs-CZ" sz="2100" b="1" dirty="0" smtClean="0"/>
              <a:t>i</a:t>
            </a:r>
            <a:r>
              <a:rPr lang="fr-FR" sz="2100" b="1" dirty="0" smtClean="0"/>
              <a:t>té de morale</a:t>
            </a:r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i="1" dirty="0" smtClean="0"/>
              <a:t>Des Grieux </a:t>
            </a:r>
            <a:r>
              <a:rPr lang="fr-FR" sz="2100" dirty="0" smtClean="0"/>
              <a:t>(17 ans) rencontre </a:t>
            </a:r>
            <a:r>
              <a:rPr lang="fr-FR" sz="2100" i="1" dirty="0" smtClean="0"/>
              <a:t>Manon</a:t>
            </a:r>
            <a:r>
              <a:rPr lang="fr-FR" sz="2100" dirty="0" smtClean="0"/>
              <a:t> (15 ans) qui doit entrer au couvent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Des Grieux tombe amoureux et l‘enlève → ils s‘instalent à Paris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Manon aime le luxe et trompe Des Grieux, alors, il se fait prêtre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Ils s‘installent de nouveau ensemble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Des Grieux triche au jeu</a:t>
            </a:r>
            <a:r>
              <a:rPr lang="cs-CZ" sz="2100" dirty="0" smtClean="0"/>
              <a:t>, </a:t>
            </a:r>
            <a:r>
              <a:rPr lang="fr-FR" sz="2100" dirty="0" smtClean="0"/>
              <a:t>Manon et Des Grieux sont arrêtés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Elle, elle est envoyée en Louisiane et meurt dans un désert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Lui, il est libéré et mène une existence misérable</a:t>
            </a:r>
            <a:r>
              <a:rPr lang="cs-CZ" sz="2100" dirty="0" smtClean="0"/>
              <a:t>.</a:t>
            </a: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Marivaux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8596" y="1500174"/>
            <a:ext cx="8501122" cy="4786346"/>
          </a:xfrm>
        </p:spPr>
        <p:txBody>
          <a:bodyPr rtlCol="0">
            <a:normAutofit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L‘homme de </a:t>
            </a:r>
            <a:r>
              <a:rPr lang="fr-FR" sz="2100" b="1" dirty="0" smtClean="0"/>
              <a:t>théâtre d‘amour</a:t>
            </a:r>
            <a:r>
              <a:rPr lang="fr-FR" sz="2100" dirty="0" smtClean="0"/>
              <a:t> (plus de 30 pièces)</a:t>
            </a:r>
            <a:endParaRPr lang="fr-FR" sz="2100" b="1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Il crée un art nouveau du langage appelé le «</a:t>
            </a:r>
            <a:r>
              <a:rPr lang="cs-CZ" sz="2100" dirty="0" smtClean="0"/>
              <a:t> </a:t>
            </a:r>
            <a:r>
              <a:rPr lang="fr-FR" sz="2100" b="1" dirty="0" smtClean="0"/>
              <a:t>marivaudage</a:t>
            </a:r>
            <a:r>
              <a:rPr lang="fr-FR" sz="2100" dirty="0" smtClean="0"/>
              <a:t> » </a:t>
            </a:r>
            <a:r>
              <a:rPr lang="cs-CZ" sz="2100" dirty="0" smtClean="0"/>
              <a:t>→ </a:t>
            </a:r>
            <a:r>
              <a:rPr lang="fr-FR" sz="2100" dirty="0" smtClean="0"/>
              <a:t>le jeu de mot qui ont plusieurs significations, métaphores, périphrases, dialogues brillants, le savoir de déguisement, le discours de séduction, </a:t>
            </a:r>
            <a:r>
              <a:rPr lang="cs-CZ" sz="2100" dirty="0" smtClean="0"/>
              <a:t>la </a:t>
            </a:r>
            <a:r>
              <a:rPr lang="fr-FR" sz="2100" dirty="0" smtClean="0"/>
              <a:t>provocation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100" b="1" dirty="0" smtClean="0">
                <a:solidFill>
                  <a:srgbClr val="FF0000"/>
                </a:solidFill>
              </a:rPr>
              <a:t>Le jeu de l‘Amour et du Hasard</a:t>
            </a:r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i="1" dirty="0" smtClean="0"/>
              <a:t>Silvia</a:t>
            </a:r>
            <a:r>
              <a:rPr lang="fr-FR" sz="2100" dirty="0" smtClean="0"/>
              <a:t> et </a:t>
            </a:r>
            <a:r>
              <a:rPr lang="fr-FR" sz="2100" i="1" dirty="0" smtClean="0"/>
              <a:t>Dorante</a:t>
            </a:r>
            <a:r>
              <a:rPr lang="fr-FR" sz="2100" dirty="0" smtClean="0"/>
              <a:t> doivent se marier mais ils ne se connaissent pas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Ils changent de costume et de rôle pour examiner son prétendant</a:t>
            </a:r>
            <a:r>
              <a:rPr lang="cs-CZ" sz="2100" dirty="0" smtClean="0"/>
              <a:t>,</a:t>
            </a:r>
            <a:endParaRPr lang="fr-FR" sz="2100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Silvia prend le costume de sa femme de chambre </a:t>
            </a:r>
            <a:r>
              <a:rPr lang="fr-FR" sz="2100" i="1" dirty="0" smtClean="0"/>
              <a:t>Lisette</a:t>
            </a:r>
            <a:r>
              <a:rPr lang="cs-CZ" sz="2100" i="1" dirty="0" smtClean="0"/>
              <a:t>,</a:t>
            </a:r>
            <a:endParaRPr lang="fr-FR" sz="2100" i="1" dirty="0" smtClean="0"/>
          </a:p>
          <a:p>
            <a:pPr marL="273050" indent="-952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100" dirty="0" smtClean="0"/>
              <a:t>Dorante prend le costume de son valet </a:t>
            </a:r>
            <a:r>
              <a:rPr lang="fr-FR" sz="2100" i="1" dirty="0" smtClean="0"/>
              <a:t>Bourguignon</a:t>
            </a:r>
            <a:r>
              <a:rPr lang="cs-CZ" sz="2100" i="1" dirty="0" smtClean="0"/>
              <a:t>.</a:t>
            </a:r>
            <a:endParaRPr lang="fr-FR" sz="2100" i="1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smtClean="0"/>
              <a:t>Montesquieu</a:t>
            </a:r>
            <a:endParaRPr lang="fr-FR" dirty="0" smtClean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14282" y="1285860"/>
            <a:ext cx="8643998" cy="5000660"/>
          </a:xfrm>
        </p:spPr>
        <p:txBody>
          <a:bodyPr rtlCol="0">
            <a:normAutofit fontScale="92500" lnSpcReduction="20000"/>
          </a:bodyPr>
          <a:lstStyle/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Le </a:t>
            </a:r>
            <a:r>
              <a:rPr lang="fr-FR" sz="2300" b="1" dirty="0" smtClean="0"/>
              <a:t>1</a:t>
            </a:r>
            <a:r>
              <a:rPr lang="fr-FR" sz="2300" b="1" baseline="30000" dirty="0" smtClean="0"/>
              <a:t>er </a:t>
            </a:r>
            <a:r>
              <a:rPr lang="fr-FR" sz="2300" b="1" dirty="0" smtClean="0"/>
              <a:t>théoricien politique</a:t>
            </a:r>
            <a:endParaRPr lang="fr-FR" sz="2300" dirty="0" smtClean="0"/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300" dirty="0" smtClean="0"/>
              <a:t>Impose la </a:t>
            </a:r>
            <a:r>
              <a:rPr lang="fr-FR" sz="2300" b="1" dirty="0" smtClean="0"/>
              <a:t>Théorie des climats </a:t>
            </a:r>
            <a:r>
              <a:rPr lang="fr-FR" sz="2300" dirty="0" smtClean="0"/>
              <a:t>– les qualités morales des gens dépendent du climat, explique le rôle de l‘air froid et chaud sur le cœur et le sang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Les lettres persanes</a:t>
            </a:r>
            <a:r>
              <a:rPr lang="fr-FR" sz="2300" dirty="0" smtClean="0">
                <a:solidFill>
                  <a:srgbClr val="FF0000"/>
                </a:solidFill>
              </a:rPr>
              <a:t> </a:t>
            </a:r>
            <a:r>
              <a:rPr lang="fr-FR" sz="2300" dirty="0" smtClean="0"/>
              <a:t>– le </a:t>
            </a:r>
            <a:r>
              <a:rPr lang="fr-FR" sz="2300" b="1" dirty="0" smtClean="0"/>
              <a:t>1</a:t>
            </a:r>
            <a:r>
              <a:rPr lang="fr-FR" sz="2300" b="1" baseline="30000" dirty="0" smtClean="0"/>
              <a:t>er</a:t>
            </a:r>
            <a:r>
              <a:rPr lang="fr-FR" sz="2300" b="1" dirty="0" smtClean="0"/>
              <a:t> roman épistolaire </a:t>
            </a:r>
            <a:r>
              <a:rPr lang="fr-FR" sz="2300" dirty="0" smtClean="0"/>
              <a:t> composé de 161 lettres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fr-FR" sz="2300" dirty="0" smtClean="0"/>
              <a:t>	Deux Persans – </a:t>
            </a:r>
            <a:r>
              <a:rPr lang="fr-FR" sz="2300" i="1" dirty="0" smtClean="0"/>
              <a:t>Usbek</a:t>
            </a:r>
            <a:r>
              <a:rPr lang="fr-FR" sz="2300" dirty="0" smtClean="0"/>
              <a:t> et </a:t>
            </a:r>
            <a:r>
              <a:rPr lang="fr-FR" sz="2300" i="1" dirty="0" smtClean="0"/>
              <a:t>Rica</a:t>
            </a:r>
            <a:r>
              <a:rPr lang="fr-FR" sz="2300" dirty="0" smtClean="0"/>
              <a:t> – sont obligés de quitter la Perse pour des raisons politiques, ils découvrent la France et échangent des lettres avec leurs amis → la critique sociale, politique, religieuse et morale de la France à la fin du règne de Louis XIV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300" b="1" dirty="0" smtClean="0">
                <a:solidFill>
                  <a:srgbClr val="FF0000"/>
                </a:solidFill>
              </a:rPr>
              <a:t>L‘Esprit des lois </a:t>
            </a:r>
            <a:r>
              <a:rPr lang="fr-FR" sz="2300" dirty="0" smtClean="0"/>
              <a:t>– le travail de 20 ans, mis à l‘index par Rome, l‘analyse des différentes sortes de gouvernement (républicain, monarchique et despotique), </a:t>
            </a:r>
            <a:r>
              <a:rPr lang="cs-CZ" sz="2300" dirty="0" smtClean="0"/>
              <a:t>de </a:t>
            </a:r>
            <a:r>
              <a:rPr lang="fr-FR" sz="2300" dirty="0" smtClean="0"/>
              <a:t>la séparation des pouvoirs (exécutif, législatif, judiciaire)</a:t>
            </a:r>
          </a:p>
          <a:p>
            <a:pPr marL="273050" indent="-273050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endParaRPr lang="fr-FR" sz="2100" dirty="0" smtClean="0"/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smtClean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smtClean="0">
                <a:latin typeface="Arial" pitchFamily="34" charset="0"/>
                <a:cs typeface="Arial" pitchFamily="34" charset="0"/>
              </a:rPr>
              <a:t>CZ.1.07/1.5.00/34.0501</a:t>
            </a:r>
            <a:endParaRPr lang="cs-CZ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 smtClean="0"/>
              <a:t>Les encyclopédistes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428596" y="1214422"/>
            <a:ext cx="8501122" cy="5072098"/>
          </a:xfrm>
        </p:spPr>
        <p:txBody>
          <a:bodyPr rtlCol="0">
            <a:normAutofit lnSpcReduction="10000"/>
          </a:bodyPr>
          <a:lstStyle/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L‘éditeur français </a:t>
            </a:r>
            <a:r>
              <a:rPr lang="fr-FR" sz="2100" b="1" dirty="0" smtClean="0">
                <a:solidFill>
                  <a:srgbClr val="0033CC"/>
                </a:solidFill>
              </a:rPr>
              <a:t>Le Breton </a:t>
            </a:r>
            <a:r>
              <a:rPr lang="fr-FR" sz="2100" dirty="0" smtClean="0"/>
              <a:t>incite la traduction de l‘Encyclopédie anglaise (2 volumes, 1728)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À la tête, </a:t>
            </a:r>
            <a:r>
              <a:rPr lang="fr-FR" sz="2100" b="1" dirty="0" smtClean="0">
                <a:solidFill>
                  <a:srgbClr val="0033CC"/>
                </a:solidFill>
              </a:rPr>
              <a:t>Denis Diderot </a:t>
            </a:r>
            <a:r>
              <a:rPr lang="fr-FR" sz="2100" dirty="0" smtClean="0"/>
              <a:t>et </a:t>
            </a:r>
            <a:r>
              <a:rPr lang="fr-FR" sz="2100" b="1" dirty="0" smtClean="0">
                <a:solidFill>
                  <a:srgbClr val="0033CC"/>
                </a:solidFill>
              </a:rPr>
              <a:t>d‘Alembert</a:t>
            </a:r>
            <a:r>
              <a:rPr lang="fr-FR" sz="2100" dirty="0" smtClean="0"/>
              <a:t>, ils ne se contentent pas avec une simple traduction et veulent amplifier leur ouvrage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Plus de 50 collaborateurs – </a:t>
            </a:r>
            <a:r>
              <a:rPr lang="fr-FR" sz="2100" b="1" dirty="0" smtClean="0">
                <a:solidFill>
                  <a:srgbClr val="0033CC"/>
                </a:solidFill>
              </a:rPr>
              <a:t>Montesquieu</a:t>
            </a:r>
            <a:r>
              <a:rPr lang="fr-FR" sz="2100" dirty="0" smtClean="0"/>
              <a:t>,</a:t>
            </a:r>
            <a:r>
              <a:rPr lang="fr-FR" sz="2100" b="1" dirty="0" smtClean="0"/>
              <a:t> </a:t>
            </a:r>
            <a:r>
              <a:rPr lang="fr-FR" sz="2100" b="1" dirty="0" smtClean="0">
                <a:solidFill>
                  <a:srgbClr val="0033CC"/>
                </a:solidFill>
              </a:rPr>
              <a:t>Voltaire</a:t>
            </a:r>
            <a:r>
              <a:rPr lang="fr-FR" sz="2100" dirty="0" smtClean="0"/>
              <a:t>, </a:t>
            </a:r>
            <a:r>
              <a:rPr lang="fr-FR" sz="2100" b="1" dirty="0" smtClean="0">
                <a:solidFill>
                  <a:srgbClr val="0033CC"/>
                </a:solidFill>
              </a:rPr>
              <a:t>Rousseau</a:t>
            </a:r>
            <a:r>
              <a:rPr lang="fr-FR" sz="2100" dirty="0" smtClean="0"/>
              <a:t>…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i="1" dirty="0" smtClean="0"/>
              <a:t>L‘Encyclopédie</a:t>
            </a:r>
            <a:r>
              <a:rPr lang="fr-FR" sz="2100" dirty="0" smtClean="0"/>
              <a:t> doit servir pour diffuser les idées des Lumières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b="1" dirty="0" smtClean="0"/>
              <a:t>17 volumes de textes </a:t>
            </a:r>
            <a:r>
              <a:rPr lang="fr-FR" sz="2100" dirty="0" smtClean="0"/>
              <a:t>et </a:t>
            </a:r>
            <a:r>
              <a:rPr lang="fr-FR" sz="2100" b="1" dirty="0" smtClean="0"/>
              <a:t>11 volumes de planches</a:t>
            </a:r>
            <a:endParaRPr lang="fr-FR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La publication s‘étend sur </a:t>
            </a:r>
            <a:r>
              <a:rPr lang="fr-FR" sz="2100" b="1" dirty="0" smtClean="0"/>
              <a:t>21 ans </a:t>
            </a:r>
            <a:r>
              <a:rPr lang="fr-FR" sz="2100" dirty="0" smtClean="0"/>
              <a:t>(1751-1772), elle contient </a:t>
            </a:r>
            <a:r>
              <a:rPr lang="fr-FR" sz="2100" b="1" dirty="0" smtClean="0"/>
              <a:t>60 660 articles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La censure des textes, le roi interdit la publication</a:t>
            </a:r>
            <a:endParaRPr lang="cs-CZ" sz="2100" dirty="0" smtClean="0"/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cs-CZ" sz="2100" dirty="0" smtClean="0"/>
              <a:t>L</a:t>
            </a:r>
            <a:r>
              <a:rPr lang="fr-FR" sz="2100" dirty="0" smtClean="0"/>
              <a:t>es collaborateurs sont poursuivis</a:t>
            </a:r>
          </a:p>
          <a:p>
            <a:pPr marL="179388" indent="-179388" eaLnBrk="1" fontAlgn="auto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fr-FR" sz="2100" dirty="0" smtClean="0"/>
              <a:t>Diderot écrit le reste des articles clandestinement</a:t>
            </a:r>
          </a:p>
        </p:txBody>
      </p:sp>
      <p:sp>
        <p:nvSpPr>
          <p:cNvPr id="6" name="Zástupný symbol pro zápatí 3"/>
          <p:cNvSpPr>
            <a:spLocks noGrp="1"/>
          </p:cNvSpPr>
          <p:nvPr>
            <p:ph type="ftr" sz="quarter" idx="11"/>
          </p:nvPr>
        </p:nvSpPr>
        <p:spPr>
          <a:xfrm>
            <a:off x="1785938" y="6492875"/>
            <a:ext cx="5857875" cy="365125"/>
          </a:xfrm>
        </p:spPr>
        <p:txBody>
          <a:bodyPr/>
          <a:lstStyle/>
          <a:p>
            <a:pPr>
              <a:defRPr/>
            </a:pPr>
            <a:r>
              <a:rPr lang="cs-CZ" i="1" dirty="0">
                <a:latin typeface="Arial" pitchFamily="34" charset="0"/>
                <a:cs typeface="Arial" pitchFamily="34" charset="0"/>
              </a:rPr>
              <a:t>Autorem materiálu a všech jeho částí, není-li uvedeno jinak, je Mgr. Andrea Šteflová</a:t>
            </a:r>
          </a:p>
          <a:p>
            <a:pPr>
              <a:defRPr/>
            </a:pPr>
            <a:r>
              <a:rPr lang="cs-CZ" sz="1400" dirty="0">
                <a:latin typeface="Arial" pitchFamily="34" charset="0"/>
                <a:cs typeface="Arial" pitchFamily="34" charset="0"/>
              </a:rPr>
              <a:t>CZ.1.07/1.5.00/34.0501</a:t>
            </a:r>
          </a:p>
        </p:txBody>
      </p:sp>
      <p:sp>
        <p:nvSpPr>
          <p:cNvPr id="18436" name="TextovéPole 6"/>
          <p:cNvSpPr txBox="1">
            <a:spLocks noChangeArrowheads="1"/>
          </p:cNvSpPr>
          <p:nvPr/>
        </p:nvSpPr>
        <p:spPr bwMode="auto">
          <a:xfrm>
            <a:off x="6286500" y="0"/>
            <a:ext cx="2857500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1400" smtClean="0"/>
              <a:t>VY_32_INOVACE_2.1.FJ4.11/</a:t>
            </a:r>
            <a:r>
              <a:rPr lang="cs-CZ" sz="1400" dirty="0" err="1" smtClean="0"/>
              <a:t>Št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2769</TotalTime>
  <Words>1845</Words>
  <Application>Microsoft Office PowerPoint</Application>
  <PresentationFormat>Předvádění na obrazovce (4:3)</PresentationFormat>
  <Paragraphs>191</Paragraphs>
  <Slides>16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Motiv sady Office</vt:lpstr>
      <vt:lpstr>Prezentace aplikace PowerPoint</vt:lpstr>
      <vt:lpstr>Littérature française III</vt:lpstr>
      <vt:lpstr>Facteurs contribuant à la naissance de l‘esprit des Lumières</vt:lpstr>
      <vt:lpstr>Points de repère historiques</vt:lpstr>
      <vt:lpstr>Les auteurs remarquables</vt:lpstr>
      <vt:lpstr>L‘abbé Prévost </vt:lpstr>
      <vt:lpstr>Marivaux</vt:lpstr>
      <vt:lpstr>Montesquieu</vt:lpstr>
      <vt:lpstr>Les encyclopédistes</vt:lpstr>
      <vt:lpstr>François-Marie Arouet dit Voltaire</vt:lpstr>
      <vt:lpstr>Denis Diderot</vt:lpstr>
      <vt:lpstr>Jean-Jacques Rousseau</vt:lpstr>
      <vt:lpstr>Beaumarchais</vt:lpstr>
      <vt:lpstr>Pierre Choderlos de Laclos</vt:lpstr>
      <vt:lpstr>Que savez-vous?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Radek</dc:creator>
  <cp:lastModifiedBy>Radek</cp:lastModifiedBy>
  <cp:revision>304</cp:revision>
  <dcterms:modified xsi:type="dcterms:W3CDTF">2013-01-30T17:09:48Z</dcterms:modified>
</cp:coreProperties>
</file>