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94" r:id="rId4"/>
    <p:sldId id="303" r:id="rId5"/>
    <p:sldId id="295" r:id="rId6"/>
    <p:sldId id="298" r:id="rId7"/>
    <p:sldId id="304" r:id="rId8"/>
    <p:sldId id="297" r:id="rId9"/>
    <p:sldId id="299" r:id="rId10"/>
    <p:sldId id="305" r:id="rId11"/>
    <p:sldId id="285" r:id="rId12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9242"/>
    <a:srgbClr val="49ED33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8594" autoAdjust="0"/>
  </p:normalViewPr>
  <p:slideViewPr>
    <p:cSldViewPr>
      <p:cViewPr>
        <p:scale>
          <a:sx n="70" d="100"/>
          <a:sy n="70" d="100"/>
        </p:scale>
        <p:origin x="-1386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90E8916-A739-4CA1-AA67-F76D9F0FBC04}" type="datetimeFigureOut">
              <a:rPr lang="cs-CZ"/>
              <a:pPr>
                <a:defRPr/>
              </a:pPr>
              <a:t>8.1.2013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63742A1-880D-44FD-BB56-16E32C0C5FC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09615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3" name="Zástupný symbol pro záhlaví 3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mtClean="0">
                <a:cs typeface="Arial" charset="0"/>
              </a:rPr>
              <a:t>VY_32_INOVACE_2.1.FJr.01/Št</a:t>
            </a:r>
          </a:p>
        </p:txBody>
      </p:sp>
      <p:sp>
        <p:nvSpPr>
          <p:cNvPr id="15364" name="Zástupný symbol pro zápatí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mtClean="0">
                <a:cs typeface="Arial" charset="0"/>
              </a:rPr>
              <a:t>CZ.1.07/1.5.00/34.0501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3072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27D58E1-7D30-47A8-A9B5-0C1759F44059}" type="slidenum">
              <a:rPr lang="cs-CZ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cs-CZ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1779EF-CBFF-4899-AB49-64448258509B}" type="datetimeFigureOut">
              <a:rPr lang="cs-CZ"/>
              <a:pPr>
                <a:defRPr/>
              </a:pPr>
              <a:t>8.1.2013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BF86CD-CE5C-4E86-A111-A8FA026641A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7ACFFD-B871-4315-8816-CC1E35E71C62}" type="datetimeFigureOut">
              <a:rPr lang="cs-CZ"/>
              <a:pPr>
                <a:defRPr/>
              </a:pPr>
              <a:t>8.1.2013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D39F4-4ECE-445F-85B9-F8AD8AC9C83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25ACA0-0D8C-472C-805F-B80297247F1B}" type="datetimeFigureOut">
              <a:rPr lang="cs-CZ"/>
              <a:pPr>
                <a:defRPr/>
              </a:pPr>
              <a:t>8.1.2013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315643-C423-4710-A31D-3FCA02F804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A41684-DBB8-412F-BB5B-1A61B474B6EB}" type="datetimeFigureOut">
              <a:rPr lang="cs-CZ"/>
              <a:pPr>
                <a:defRPr/>
              </a:pPr>
              <a:t>8.1.2013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B24C48-3063-4E23-A532-3588E0CCE39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6419FC-EB49-4402-BA00-9363B39C98F8}" type="datetimeFigureOut">
              <a:rPr lang="cs-CZ"/>
              <a:pPr>
                <a:defRPr/>
              </a:pPr>
              <a:t>8.1.2013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46E122-18CF-431F-ADE5-55C8BA79651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EB1CC6-FB06-4980-A7E9-FCBAFDCF615A}" type="datetimeFigureOut">
              <a:rPr lang="cs-CZ"/>
              <a:pPr>
                <a:defRPr/>
              </a:pPr>
              <a:t>8.1.2013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2DB4FD-C8A2-46C2-809E-380F286EF4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C93137-1CCF-44EB-BC08-E908B540174D}" type="datetimeFigureOut">
              <a:rPr lang="cs-CZ"/>
              <a:pPr>
                <a:defRPr/>
              </a:pPr>
              <a:t>8.1.2013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DFC906-DA8F-4D08-BE6E-40BDB664F8C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15C3DF-3719-4422-BD7D-18EE7C2D90CB}" type="datetimeFigureOut">
              <a:rPr lang="cs-CZ"/>
              <a:pPr>
                <a:defRPr/>
              </a:pPr>
              <a:t>8.1.2013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5BBCA8-4C9C-415C-8029-E4BC54BA9C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574D06-745F-4886-B586-A4FEB16C650F}" type="datetimeFigureOut">
              <a:rPr lang="cs-CZ"/>
              <a:pPr>
                <a:defRPr/>
              </a:pPr>
              <a:t>8.1.2013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54E168-5E48-41A7-88F4-BCA7C8837C4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A4B4FE-BF11-4EAF-8893-862ABD13AAF2}" type="datetimeFigureOut">
              <a:rPr lang="cs-CZ"/>
              <a:pPr>
                <a:defRPr/>
              </a:pPr>
              <a:t>8.1.2013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303A11-E28E-45FB-91C1-414A102E773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D92B0F-2561-4134-87A0-D4DF86FE446E}" type="datetimeFigureOut">
              <a:rPr lang="cs-CZ"/>
              <a:pPr>
                <a:defRPr/>
              </a:pPr>
              <a:t>8.1.2013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D70CCE-A557-4370-B82C-9A58B3DA31B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8E03F20-BA8C-4F7F-A7FA-17328CE73AD4}" type="datetimeFigureOut">
              <a:rPr lang="cs-CZ"/>
              <a:pPr>
                <a:defRPr/>
              </a:pPr>
              <a:t>8.1.2013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14815FB-61F7-42A4-B9BE-52C57D18B6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sah 2"/>
          <p:cNvSpPr>
            <a:spLocks noGrp="1"/>
          </p:cNvSpPr>
          <p:nvPr>
            <p:ph idx="4294967295"/>
          </p:nvPr>
        </p:nvSpPr>
        <p:spPr>
          <a:xfrm>
            <a:off x="428625" y="2071688"/>
            <a:ext cx="8143875" cy="4071937"/>
          </a:xfrm>
        </p:spPr>
        <p:txBody>
          <a:bodyPr rtlCol="0">
            <a:noAutofit/>
          </a:bodyPr>
          <a:lstStyle/>
          <a:p>
            <a:pPr marL="2159000" indent="-2159000" defTabSz="1062038" eaLnBrk="1" fontAlgn="auto" hangingPunct="1">
              <a:lnSpc>
                <a:spcPct val="90000"/>
              </a:lnSpc>
              <a:spcAft>
                <a:spcPts val="0"/>
              </a:spcAft>
              <a:buFont typeface="Arial" charset="0"/>
              <a:buNone/>
              <a:tabLst>
                <a:tab pos="2152650" algn="l"/>
              </a:tabLst>
              <a:defRPr/>
            </a:pPr>
            <a:r>
              <a:rPr lang="cs-CZ" sz="1800" dirty="0" smtClean="0">
                <a:latin typeface="Arial" charset="0"/>
                <a:cs typeface="Arial" charset="0"/>
              </a:rPr>
              <a:t>Autor materiálu:	Andrea Šteflová</a:t>
            </a:r>
          </a:p>
          <a:p>
            <a:pPr marL="2159000" indent="-2159000" defTabSz="1062038" eaLnBrk="1" fontAlgn="auto" hangingPunct="1">
              <a:lnSpc>
                <a:spcPct val="90000"/>
              </a:lnSpc>
              <a:spcAft>
                <a:spcPts val="0"/>
              </a:spcAft>
              <a:buFont typeface="Arial" charset="0"/>
              <a:buNone/>
              <a:tabLst>
                <a:tab pos="2152650" algn="l"/>
              </a:tabLst>
              <a:defRPr/>
            </a:pPr>
            <a:r>
              <a:rPr lang="cs-CZ" sz="1800" dirty="0" smtClean="0">
                <a:latin typeface="Arial" charset="0"/>
                <a:cs typeface="Arial" charset="0"/>
              </a:rPr>
              <a:t>Datum vytvoření:	leden 2013</a:t>
            </a:r>
          </a:p>
          <a:p>
            <a:pPr marL="2159000" indent="-2159000" defTabSz="1062038" eaLnBrk="1" fontAlgn="auto" hangingPunct="1">
              <a:lnSpc>
                <a:spcPct val="90000"/>
              </a:lnSpc>
              <a:spcAft>
                <a:spcPts val="0"/>
              </a:spcAft>
              <a:buFont typeface="Arial" charset="0"/>
              <a:buNone/>
              <a:tabLst>
                <a:tab pos="2152650" algn="l"/>
              </a:tabLst>
              <a:defRPr/>
            </a:pPr>
            <a:r>
              <a:rPr lang="cs-CZ" sz="1800" dirty="0" smtClean="0">
                <a:latin typeface="Arial" charset="0"/>
                <a:cs typeface="Arial" charset="0"/>
              </a:rPr>
              <a:t>Vzdělávací oblast:	jazyk a jazyková komunikace</a:t>
            </a:r>
          </a:p>
          <a:p>
            <a:pPr marL="2159000" indent="-2159000" defTabSz="1062038" eaLnBrk="1" fontAlgn="auto" hangingPunct="1">
              <a:lnSpc>
                <a:spcPct val="90000"/>
              </a:lnSpc>
              <a:spcAft>
                <a:spcPts val="0"/>
              </a:spcAft>
              <a:buFont typeface="Arial" charset="0"/>
              <a:buNone/>
              <a:tabLst>
                <a:tab pos="2152650" algn="l"/>
              </a:tabLst>
              <a:defRPr/>
            </a:pPr>
            <a:r>
              <a:rPr lang="cs-CZ" sz="1800" dirty="0" smtClean="0">
                <a:latin typeface="Arial" charset="0"/>
                <a:cs typeface="Arial" charset="0"/>
              </a:rPr>
              <a:t>Vyučovací předmět:	seminář z francouzského jazyka</a:t>
            </a:r>
          </a:p>
          <a:p>
            <a:pPr marL="2159000" indent="-2159000" defTabSz="1062038" eaLnBrk="1" fontAlgn="auto" hangingPunct="1">
              <a:lnSpc>
                <a:spcPct val="90000"/>
              </a:lnSpc>
              <a:spcAft>
                <a:spcPts val="0"/>
              </a:spcAft>
              <a:buFont typeface="Arial" charset="0"/>
              <a:buNone/>
              <a:tabLst>
                <a:tab pos="2152650" algn="l"/>
              </a:tabLst>
              <a:defRPr/>
            </a:pPr>
            <a:r>
              <a:rPr lang="cs-CZ" sz="1800" dirty="0" smtClean="0">
                <a:latin typeface="Arial" charset="0"/>
                <a:cs typeface="Arial" charset="0"/>
              </a:rPr>
              <a:t>Ročník:	4., oktáva</a:t>
            </a:r>
          </a:p>
          <a:p>
            <a:pPr marL="2159000" indent="-2159000" defTabSz="1062038" eaLnBrk="1" fontAlgn="auto" hangingPunct="1">
              <a:lnSpc>
                <a:spcPct val="90000"/>
              </a:lnSpc>
              <a:spcAft>
                <a:spcPts val="0"/>
              </a:spcAft>
              <a:buFont typeface="Arial" charset="0"/>
              <a:buNone/>
              <a:tabLst>
                <a:tab pos="2152650" algn="l"/>
              </a:tabLst>
              <a:defRPr/>
            </a:pPr>
            <a:r>
              <a:rPr lang="cs-CZ" sz="1800" dirty="0" smtClean="0">
                <a:latin typeface="Arial" charset="0"/>
                <a:cs typeface="Arial" charset="0"/>
              </a:rPr>
              <a:t>Téma:	Francouzská literatura II – XVII. století</a:t>
            </a:r>
          </a:p>
          <a:p>
            <a:pPr marL="2159000" indent="-2159000" defTabSz="1062038" eaLnBrk="1" fontAlgn="auto" hangingPunct="1">
              <a:lnSpc>
                <a:spcPct val="90000"/>
              </a:lnSpc>
              <a:spcAft>
                <a:spcPts val="0"/>
              </a:spcAft>
              <a:buFont typeface="Arial" charset="0"/>
              <a:buNone/>
              <a:tabLst>
                <a:tab pos="2152650" algn="l"/>
              </a:tabLst>
              <a:defRPr/>
            </a:pPr>
            <a:r>
              <a:rPr lang="cs-CZ" sz="1800" dirty="0" smtClean="0">
                <a:latin typeface="Arial" charset="0"/>
                <a:cs typeface="Arial" charset="0"/>
              </a:rPr>
              <a:t>Druh materiálu:	prezentace, pracovní list </a:t>
            </a:r>
          </a:p>
          <a:p>
            <a:pPr marL="2152650" indent="-21526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800" dirty="0" smtClean="0">
                <a:latin typeface="Arial" charset="0"/>
                <a:cs typeface="Arial" charset="0"/>
              </a:rPr>
              <a:t>Klíčová slova:	klasicismus, salony, preciozita, </a:t>
            </a:r>
            <a:r>
              <a:rPr lang="fr-FR" sz="1800" dirty="0" smtClean="0">
                <a:latin typeface="Arial" charset="0"/>
                <a:cs typeface="Arial" charset="0"/>
              </a:rPr>
              <a:t>Corneille, Racine, Molière, Descartes, Pascal, La Fontaine, Perrault, La Rouchefoucauld</a:t>
            </a:r>
            <a:endParaRPr lang="fr-FR" sz="1800" dirty="0" smtClean="0">
              <a:latin typeface="Arial" pitchFamily="34" charset="0"/>
              <a:cs typeface="Arial" pitchFamily="34" charset="0"/>
            </a:endParaRPr>
          </a:p>
          <a:p>
            <a:pPr marL="2159000" indent="-2159000" defTabSz="1062038" eaLnBrk="1" fontAlgn="auto" hangingPunct="1">
              <a:lnSpc>
                <a:spcPct val="90000"/>
              </a:lnSpc>
              <a:spcAft>
                <a:spcPts val="0"/>
              </a:spcAft>
              <a:buFont typeface="Arial" charset="0"/>
              <a:buNone/>
              <a:tabLst>
                <a:tab pos="2152650" algn="l"/>
              </a:tabLst>
              <a:defRPr/>
            </a:pPr>
            <a:r>
              <a:rPr lang="cs-CZ" sz="1800" dirty="0" smtClean="0">
                <a:latin typeface="Arial" charset="0"/>
                <a:cs typeface="Arial" charset="0"/>
              </a:rPr>
              <a:t>Anotace:	výklad učiva, samostatná práce</a:t>
            </a:r>
          </a:p>
        </p:txBody>
      </p:sp>
      <p:pic>
        <p:nvPicPr>
          <p:cNvPr id="2" name="Obrázek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14500" y="571500"/>
            <a:ext cx="5715000" cy="139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TextovéPole 6"/>
          <p:cNvSpPr txBox="1">
            <a:spLocks noChangeArrowheads="1"/>
          </p:cNvSpPr>
          <p:nvPr/>
        </p:nvSpPr>
        <p:spPr bwMode="auto">
          <a:xfrm>
            <a:off x="6286500" y="0"/>
            <a:ext cx="28575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dirty="0" smtClean="0"/>
              <a:t>VY_32_INOVACE_2.1.FJ4.10/</a:t>
            </a:r>
            <a:r>
              <a:rPr lang="cs-CZ" sz="1400" dirty="0" err="1" smtClean="0"/>
              <a:t>Št</a:t>
            </a:r>
            <a:endParaRPr lang="cs-CZ" sz="1400" dirty="0"/>
          </a:p>
        </p:txBody>
      </p:sp>
      <p:sp>
        <p:nvSpPr>
          <p:cNvPr id="8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1785938" y="6492875"/>
            <a:ext cx="5857875" cy="365125"/>
          </a:xfrm>
        </p:spPr>
        <p:txBody>
          <a:bodyPr/>
          <a:lstStyle/>
          <a:p>
            <a:pPr>
              <a:defRPr/>
            </a:pPr>
            <a:r>
              <a:rPr lang="cs-CZ" i="1" dirty="0">
                <a:latin typeface="Arial" pitchFamily="34" charset="0"/>
                <a:cs typeface="Arial" pitchFamily="34" charset="0"/>
              </a:rPr>
              <a:t>Autorem materiálu a všech jeho částí, není-li uvedeno jinak, je Mgr. Andrea Šteflová</a:t>
            </a:r>
          </a:p>
          <a:p>
            <a:pPr>
              <a:defRPr/>
            </a:pPr>
            <a:r>
              <a:rPr lang="cs-CZ" sz="1400" dirty="0">
                <a:latin typeface="Arial" pitchFamily="34" charset="0"/>
                <a:cs typeface="Arial" pitchFamily="34" charset="0"/>
              </a:rPr>
              <a:t>CZ.1.07/1.5.00/34.0501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Que savez-vous?</a:t>
            </a:r>
          </a:p>
        </p:txBody>
      </p:sp>
      <p:sp>
        <p:nvSpPr>
          <p:cNvPr id="60424" name="Rectangle 8"/>
          <p:cNvSpPr>
            <a:spLocks noGrp="1"/>
          </p:cNvSpPr>
          <p:nvPr>
            <p:ph type="body" idx="1"/>
          </p:nvPr>
        </p:nvSpPr>
        <p:spPr>
          <a:xfrm>
            <a:off x="428625" y="1214438"/>
            <a:ext cx="4040188" cy="317500"/>
          </a:xfrm>
          <a:solidFill>
            <a:schemeClr val="accent5">
              <a:lumMod val="60000"/>
              <a:lumOff val="40000"/>
            </a:schemeClr>
          </a:solidFill>
        </p:spPr>
        <p:txBody>
          <a:bodyPr rtlCol="0">
            <a:normAutofit fontScale="92500" lnSpcReduction="20000"/>
          </a:bodyPr>
          <a:lstStyle/>
          <a:p>
            <a:pPr marL="722313" lvl="1" indent="-265113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sz="1800" dirty="0" smtClean="0"/>
              <a:t>Question</a:t>
            </a:r>
            <a:r>
              <a:rPr lang="cs-CZ" sz="1800" dirty="0" smtClean="0"/>
              <a:t>s</a:t>
            </a:r>
            <a:endParaRPr lang="fr-FR" sz="1800" dirty="0" smtClean="0"/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>
          <a:xfrm>
            <a:off x="357188" y="1643063"/>
            <a:ext cx="4140200" cy="4786312"/>
          </a:xfrm>
        </p:spPr>
        <p:txBody>
          <a:bodyPr>
            <a:normAutofit lnSpcReduction="10000"/>
          </a:bodyPr>
          <a:lstStyle/>
          <a:p>
            <a:pPr marL="360363" indent="-360363" eaLnBrk="1" hangingPunct="1">
              <a:buFont typeface="Calibri" pitchFamily="34" charset="0"/>
              <a:buAutoNum type="arabicPeriod"/>
            </a:pPr>
            <a:r>
              <a:rPr lang="fr-FR" sz="2100" dirty="0" smtClean="0"/>
              <a:t>Les 3 courants du XVII</a:t>
            </a:r>
            <a:r>
              <a:rPr lang="fr-FR" sz="2100" baseline="30000" dirty="0" smtClean="0"/>
              <a:t>e</a:t>
            </a:r>
            <a:r>
              <a:rPr lang="fr-FR" sz="2100" dirty="0" smtClean="0"/>
              <a:t> siècle</a:t>
            </a:r>
            <a:r>
              <a:rPr lang="cs-CZ" sz="2100" dirty="0" smtClean="0"/>
              <a:t>?</a:t>
            </a:r>
            <a:endParaRPr lang="fr-FR" sz="2100" dirty="0" smtClean="0"/>
          </a:p>
          <a:p>
            <a:pPr marL="360363" indent="-360363" eaLnBrk="1" hangingPunct="1">
              <a:buFont typeface="Calibri" pitchFamily="34" charset="0"/>
              <a:buAutoNum type="arabicPeriod"/>
            </a:pPr>
            <a:r>
              <a:rPr lang="fr-FR" sz="2100" dirty="0" smtClean="0"/>
              <a:t>Quel était le rôle des salons</a:t>
            </a:r>
            <a:r>
              <a:rPr lang="cs-CZ" sz="2100" dirty="0" smtClean="0"/>
              <a:t>?</a:t>
            </a:r>
            <a:endParaRPr lang="fr-FR" sz="2100" dirty="0" smtClean="0"/>
          </a:p>
          <a:p>
            <a:pPr marL="360363" indent="-360363" eaLnBrk="1" hangingPunct="1">
              <a:buFont typeface="Calibri" pitchFamily="34" charset="0"/>
              <a:buAutoNum type="arabicPeriod"/>
            </a:pPr>
            <a:r>
              <a:rPr lang="fr-FR" sz="2100" dirty="0" smtClean="0"/>
              <a:t>En quoi consiste le langage précieux?</a:t>
            </a:r>
          </a:p>
          <a:p>
            <a:pPr marL="360363" indent="-360363" eaLnBrk="1" hangingPunct="1">
              <a:buFont typeface="Calibri" pitchFamily="34" charset="0"/>
              <a:buAutoNum type="arabicPeriod"/>
            </a:pPr>
            <a:r>
              <a:rPr lang="fr-FR" sz="2100" dirty="0" smtClean="0"/>
              <a:t>Le genre et l‘auteur du </a:t>
            </a:r>
            <a:r>
              <a:rPr lang="fr-FR" sz="2100" i="1" dirty="0" smtClean="0"/>
              <a:t>Cid</a:t>
            </a:r>
            <a:r>
              <a:rPr lang="fr-FR" sz="2100" dirty="0" smtClean="0"/>
              <a:t>?</a:t>
            </a:r>
          </a:p>
          <a:p>
            <a:pPr marL="360363" indent="-360363" eaLnBrk="1" hangingPunct="1">
              <a:buFont typeface="Calibri" pitchFamily="34" charset="0"/>
              <a:buAutoNum type="arabicPeriod"/>
            </a:pPr>
            <a:r>
              <a:rPr lang="fr-FR" sz="2100" dirty="0" smtClean="0"/>
              <a:t>Quel est le conflit racinien?</a:t>
            </a:r>
          </a:p>
          <a:p>
            <a:pPr marL="360363" indent="-360363" eaLnBrk="1" hangingPunct="1">
              <a:buFont typeface="Calibri" pitchFamily="34" charset="0"/>
              <a:buAutoNum type="arabicPeriod"/>
            </a:pPr>
            <a:r>
              <a:rPr lang="fr-FR" sz="2100" dirty="0" smtClean="0"/>
              <a:t>Nommez 3 comédies de Molière</a:t>
            </a:r>
            <a:endParaRPr lang="cs-CZ" sz="2100" dirty="0" smtClean="0"/>
          </a:p>
          <a:p>
            <a:pPr marL="360363" indent="-360363" eaLnBrk="1" hangingPunct="1">
              <a:buFont typeface="Calibri" pitchFamily="34" charset="0"/>
              <a:buAutoNum type="arabicPeriod"/>
            </a:pPr>
            <a:r>
              <a:rPr lang="fr-FR" sz="2100" dirty="0" smtClean="0"/>
              <a:t>Qui est l‘auteur de la phrase </a:t>
            </a:r>
            <a:r>
              <a:rPr lang="fr-FR" sz="2100" i="1" dirty="0" smtClean="0"/>
              <a:t>Cogito ergo sum</a:t>
            </a:r>
            <a:r>
              <a:rPr lang="cs-CZ" sz="2100" dirty="0" smtClean="0"/>
              <a:t>?</a:t>
            </a:r>
            <a:endParaRPr lang="cs-CZ" sz="2100" i="1" dirty="0" smtClean="0"/>
          </a:p>
          <a:p>
            <a:pPr marL="360363" indent="-360363" eaLnBrk="1" hangingPunct="1">
              <a:buFont typeface="Calibri" pitchFamily="34" charset="0"/>
              <a:buAutoNum type="arabicPeriod"/>
            </a:pPr>
            <a:r>
              <a:rPr lang="fr-FR" sz="2100" dirty="0" smtClean="0"/>
              <a:t>L‘œuvre philosophique de Pascal</a:t>
            </a:r>
            <a:endParaRPr lang="cs-CZ" sz="2100" dirty="0" smtClean="0"/>
          </a:p>
          <a:p>
            <a:pPr marL="360363" indent="-360363" eaLnBrk="1" hangingPunct="1">
              <a:buFont typeface="Calibri" pitchFamily="34" charset="0"/>
              <a:buAutoNum type="arabicPeriod"/>
            </a:pPr>
            <a:r>
              <a:rPr lang="fr-FR" sz="2100" dirty="0" smtClean="0"/>
              <a:t>Quel est le devoir de</a:t>
            </a:r>
            <a:r>
              <a:rPr lang="cs-CZ" sz="2100" dirty="0" smtClean="0"/>
              <a:t>s</a:t>
            </a:r>
            <a:r>
              <a:rPr lang="fr-FR" sz="2100" dirty="0" smtClean="0"/>
              <a:t> fable</a:t>
            </a:r>
            <a:r>
              <a:rPr lang="cs-CZ" sz="2100" dirty="0" smtClean="0"/>
              <a:t>s</a:t>
            </a:r>
            <a:r>
              <a:rPr lang="fr-FR" sz="2100" dirty="0" smtClean="0"/>
              <a:t>?</a:t>
            </a:r>
            <a:endParaRPr lang="cs-CZ" sz="2100" dirty="0" smtClean="0"/>
          </a:p>
          <a:p>
            <a:pPr marL="360363" indent="-360363" eaLnBrk="1" hangingPunct="1">
              <a:buFont typeface="Calibri" pitchFamily="34" charset="0"/>
              <a:buAutoNum type="arabicPeriod"/>
            </a:pPr>
            <a:r>
              <a:rPr lang="fr-FR" sz="2100" dirty="0" smtClean="0"/>
              <a:t>Donnez les exemples des </a:t>
            </a:r>
            <a:r>
              <a:rPr lang="fr-FR" sz="2100" i="1" dirty="0" smtClean="0"/>
              <a:t>Contes de ma mère l‘Oie</a:t>
            </a:r>
            <a:endParaRPr lang="fr-FR" sz="2600" dirty="0" smtClean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3"/>
          </p:nvPr>
        </p:nvSpPr>
        <p:spPr>
          <a:xfrm>
            <a:off x="4572000" y="1214438"/>
            <a:ext cx="4041775" cy="317500"/>
          </a:xfrm>
          <a:solidFill>
            <a:schemeClr val="accent6">
              <a:lumMod val="60000"/>
              <a:lumOff val="40000"/>
            </a:schemeClr>
          </a:solidFill>
        </p:spPr>
        <p:txBody>
          <a:bodyPr rtlCol="0">
            <a:normAutofit fontScale="92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sz="1800" dirty="0" smtClean="0"/>
              <a:t>Réponse</a:t>
            </a:r>
            <a:r>
              <a:rPr lang="cs-CZ" sz="1800" dirty="0" smtClean="0"/>
              <a:t>s</a:t>
            </a:r>
            <a:endParaRPr lang="fr-FR" sz="1800" dirty="0"/>
          </a:p>
        </p:txBody>
      </p:sp>
      <p:sp>
        <p:nvSpPr>
          <p:cNvPr id="29701" name="Zástupný symbol pro obsah 8"/>
          <p:cNvSpPr>
            <a:spLocks noGrp="1"/>
          </p:cNvSpPr>
          <p:nvPr>
            <p:ph sz="quarter" idx="4"/>
          </p:nvPr>
        </p:nvSpPr>
        <p:spPr>
          <a:xfrm>
            <a:off x="4572000" y="1643063"/>
            <a:ext cx="4214842" cy="4786312"/>
          </a:xfrm>
        </p:spPr>
        <p:txBody>
          <a:bodyPr/>
          <a:lstStyle/>
          <a:p>
            <a:pPr marL="360363" indent="-360363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2100" dirty="0" smtClean="0"/>
              <a:t>B</a:t>
            </a:r>
            <a:r>
              <a:rPr lang="fr-FR" sz="2100" dirty="0" smtClean="0"/>
              <a:t>aroque, classicisme, préciosité</a:t>
            </a:r>
          </a:p>
          <a:p>
            <a:pPr marL="360363" indent="-360363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2100" dirty="0" smtClean="0"/>
              <a:t>D</a:t>
            </a:r>
            <a:r>
              <a:rPr lang="fr-FR" sz="2100" dirty="0" smtClean="0"/>
              <a:t>évelopper la vie sociale, cultiver la préciosité</a:t>
            </a:r>
            <a:endParaRPr lang="cs-CZ" sz="2100" dirty="0" smtClean="0"/>
          </a:p>
          <a:p>
            <a:pPr marL="360363" indent="-360363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2100" dirty="0" smtClean="0"/>
              <a:t>E</a:t>
            </a:r>
            <a:r>
              <a:rPr lang="fr-FR" sz="2100" dirty="0" smtClean="0"/>
              <a:t>n périphrases</a:t>
            </a:r>
          </a:p>
          <a:p>
            <a:pPr marL="360363" indent="-360363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2100" dirty="0" smtClean="0"/>
              <a:t>T</a:t>
            </a:r>
            <a:r>
              <a:rPr lang="fr-FR" sz="2100" dirty="0" smtClean="0"/>
              <a:t>ragi-comédie, Pierre Corneille</a:t>
            </a:r>
          </a:p>
          <a:p>
            <a:pPr marL="360363" indent="-360363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2100" dirty="0" smtClean="0"/>
              <a:t>L</a:t>
            </a:r>
            <a:r>
              <a:rPr lang="fr-FR" sz="2100" dirty="0" smtClean="0"/>
              <a:t>‘amour-passion x la raison</a:t>
            </a:r>
          </a:p>
          <a:p>
            <a:pPr marL="360363" indent="-360363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fr-FR" sz="2100" dirty="0" smtClean="0"/>
              <a:t>Tartuffe, Les précieuses ridicules, Les fourberies de Scapin…</a:t>
            </a:r>
            <a:endParaRPr lang="cs-CZ" sz="2100" dirty="0" smtClean="0"/>
          </a:p>
          <a:p>
            <a:pPr marL="360363" indent="-360363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fr-FR" sz="2100" dirty="0" smtClean="0"/>
              <a:t>René Descartes</a:t>
            </a:r>
          </a:p>
          <a:p>
            <a:pPr marL="360363" indent="-360363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2100" dirty="0" smtClean="0"/>
              <a:t>L</a:t>
            </a:r>
            <a:r>
              <a:rPr lang="fr-FR" sz="2100" dirty="0" smtClean="0"/>
              <a:t>es Pensées</a:t>
            </a:r>
          </a:p>
          <a:p>
            <a:pPr marL="360363" indent="-360363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fr-FR" sz="2100" dirty="0" smtClean="0"/>
              <a:t>Donner une morale</a:t>
            </a:r>
          </a:p>
          <a:p>
            <a:pPr marL="360363" indent="-360363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fr-FR" sz="2100" dirty="0" smtClean="0"/>
              <a:t>Le Cendrillon, La Belle au bois dormant, Le Chat botté…</a:t>
            </a:r>
          </a:p>
          <a:p>
            <a:pPr marL="360363" indent="-360363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fr-FR" sz="2100" dirty="0" smtClean="0"/>
          </a:p>
        </p:txBody>
      </p:sp>
      <p:sp>
        <p:nvSpPr>
          <p:cNvPr id="13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1785938" y="6492875"/>
            <a:ext cx="5857875" cy="365125"/>
          </a:xfrm>
        </p:spPr>
        <p:txBody>
          <a:bodyPr/>
          <a:lstStyle/>
          <a:p>
            <a:pPr>
              <a:defRPr/>
            </a:pPr>
            <a:r>
              <a:rPr lang="cs-CZ" i="1" dirty="0">
                <a:latin typeface="Arial" pitchFamily="34" charset="0"/>
                <a:cs typeface="Arial" pitchFamily="34" charset="0"/>
              </a:rPr>
              <a:t>Autorem materiálu a všech jeho částí, není-li uvedeno jinak, je Mgr. Andrea Šteflová</a:t>
            </a:r>
          </a:p>
          <a:p>
            <a:pPr>
              <a:defRPr/>
            </a:pPr>
            <a:r>
              <a:rPr lang="cs-CZ" sz="1400" dirty="0">
                <a:latin typeface="Arial" pitchFamily="34" charset="0"/>
                <a:cs typeface="Arial" pitchFamily="34" charset="0"/>
              </a:rPr>
              <a:t>CZ.1.07/1.5.00/34.0501</a:t>
            </a:r>
          </a:p>
        </p:txBody>
      </p:sp>
      <p:sp>
        <p:nvSpPr>
          <p:cNvPr id="29703" name="TextovéPole 6"/>
          <p:cNvSpPr txBox="1">
            <a:spLocks noChangeArrowheads="1"/>
          </p:cNvSpPr>
          <p:nvPr/>
        </p:nvSpPr>
        <p:spPr bwMode="auto">
          <a:xfrm>
            <a:off x="6286500" y="0"/>
            <a:ext cx="28575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dirty="0" smtClean="0"/>
              <a:t>VY_32_INOVACE_2.1.FJ4.10/</a:t>
            </a:r>
            <a:r>
              <a:rPr lang="cs-CZ" sz="1400" dirty="0" err="1" smtClean="0"/>
              <a:t>Št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29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29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297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297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297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297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297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297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297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297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2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2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2000" fill="hold"/>
                                        <p:tgtEl>
                                          <p:spTgt spid="297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2000" fill="hold"/>
                                        <p:tgtEl>
                                          <p:spTgt spid="297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2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2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2000" fill="hold"/>
                                        <p:tgtEl>
                                          <p:spTgt spid="297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2000" fill="hold"/>
                                        <p:tgtEl>
                                          <p:spTgt spid="297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2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2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2000" fill="hold"/>
                                        <p:tgtEl>
                                          <p:spTgt spid="2970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2000" fill="hold"/>
                                        <p:tgtEl>
                                          <p:spTgt spid="2970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20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20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2000" fill="hold"/>
                                        <p:tgtEl>
                                          <p:spTgt spid="2970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2000" fill="hold"/>
                                        <p:tgtEl>
                                          <p:spTgt spid="2970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20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20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2000" fill="hold"/>
                                        <p:tgtEl>
                                          <p:spTgt spid="2970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2000" fill="hold"/>
                                        <p:tgtEl>
                                          <p:spTgt spid="2970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1785938" y="6492875"/>
            <a:ext cx="5857875" cy="365125"/>
          </a:xfrm>
        </p:spPr>
        <p:txBody>
          <a:bodyPr/>
          <a:lstStyle/>
          <a:p>
            <a:pPr>
              <a:defRPr/>
            </a:pPr>
            <a:r>
              <a:rPr lang="cs-CZ" i="1" dirty="0">
                <a:latin typeface="Arial" pitchFamily="34" charset="0"/>
                <a:cs typeface="Arial" pitchFamily="34" charset="0"/>
              </a:rPr>
              <a:t>Autorem materiálu a všech jeho částí, není-li uvedeno jinak, je Mgr. Andrea Šteflová</a:t>
            </a:r>
          </a:p>
          <a:p>
            <a:pPr>
              <a:defRPr/>
            </a:pPr>
            <a:r>
              <a:rPr lang="cs-CZ" sz="1400" dirty="0">
                <a:latin typeface="Arial" pitchFamily="34" charset="0"/>
                <a:cs typeface="Arial" pitchFamily="34" charset="0"/>
              </a:rPr>
              <a:t>CZ.1.07/1.5.00/34.0501</a:t>
            </a:r>
          </a:p>
        </p:txBody>
      </p:sp>
      <p:sp>
        <p:nvSpPr>
          <p:cNvPr id="31746" name="TextovéPole 5"/>
          <p:cNvSpPr txBox="1">
            <a:spLocks noChangeArrowheads="1"/>
          </p:cNvSpPr>
          <p:nvPr/>
        </p:nvSpPr>
        <p:spPr bwMode="auto">
          <a:xfrm>
            <a:off x="468313" y="549275"/>
            <a:ext cx="8175653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b="1" dirty="0"/>
              <a:t>Bibliographie</a:t>
            </a:r>
            <a:r>
              <a:rPr lang="fr-FR" b="1" dirty="0" smtClean="0"/>
              <a:t>:</a:t>
            </a:r>
            <a:endParaRPr lang="cs-CZ" b="1" dirty="0" smtClean="0"/>
          </a:p>
          <a:p>
            <a:r>
              <a:rPr lang="fr-FR" dirty="0" smtClean="0"/>
              <a:t>De LIGNY, C., ROUSSELOT, M.: </a:t>
            </a:r>
            <a:r>
              <a:rPr lang="fr-FR" i="1" dirty="0" smtClean="0"/>
              <a:t>La littérature française</a:t>
            </a:r>
            <a:r>
              <a:rPr lang="fr-FR" dirty="0" smtClean="0"/>
              <a:t>, Paris, Nathan, 2006.</a:t>
            </a:r>
          </a:p>
          <a:p>
            <a:r>
              <a:rPr lang="fr-FR" dirty="0" smtClean="0"/>
              <a:t>MASSON, N.: </a:t>
            </a:r>
            <a:r>
              <a:rPr lang="fr-FR" i="1" dirty="0" smtClean="0"/>
              <a:t>La littérature française,</a:t>
            </a:r>
            <a:r>
              <a:rPr lang="fr-FR" dirty="0" smtClean="0"/>
              <a:t> Paris, Eyrolles, 2007.</a:t>
            </a:r>
          </a:p>
          <a:p>
            <a:r>
              <a:rPr lang="fr-FR" dirty="0" smtClean="0"/>
              <a:t>ETERSTEIN, C. et coll.: </a:t>
            </a:r>
            <a:r>
              <a:rPr lang="fr-FR" i="1" dirty="0" smtClean="0"/>
              <a:t>La littérature française  de A à Z, </a:t>
            </a:r>
            <a:r>
              <a:rPr lang="fr-FR" dirty="0" smtClean="0"/>
              <a:t>Paris, Hatier, 1998.</a:t>
            </a:r>
          </a:p>
          <a:p>
            <a:pPr marL="360363" indent="-360363"/>
            <a:r>
              <a:rPr lang="fr-FR" dirty="0" smtClean="0"/>
              <a:t>MARTINI, F., MAVER, G.: </a:t>
            </a:r>
            <a:r>
              <a:rPr lang="fr-FR" i="1" dirty="0" smtClean="0"/>
              <a:t>L‘histoire de la littérature française ,</a:t>
            </a:r>
            <a:r>
              <a:rPr lang="fr-FR" dirty="0" smtClean="0"/>
              <a:t> Milan, La Spiga languages, 1997.</a:t>
            </a:r>
          </a:p>
          <a:p>
            <a:r>
              <a:rPr lang="fr-FR" cap="all" dirty="0" smtClean="0"/>
              <a:t>Taišlová</a:t>
            </a:r>
            <a:r>
              <a:rPr lang="fr-FR" dirty="0" smtClean="0"/>
              <a:t>, J.: </a:t>
            </a:r>
            <a:r>
              <a:rPr lang="fr-FR" i="1" dirty="0" smtClean="0"/>
              <a:t>On y va ! Aimez-vous lire? </a:t>
            </a:r>
            <a:r>
              <a:rPr lang="fr-FR" dirty="0" smtClean="0"/>
              <a:t>Praha, Leda, 2001.</a:t>
            </a:r>
            <a:endParaRPr lang="fr-FR" dirty="0"/>
          </a:p>
        </p:txBody>
      </p:sp>
      <p:sp>
        <p:nvSpPr>
          <p:cNvPr id="31747" name="TextovéPole 6"/>
          <p:cNvSpPr txBox="1">
            <a:spLocks noChangeArrowheads="1"/>
          </p:cNvSpPr>
          <p:nvPr/>
        </p:nvSpPr>
        <p:spPr bwMode="auto">
          <a:xfrm>
            <a:off x="6286500" y="0"/>
            <a:ext cx="28575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dirty="0" smtClean="0"/>
              <a:t>VY_32_INOVACE_2.1.FJ4.10/</a:t>
            </a:r>
            <a:r>
              <a:rPr lang="cs-CZ" sz="1400" dirty="0" err="1" smtClean="0"/>
              <a:t>Št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Littérature française </a:t>
            </a:r>
            <a:r>
              <a:rPr lang="cs-CZ" dirty="0" smtClean="0"/>
              <a:t>I</a:t>
            </a:r>
            <a:r>
              <a:rPr lang="fr-FR" dirty="0" smtClean="0"/>
              <a:t>I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Le XVII</a:t>
            </a:r>
            <a:r>
              <a:rPr lang="fr-FR" baseline="30000" dirty="0" smtClean="0"/>
              <a:t>e</a:t>
            </a:r>
            <a:r>
              <a:rPr lang="fr-FR" dirty="0" smtClean="0"/>
              <a:t> siècle – le classicisme</a:t>
            </a:r>
            <a:endParaRPr lang="fr-FR" dirty="0"/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1785938" y="6492875"/>
            <a:ext cx="5857875" cy="365125"/>
          </a:xfrm>
        </p:spPr>
        <p:txBody>
          <a:bodyPr/>
          <a:lstStyle/>
          <a:p>
            <a:pPr>
              <a:defRPr/>
            </a:pPr>
            <a:r>
              <a:rPr lang="cs-CZ" i="1" dirty="0">
                <a:latin typeface="Arial" pitchFamily="34" charset="0"/>
                <a:cs typeface="Arial" pitchFamily="34" charset="0"/>
              </a:rPr>
              <a:t>Autorem materiálu a všech jeho částí, není-li uvedeno jinak, je Mgr. Andrea Šteflová</a:t>
            </a:r>
          </a:p>
          <a:p>
            <a:pPr>
              <a:defRPr/>
            </a:pPr>
            <a:r>
              <a:rPr lang="cs-CZ" sz="1400" dirty="0">
                <a:latin typeface="Arial" pitchFamily="34" charset="0"/>
                <a:cs typeface="Arial" pitchFamily="34" charset="0"/>
              </a:rPr>
              <a:t>CZ.1.07/1.5.00/34.0501</a:t>
            </a:r>
          </a:p>
        </p:txBody>
      </p:sp>
      <p:sp>
        <p:nvSpPr>
          <p:cNvPr id="16388" name="TextovéPole 6"/>
          <p:cNvSpPr txBox="1">
            <a:spLocks noChangeArrowheads="1"/>
          </p:cNvSpPr>
          <p:nvPr/>
        </p:nvSpPr>
        <p:spPr bwMode="auto">
          <a:xfrm>
            <a:off x="6286500" y="0"/>
            <a:ext cx="28575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dirty="0" smtClean="0"/>
              <a:t>VY_32_INOVACE_2.1.FJ4.10/</a:t>
            </a:r>
            <a:r>
              <a:rPr lang="cs-CZ" sz="1400" dirty="0" err="1" smtClean="0"/>
              <a:t>Št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Le XVII</a:t>
            </a:r>
            <a:r>
              <a:rPr lang="fr-FR" baseline="30000" dirty="0" smtClean="0"/>
              <a:t>e</a:t>
            </a:r>
            <a:r>
              <a:rPr lang="fr-FR" dirty="0" smtClean="0"/>
              <a:t> siècle: le siècle classique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14282" y="1357298"/>
            <a:ext cx="8572560" cy="4929222"/>
          </a:xfrm>
        </p:spPr>
        <p:txBody>
          <a:bodyPr rtlCol="0">
            <a:normAutofit/>
          </a:bodyPr>
          <a:lstStyle/>
          <a:p>
            <a:pPr marL="179388" indent="-17938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100" dirty="0" smtClean="0"/>
              <a:t>Le règne de </a:t>
            </a:r>
            <a:r>
              <a:rPr lang="fr-FR" sz="2100" b="1" dirty="0" smtClean="0"/>
              <a:t>Louis XIII </a:t>
            </a:r>
            <a:r>
              <a:rPr lang="fr-FR" sz="2100" dirty="0" smtClean="0"/>
              <a:t>de 1610 à 1643</a:t>
            </a:r>
          </a:p>
          <a:p>
            <a:pPr marL="179388" indent="-17938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100" dirty="0" smtClean="0"/>
              <a:t>1635 le cardinal </a:t>
            </a:r>
            <a:r>
              <a:rPr lang="fr-FR" sz="2100" b="1" dirty="0" smtClean="0"/>
              <a:t>Richelieu</a:t>
            </a:r>
            <a:r>
              <a:rPr lang="fr-FR" sz="2100" dirty="0" smtClean="0"/>
              <a:t> fonde </a:t>
            </a:r>
            <a:r>
              <a:rPr lang="fr-FR" sz="2100" b="1" dirty="0" smtClean="0">
                <a:solidFill>
                  <a:srgbClr val="FF0000"/>
                </a:solidFill>
              </a:rPr>
              <a:t>l‘Académie française </a:t>
            </a:r>
            <a:r>
              <a:rPr lang="fr-FR" sz="2100" dirty="0" smtClean="0"/>
              <a:t>dont la principale fonction est de donner des règles certaines au français (dictionnaire,  grammaire…)</a:t>
            </a:r>
          </a:p>
          <a:p>
            <a:pPr marL="179388" indent="-17938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100" dirty="0" smtClean="0"/>
              <a:t>Le règne de </a:t>
            </a:r>
            <a:r>
              <a:rPr lang="fr-FR" sz="2100" b="1" dirty="0" smtClean="0"/>
              <a:t>Louis XIV </a:t>
            </a:r>
            <a:r>
              <a:rPr lang="fr-FR" sz="2100" dirty="0" smtClean="0"/>
              <a:t>de 1643 à 1715 – « Roi Soleil », « L‘état c‘est moi »</a:t>
            </a:r>
            <a:endParaRPr lang="cs-CZ" sz="2100" dirty="0" smtClean="0"/>
          </a:p>
          <a:p>
            <a:pPr marL="179388" indent="-17938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fr-FR" sz="2100" dirty="0" smtClean="0"/>
          </a:p>
          <a:p>
            <a:pPr marL="179388" indent="-17938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100" dirty="0" smtClean="0"/>
              <a:t>Dans la littérature plusieurs courants coexistent:</a:t>
            </a:r>
          </a:p>
          <a:p>
            <a:pPr marL="457200" indent="-277813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fr-FR" sz="2100" b="1" dirty="0" smtClean="0">
                <a:solidFill>
                  <a:srgbClr val="0033CC"/>
                </a:solidFill>
              </a:rPr>
              <a:t>Le baroque </a:t>
            </a:r>
            <a:r>
              <a:rPr lang="fr-FR" sz="2100" dirty="0" smtClean="0"/>
              <a:t>– inspire les poètes</a:t>
            </a:r>
            <a:r>
              <a:rPr lang="cs-CZ" sz="2100" dirty="0" smtClean="0"/>
              <a:t>; </a:t>
            </a:r>
            <a:r>
              <a:rPr lang="fr-FR" sz="2100" dirty="0" smtClean="0"/>
              <a:t>la surabondance de détails, d‘ornements</a:t>
            </a:r>
          </a:p>
          <a:p>
            <a:pPr marL="457200" indent="-277813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fr-FR" sz="2100" b="1" dirty="0" smtClean="0">
                <a:solidFill>
                  <a:srgbClr val="0033CC"/>
                </a:solidFill>
              </a:rPr>
              <a:t>Le classicisme</a:t>
            </a:r>
            <a:r>
              <a:rPr lang="fr-FR" sz="2100" dirty="0" smtClean="0"/>
              <a:t> – reste lié au théâtre et à la prose (la 2</a:t>
            </a:r>
            <a:r>
              <a:rPr lang="fr-FR" sz="2100" baseline="30000" dirty="0" smtClean="0"/>
              <a:t>e</a:t>
            </a:r>
            <a:r>
              <a:rPr lang="fr-FR" sz="2100" dirty="0" smtClean="0"/>
              <a:t> moitié du siècle)</a:t>
            </a:r>
          </a:p>
          <a:p>
            <a:pPr marL="457200" indent="-277813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fr-FR" sz="2100" b="1" dirty="0" smtClean="0">
                <a:solidFill>
                  <a:srgbClr val="0033CC"/>
                </a:solidFill>
              </a:rPr>
              <a:t>La préciosité </a:t>
            </a:r>
            <a:r>
              <a:rPr lang="fr-FR" sz="2100" dirty="0" smtClean="0"/>
              <a:t>– marque la poésie et le roman</a:t>
            </a:r>
            <a:endParaRPr lang="cs-CZ" sz="2100" dirty="0" smtClean="0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1785938" y="6492875"/>
            <a:ext cx="5857875" cy="365125"/>
          </a:xfrm>
        </p:spPr>
        <p:txBody>
          <a:bodyPr/>
          <a:lstStyle/>
          <a:p>
            <a:pPr>
              <a:defRPr/>
            </a:pPr>
            <a:r>
              <a:rPr lang="cs-CZ" i="1" dirty="0">
                <a:latin typeface="Arial" pitchFamily="34" charset="0"/>
                <a:cs typeface="Arial" pitchFamily="34" charset="0"/>
              </a:rPr>
              <a:t>Autorem materiálu a všech jeho částí, není-li uvedeno jinak, je Mgr. Andrea Šteflová</a:t>
            </a:r>
          </a:p>
          <a:p>
            <a:pPr>
              <a:defRPr/>
            </a:pPr>
            <a:r>
              <a:rPr lang="cs-CZ" sz="1400" dirty="0">
                <a:latin typeface="Arial" pitchFamily="34" charset="0"/>
                <a:cs typeface="Arial" pitchFamily="34" charset="0"/>
              </a:rPr>
              <a:t>CZ.1.07/1.5.00/34.0501</a:t>
            </a:r>
          </a:p>
        </p:txBody>
      </p:sp>
      <p:sp>
        <p:nvSpPr>
          <p:cNvPr id="18436" name="TextovéPole 6"/>
          <p:cNvSpPr txBox="1">
            <a:spLocks noChangeArrowheads="1"/>
          </p:cNvSpPr>
          <p:nvPr/>
        </p:nvSpPr>
        <p:spPr bwMode="auto">
          <a:xfrm>
            <a:off x="6286500" y="0"/>
            <a:ext cx="28575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dirty="0" smtClean="0"/>
              <a:t>VY_32_INOVACE_2.1.FJ4.10/</a:t>
            </a:r>
            <a:r>
              <a:rPr lang="cs-CZ" sz="1400" dirty="0" err="1" smtClean="0"/>
              <a:t>Št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Les premiers salons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57158" y="1214422"/>
            <a:ext cx="8501122" cy="5072098"/>
          </a:xfrm>
        </p:spPr>
        <p:txBody>
          <a:bodyPr rtlCol="0">
            <a:normAutofit/>
          </a:bodyPr>
          <a:lstStyle/>
          <a:p>
            <a:pPr marL="179388" indent="-17938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defRPr/>
            </a:pPr>
            <a:r>
              <a:rPr lang="fr-FR" sz="2100" dirty="0" smtClean="0"/>
              <a:t>1608 – le</a:t>
            </a:r>
            <a:r>
              <a:rPr lang="fr-FR" sz="2100" b="1" dirty="0" smtClean="0">
                <a:solidFill>
                  <a:srgbClr val="0033CC"/>
                </a:solidFill>
              </a:rPr>
              <a:t> 1</a:t>
            </a:r>
            <a:r>
              <a:rPr lang="fr-FR" sz="2100" b="1" baseline="30000" dirty="0" smtClean="0">
                <a:solidFill>
                  <a:srgbClr val="0033CC"/>
                </a:solidFill>
              </a:rPr>
              <a:t>er</a:t>
            </a:r>
            <a:r>
              <a:rPr lang="fr-FR" sz="2100" b="1" dirty="0" smtClean="0">
                <a:solidFill>
                  <a:srgbClr val="0033CC"/>
                </a:solidFill>
              </a:rPr>
              <a:t> salon littéraire </a:t>
            </a:r>
            <a:r>
              <a:rPr lang="fr-FR" sz="2100" b="1" dirty="0" smtClean="0">
                <a:solidFill>
                  <a:srgbClr val="FF0000"/>
                </a:solidFill>
              </a:rPr>
              <a:t>de Madame de Rambouillet</a:t>
            </a:r>
            <a:endParaRPr lang="cs-CZ" sz="2100" dirty="0" smtClean="0"/>
          </a:p>
          <a:p>
            <a:pPr marL="179388" indent="-17938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defRPr/>
            </a:pPr>
            <a:r>
              <a:rPr lang="fr-FR" sz="2100" dirty="0" smtClean="0"/>
              <a:t>Les salons présentent une société élégante, raffinée et délicate, bien différente des manières grossières de la Cour royale</a:t>
            </a:r>
          </a:p>
          <a:p>
            <a:pPr marL="179388" indent="-17938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defRPr/>
            </a:pPr>
            <a:r>
              <a:rPr lang="fr-FR" sz="2100" dirty="0" smtClean="0"/>
              <a:t>Ils s‘y mèlent les personalités politiques, lettrés et scientifiques</a:t>
            </a:r>
          </a:p>
          <a:p>
            <a:pPr marL="179388" indent="-17938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defRPr/>
            </a:pPr>
            <a:r>
              <a:rPr lang="fr-FR" sz="2100" dirty="0" smtClean="0"/>
              <a:t>La vie sociale, l‘art de la conversation, du chant et des jeux s‘y développent</a:t>
            </a:r>
            <a:endParaRPr lang="cs-CZ" sz="2100" dirty="0" smtClean="0"/>
          </a:p>
          <a:p>
            <a:pPr marL="179388" indent="-17938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defRPr/>
            </a:pPr>
            <a:r>
              <a:rPr lang="cs-CZ" sz="2100" dirty="0" smtClean="0"/>
              <a:t>L</a:t>
            </a:r>
            <a:r>
              <a:rPr lang="fr-FR" sz="2100" dirty="0" smtClean="0"/>
              <a:t>es écrivains y lisent leurs œuvres</a:t>
            </a:r>
          </a:p>
          <a:p>
            <a:pPr marL="179388" indent="-17938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defRPr/>
            </a:pPr>
            <a:r>
              <a:rPr lang="fr-FR" sz="2100" dirty="0" smtClean="0"/>
              <a:t>Les salons contribuent à l‘affinement des mœurs</a:t>
            </a:r>
            <a:endParaRPr lang="cs-CZ" sz="2100" dirty="0" smtClean="0"/>
          </a:p>
          <a:p>
            <a:pPr marL="179388" indent="-17938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defRPr/>
            </a:pPr>
            <a:r>
              <a:rPr lang="cs-CZ" sz="2100" dirty="0" smtClean="0"/>
              <a:t>L</a:t>
            </a:r>
            <a:r>
              <a:rPr lang="fr-FR" sz="2100" dirty="0" smtClean="0"/>
              <a:t>e comportement est très contrôlé</a:t>
            </a:r>
            <a:endParaRPr lang="cs-CZ" sz="2100" dirty="0" smtClean="0"/>
          </a:p>
          <a:p>
            <a:pPr marL="179388" indent="-17938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defRPr/>
            </a:pPr>
            <a:r>
              <a:rPr lang="cs-CZ" sz="2100" dirty="0" smtClean="0"/>
              <a:t>L</a:t>
            </a:r>
            <a:r>
              <a:rPr lang="fr-FR" sz="2100" dirty="0" smtClean="0"/>
              <a:t>a galanterie domine, les hommes font la cour aux femmes</a:t>
            </a:r>
            <a:endParaRPr lang="cs-CZ" sz="2100" dirty="0" smtClean="0"/>
          </a:p>
          <a:p>
            <a:pPr marL="179388" indent="-17938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defRPr/>
            </a:pPr>
            <a:r>
              <a:rPr lang="fr-FR" sz="2100" dirty="0" smtClean="0"/>
              <a:t>Le </a:t>
            </a:r>
            <a:r>
              <a:rPr lang="fr-FR" sz="2100" b="1" dirty="0" smtClean="0">
                <a:solidFill>
                  <a:srgbClr val="0033CC"/>
                </a:solidFill>
              </a:rPr>
              <a:t>mouvement précieux </a:t>
            </a:r>
            <a:r>
              <a:rPr lang="fr-FR" sz="2100" dirty="0" smtClean="0"/>
              <a:t>commence à exister et s‘étend sur tout le siècle</a:t>
            </a:r>
            <a:endParaRPr lang="cs-CZ" sz="2100" dirty="0" smtClean="0"/>
          </a:p>
          <a:p>
            <a:pPr marL="0" indent="0" algn="just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None/>
              <a:defRPr/>
            </a:pPr>
            <a:endParaRPr lang="fr-FR" sz="21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FR" sz="2100" dirty="0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1785938" y="6492875"/>
            <a:ext cx="5857875" cy="365125"/>
          </a:xfrm>
        </p:spPr>
        <p:txBody>
          <a:bodyPr/>
          <a:lstStyle/>
          <a:p>
            <a:pPr>
              <a:defRPr/>
            </a:pPr>
            <a:r>
              <a:rPr lang="cs-CZ" i="1" dirty="0">
                <a:latin typeface="Arial" pitchFamily="34" charset="0"/>
                <a:cs typeface="Arial" pitchFamily="34" charset="0"/>
              </a:rPr>
              <a:t>Autorem materiálu a všech jeho částí, není-li uvedeno jinak, je Mgr. Andrea Šteflová</a:t>
            </a:r>
          </a:p>
          <a:p>
            <a:pPr>
              <a:defRPr/>
            </a:pPr>
            <a:r>
              <a:rPr lang="cs-CZ" sz="1400" dirty="0">
                <a:latin typeface="Arial" pitchFamily="34" charset="0"/>
                <a:cs typeface="Arial" pitchFamily="34" charset="0"/>
              </a:rPr>
              <a:t>CZ.1.07/1.5.00/34.0501</a:t>
            </a:r>
          </a:p>
        </p:txBody>
      </p:sp>
      <p:sp>
        <p:nvSpPr>
          <p:cNvPr id="18436" name="TextovéPole 6"/>
          <p:cNvSpPr txBox="1">
            <a:spLocks noChangeArrowheads="1"/>
          </p:cNvSpPr>
          <p:nvPr/>
        </p:nvSpPr>
        <p:spPr bwMode="auto">
          <a:xfrm>
            <a:off x="6286500" y="0"/>
            <a:ext cx="28575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dirty="0" smtClean="0"/>
              <a:t>VY_32_INOVACE_2.1.FJ4.10/</a:t>
            </a:r>
            <a:r>
              <a:rPr lang="cs-CZ" sz="1400" dirty="0" err="1" smtClean="0"/>
              <a:t>Št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La préciosité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28596" y="1285860"/>
            <a:ext cx="8358246" cy="5072098"/>
          </a:xfrm>
        </p:spPr>
        <p:txBody>
          <a:bodyPr rtlCol="0">
            <a:normAutofit/>
          </a:bodyPr>
          <a:lstStyle/>
          <a:p>
            <a:pPr marL="263525" indent="-263525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fr-FR" sz="2100" b="1" dirty="0" smtClean="0">
                <a:solidFill>
                  <a:srgbClr val="0033CC"/>
                </a:solidFill>
              </a:rPr>
              <a:t>Une manière d‘être</a:t>
            </a:r>
          </a:p>
          <a:p>
            <a:pPr marL="263525" indent="-263525" eaLnBrk="1" fontAlgn="auto" hangingPunct="1">
              <a:spcAft>
                <a:spcPts val="0"/>
              </a:spcAft>
              <a:buNone/>
              <a:defRPr/>
            </a:pPr>
            <a:r>
              <a:rPr lang="fr-FR" sz="2100" dirty="0" smtClean="0"/>
              <a:t>Les </a:t>
            </a:r>
            <a:r>
              <a:rPr lang="fr-FR" sz="2100" b="1" dirty="0" smtClean="0"/>
              <a:t>femmes</a:t>
            </a:r>
            <a:r>
              <a:rPr lang="fr-FR" sz="2100" dirty="0" smtClean="0"/>
              <a:t> – les </a:t>
            </a:r>
            <a:r>
              <a:rPr lang="fr-FR" sz="2100" b="1" dirty="0" smtClean="0"/>
              <a:t>précieuses</a:t>
            </a:r>
            <a:r>
              <a:rPr lang="fr-FR" sz="2100" dirty="0" smtClean="0"/>
              <a:t> – donnent le ton dans la société mondaine.</a:t>
            </a:r>
          </a:p>
          <a:p>
            <a:pPr marL="442913" indent="-263525" eaLnBrk="1" fontAlgn="auto" hangingPunct="1">
              <a:spcAft>
                <a:spcPts val="0"/>
              </a:spcAft>
              <a:buClr>
                <a:srgbClr val="FF0000"/>
              </a:buClr>
              <a:buFont typeface="Wingdings" pitchFamily="2" charset="2"/>
              <a:buChar char="Ø"/>
              <a:defRPr/>
            </a:pPr>
            <a:r>
              <a:rPr lang="fr-FR" sz="2100" dirty="0" smtClean="0"/>
              <a:t>reçoivent dans les salons</a:t>
            </a:r>
            <a:r>
              <a:rPr lang="cs-CZ" sz="2100" dirty="0" smtClean="0"/>
              <a:t>, </a:t>
            </a:r>
            <a:r>
              <a:rPr lang="fr-FR" sz="2100" dirty="0" smtClean="0"/>
              <a:t>portent la mode excentrique et raffinée</a:t>
            </a:r>
          </a:p>
          <a:p>
            <a:pPr marL="442913" indent="-263525" eaLnBrk="1" fontAlgn="auto" hangingPunct="1">
              <a:spcAft>
                <a:spcPts val="0"/>
              </a:spcAft>
              <a:buClr>
                <a:srgbClr val="FF0000"/>
              </a:buClr>
              <a:buFont typeface="Wingdings" pitchFamily="2" charset="2"/>
              <a:buChar char="Ø"/>
              <a:defRPr/>
            </a:pPr>
            <a:r>
              <a:rPr lang="fr-FR" sz="2100" dirty="0" smtClean="0"/>
              <a:t>luttent contre les mariages arrangés</a:t>
            </a:r>
          </a:p>
          <a:p>
            <a:pPr marL="442913" indent="-263525" eaLnBrk="1" fontAlgn="auto" hangingPunct="1">
              <a:spcAft>
                <a:spcPts val="0"/>
              </a:spcAft>
              <a:buClr>
                <a:srgbClr val="FF0000"/>
              </a:buClr>
              <a:buFont typeface="Wingdings" pitchFamily="2" charset="2"/>
              <a:buChar char="Ø"/>
              <a:defRPr/>
            </a:pPr>
            <a:r>
              <a:rPr lang="fr-FR" sz="2100" dirty="0" smtClean="0"/>
              <a:t>renouent avec la tradition médiévale de l‘amour courtois et platonique</a:t>
            </a:r>
          </a:p>
          <a:p>
            <a:pPr marL="442913" indent="-263525" eaLnBrk="1" fontAlgn="auto" hangingPunct="1">
              <a:spcAft>
                <a:spcPts val="0"/>
              </a:spcAft>
              <a:buClr>
                <a:srgbClr val="FF0000"/>
              </a:buClr>
              <a:buFont typeface="Wingdings" pitchFamily="2" charset="2"/>
              <a:buChar char="Ø"/>
              <a:defRPr/>
            </a:pPr>
            <a:r>
              <a:rPr lang="fr-FR" sz="2100" dirty="0" smtClean="0"/>
              <a:t>imposent aux hommes des épreuves de patience</a:t>
            </a:r>
          </a:p>
          <a:p>
            <a:pPr marL="442913" indent="-263525" eaLnBrk="1" fontAlgn="auto" hangingPunct="1">
              <a:spcAft>
                <a:spcPts val="0"/>
              </a:spcAft>
              <a:buClr>
                <a:srgbClr val="FF0000"/>
              </a:buClr>
              <a:buFont typeface="Wingdings" pitchFamily="2" charset="2"/>
              <a:buChar char="Ø"/>
              <a:defRPr/>
            </a:pPr>
            <a:r>
              <a:rPr lang="fr-FR" sz="2100" dirty="0" smtClean="0"/>
              <a:t>exigent des mœurs polies, un langage distingué</a:t>
            </a:r>
          </a:p>
          <a:p>
            <a:pPr marL="263525" indent="-263525" eaLnBrk="1" fontAlgn="auto" hangingPunct="1">
              <a:spcAft>
                <a:spcPts val="0"/>
              </a:spcAft>
              <a:buFont typeface="+mj-lt"/>
              <a:buAutoNum type="arabicPeriod" startAt="2"/>
              <a:defRPr/>
            </a:pPr>
            <a:r>
              <a:rPr lang="fr-FR" sz="2100" b="1" dirty="0" smtClean="0">
                <a:solidFill>
                  <a:srgbClr val="0033CC"/>
                </a:solidFill>
              </a:rPr>
              <a:t>Un langage</a:t>
            </a:r>
          </a:p>
          <a:p>
            <a:pPr marL="263525" indent="-263525" eaLnBrk="1" fontAlgn="auto" hangingPunct="1">
              <a:spcAft>
                <a:spcPts val="0"/>
              </a:spcAft>
              <a:buNone/>
              <a:defRPr/>
            </a:pPr>
            <a:r>
              <a:rPr lang="fr-FR" sz="2100" dirty="0" smtClean="0"/>
              <a:t>Il ne faut plus employer le mot attendu mais plutôt une </a:t>
            </a:r>
            <a:r>
              <a:rPr lang="fr-FR" sz="2100" b="1" dirty="0" smtClean="0"/>
              <a:t>périphrase</a:t>
            </a:r>
            <a:r>
              <a:rPr lang="cs-CZ" sz="2100" dirty="0" smtClean="0"/>
              <a:t>:</a:t>
            </a:r>
            <a:endParaRPr lang="fr-FR" sz="2100" b="1" dirty="0" smtClean="0"/>
          </a:p>
          <a:p>
            <a:pPr marL="442913" indent="-263525" eaLnBrk="1" fontAlgn="auto" hangingPunct="1">
              <a:spcAft>
                <a:spcPts val="0"/>
              </a:spcAft>
              <a:buClr>
                <a:srgbClr val="FF0000"/>
              </a:buClr>
              <a:buFont typeface="Wingdings" pitchFamily="2" charset="2"/>
              <a:buChar char="Ø"/>
              <a:defRPr/>
            </a:pPr>
            <a:r>
              <a:rPr lang="cs-CZ" sz="2100" i="1" dirty="0" smtClean="0"/>
              <a:t>l</a:t>
            </a:r>
            <a:r>
              <a:rPr lang="fr-FR" sz="2100" i="1" dirty="0" smtClean="0"/>
              <a:t>e fauteuil </a:t>
            </a:r>
            <a:r>
              <a:rPr lang="fr-FR" sz="2100" dirty="0" smtClean="0"/>
              <a:t>= la commodité de la conversation</a:t>
            </a:r>
          </a:p>
          <a:p>
            <a:pPr marL="442913" indent="-263525" eaLnBrk="1" fontAlgn="auto" hangingPunct="1">
              <a:spcAft>
                <a:spcPts val="0"/>
              </a:spcAft>
              <a:buClr>
                <a:srgbClr val="FF0000"/>
              </a:buClr>
              <a:buFont typeface="Wingdings" pitchFamily="2" charset="2"/>
              <a:buChar char="Ø"/>
              <a:defRPr/>
            </a:pPr>
            <a:r>
              <a:rPr lang="cs-CZ" sz="2100" i="1" dirty="0" smtClean="0"/>
              <a:t>l</a:t>
            </a:r>
            <a:r>
              <a:rPr lang="fr-FR" sz="2100" i="1" dirty="0" smtClean="0"/>
              <a:t>e miroir </a:t>
            </a:r>
            <a:r>
              <a:rPr lang="fr-FR" sz="2100" dirty="0" smtClean="0"/>
              <a:t>= le consultant de la beauté</a:t>
            </a:r>
          </a:p>
          <a:p>
            <a:pPr marL="442913" indent="-263525" eaLnBrk="1" fontAlgn="auto" hangingPunct="1">
              <a:spcAft>
                <a:spcPts val="0"/>
              </a:spcAft>
              <a:buClr>
                <a:srgbClr val="FF0000"/>
              </a:buClr>
              <a:buFont typeface="Wingdings" pitchFamily="2" charset="2"/>
              <a:buChar char="Ø"/>
              <a:defRPr/>
            </a:pPr>
            <a:r>
              <a:rPr lang="cs-CZ" sz="2100" i="1" dirty="0" smtClean="0"/>
              <a:t>l</a:t>
            </a:r>
            <a:r>
              <a:rPr lang="fr-FR" sz="2100" i="1" dirty="0" smtClean="0"/>
              <a:t>e balai </a:t>
            </a:r>
            <a:r>
              <a:rPr lang="fr-FR" sz="2100" dirty="0" smtClean="0"/>
              <a:t>= l‘instrument de la propreté </a:t>
            </a:r>
            <a:endParaRPr lang="fr-FR" sz="2100" dirty="0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1785938" y="6492875"/>
            <a:ext cx="5857875" cy="365125"/>
          </a:xfrm>
        </p:spPr>
        <p:txBody>
          <a:bodyPr/>
          <a:lstStyle/>
          <a:p>
            <a:pPr>
              <a:defRPr/>
            </a:pPr>
            <a:r>
              <a:rPr lang="cs-CZ" i="1" dirty="0">
                <a:latin typeface="Arial" pitchFamily="34" charset="0"/>
                <a:cs typeface="Arial" pitchFamily="34" charset="0"/>
              </a:rPr>
              <a:t>Autorem materiálu a všech jeho částí, není-li uvedeno jinak, je Mgr. Andrea Šteflová</a:t>
            </a:r>
          </a:p>
          <a:p>
            <a:pPr>
              <a:defRPr/>
            </a:pPr>
            <a:r>
              <a:rPr lang="cs-CZ" sz="1400" dirty="0">
                <a:latin typeface="Arial" pitchFamily="34" charset="0"/>
                <a:cs typeface="Arial" pitchFamily="34" charset="0"/>
              </a:rPr>
              <a:t>CZ.1.07/1.5.00/34.0501</a:t>
            </a:r>
          </a:p>
        </p:txBody>
      </p:sp>
      <p:sp>
        <p:nvSpPr>
          <p:cNvPr id="18436" name="TextovéPole 6"/>
          <p:cNvSpPr txBox="1">
            <a:spLocks noChangeArrowheads="1"/>
          </p:cNvSpPr>
          <p:nvPr/>
        </p:nvSpPr>
        <p:spPr bwMode="auto">
          <a:xfrm>
            <a:off x="6286500" y="0"/>
            <a:ext cx="28575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dirty="0" smtClean="0"/>
              <a:t>VY_32_INOVACE_2.1.FJ4.10/</a:t>
            </a:r>
            <a:r>
              <a:rPr lang="cs-CZ" sz="1400" dirty="0" err="1" smtClean="0"/>
              <a:t>Št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Le théâtre</a:t>
            </a: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357158" y="1285860"/>
            <a:ext cx="8501122" cy="5143536"/>
          </a:xfrm>
        </p:spPr>
        <p:txBody>
          <a:bodyPr/>
          <a:lstStyle/>
          <a:p>
            <a:pPr marL="179388" indent="-179388"/>
            <a:r>
              <a:rPr lang="fr-FR" sz="2100" b="1" dirty="0" smtClean="0">
                <a:solidFill>
                  <a:srgbClr val="0033CC"/>
                </a:solidFill>
              </a:rPr>
              <a:t>Pierre Corneille </a:t>
            </a:r>
            <a:r>
              <a:rPr lang="fr-FR" sz="2100" dirty="0" smtClean="0"/>
              <a:t>– invente un nouveau genre → la </a:t>
            </a:r>
            <a:r>
              <a:rPr lang="fr-FR" sz="2100" b="1" dirty="0" smtClean="0">
                <a:solidFill>
                  <a:srgbClr val="009242"/>
                </a:solidFill>
              </a:rPr>
              <a:t>tragi-comédie</a:t>
            </a:r>
            <a:r>
              <a:rPr lang="fr-FR" sz="2100" dirty="0" smtClean="0"/>
              <a:t>: </a:t>
            </a:r>
            <a:r>
              <a:rPr lang="fr-FR" sz="2100" b="1" dirty="0" smtClean="0">
                <a:solidFill>
                  <a:srgbClr val="FF0000"/>
                </a:solidFill>
              </a:rPr>
              <a:t>Le Cid</a:t>
            </a:r>
          </a:p>
          <a:p>
            <a:pPr marL="442913" indent="-263525">
              <a:buClr>
                <a:srgbClr val="FF0000"/>
              </a:buClr>
              <a:buFont typeface="Wingdings" pitchFamily="2" charset="2"/>
              <a:buChar char="Ø"/>
            </a:pPr>
            <a:r>
              <a:rPr lang="fr-FR" sz="2100" dirty="0" smtClean="0"/>
              <a:t>Le grand théoricien du théâtre du XVII</a:t>
            </a:r>
            <a:r>
              <a:rPr lang="fr-FR" sz="2100" baseline="30000" dirty="0" smtClean="0"/>
              <a:t>e</a:t>
            </a:r>
            <a:r>
              <a:rPr lang="fr-FR" sz="2100" dirty="0" smtClean="0"/>
              <a:t> s.</a:t>
            </a:r>
            <a:endParaRPr lang="cs-CZ" sz="2100" dirty="0" smtClean="0"/>
          </a:p>
          <a:p>
            <a:pPr marL="442913" indent="-263525">
              <a:buClr>
                <a:srgbClr val="FF0000"/>
              </a:buClr>
              <a:buFont typeface="Wingdings" pitchFamily="2" charset="2"/>
              <a:buChar char="Ø"/>
            </a:pPr>
            <a:r>
              <a:rPr lang="fr-FR" sz="2100" dirty="0" smtClean="0"/>
              <a:t>change des règles du théâtre, ne respecte pas l‘unité de temps, ni de lieu, ni d‘action</a:t>
            </a:r>
          </a:p>
          <a:p>
            <a:pPr marL="179388" indent="0">
              <a:buNone/>
            </a:pPr>
            <a:r>
              <a:rPr lang="fr-FR" sz="2100" b="1" i="1" dirty="0" smtClean="0"/>
              <a:t>Le héros cornélien</a:t>
            </a:r>
            <a:r>
              <a:rPr lang="fr-FR" sz="2100" dirty="0" smtClean="0"/>
              <a:t>: renonce à son autonomie, se soumet volontairement à des valeurs qui dépassent sa propre existence (l‘honneur de la famille, la grandeur de l‘État, l‘obéissance au roi)</a:t>
            </a:r>
          </a:p>
          <a:p>
            <a:pPr marL="179388" indent="0">
              <a:buNone/>
            </a:pPr>
            <a:r>
              <a:rPr lang="fr-FR" sz="2100" b="1" i="1" dirty="0" smtClean="0"/>
              <a:t>Le conflit cornélien</a:t>
            </a:r>
            <a:r>
              <a:rPr lang="fr-FR" sz="2100" dirty="0" smtClean="0"/>
              <a:t>: </a:t>
            </a:r>
            <a:r>
              <a:rPr lang="cs-CZ" sz="2100" dirty="0" smtClean="0"/>
              <a:t>l‘</a:t>
            </a:r>
            <a:r>
              <a:rPr lang="fr-FR" sz="2100" dirty="0" smtClean="0"/>
              <a:t>amour x </a:t>
            </a:r>
            <a:r>
              <a:rPr lang="cs-CZ" sz="2100" dirty="0" smtClean="0"/>
              <a:t>l‘</a:t>
            </a:r>
            <a:r>
              <a:rPr lang="fr-FR" sz="2100" dirty="0" smtClean="0"/>
              <a:t>honneur</a:t>
            </a:r>
          </a:p>
          <a:p>
            <a:pPr marL="0" indent="0">
              <a:buNone/>
            </a:pPr>
            <a:endParaRPr lang="fr-FR" sz="2100" dirty="0" smtClean="0"/>
          </a:p>
          <a:p>
            <a:pPr marL="179388" indent="-179388"/>
            <a:r>
              <a:rPr lang="fr-FR" sz="2100" b="1" dirty="0" smtClean="0">
                <a:solidFill>
                  <a:srgbClr val="0033CC"/>
                </a:solidFill>
              </a:rPr>
              <a:t>Jean Racine </a:t>
            </a:r>
            <a:r>
              <a:rPr lang="fr-FR" sz="2100" dirty="0" smtClean="0"/>
              <a:t>– la </a:t>
            </a:r>
            <a:r>
              <a:rPr lang="fr-FR" sz="2100" b="1" dirty="0" smtClean="0">
                <a:solidFill>
                  <a:srgbClr val="009242"/>
                </a:solidFill>
              </a:rPr>
              <a:t>tragédie</a:t>
            </a:r>
            <a:r>
              <a:rPr lang="fr-FR" sz="2100" dirty="0" smtClean="0"/>
              <a:t>: </a:t>
            </a:r>
            <a:r>
              <a:rPr lang="fr-FR" sz="2100" b="1" dirty="0" smtClean="0">
                <a:solidFill>
                  <a:srgbClr val="FF0000"/>
                </a:solidFill>
              </a:rPr>
              <a:t>Phèdre</a:t>
            </a:r>
          </a:p>
          <a:p>
            <a:pPr marL="442913" indent="-263525">
              <a:buClr>
                <a:srgbClr val="FF0000"/>
              </a:buClr>
              <a:buFont typeface="Wingdings" pitchFamily="2" charset="2"/>
              <a:buChar char="Ø"/>
            </a:pPr>
            <a:r>
              <a:rPr lang="fr-FR" sz="2100" dirty="0" smtClean="0"/>
              <a:t>Respecte des règles du théâtre, l‘unité de temps, de lieu et d‘action</a:t>
            </a:r>
          </a:p>
          <a:p>
            <a:pPr marL="179388" indent="0">
              <a:buNone/>
            </a:pPr>
            <a:r>
              <a:rPr lang="fr-FR" sz="2100" b="1" i="1" dirty="0" smtClean="0"/>
              <a:t>Le héros racinien</a:t>
            </a:r>
            <a:r>
              <a:rPr lang="fr-FR" sz="2100" dirty="0" smtClean="0"/>
              <a:t>: ecartelé entre la fatalité et son sens moral, tout est prédestiné, il n‘a aucune liberté, seule la mort peut le sauver</a:t>
            </a:r>
          </a:p>
          <a:p>
            <a:pPr marL="179388" indent="0">
              <a:buNone/>
            </a:pPr>
            <a:r>
              <a:rPr lang="fr-FR" sz="2100" b="1" i="1" dirty="0" smtClean="0"/>
              <a:t>Le conflit racinien</a:t>
            </a:r>
            <a:r>
              <a:rPr lang="fr-FR" sz="2100" dirty="0" smtClean="0"/>
              <a:t>: </a:t>
            </a:r>
            <a:r>
              <a:rPr lang="cs-CZ" sz="2100" dirty="0" smtClean="0"/>
              <a:t>l‘</a:t>
            </a:r>
            <a:r>
              <a:rPr lang="fr-FR" sz="2100" dirty="0" smtClean="0"/>
              <a:t>amour-passion x </a:t>
            </a:r>
            <a:r>
              <a:rPr lang="cs-CZ" sz="2100" dirty="0" smtClean="0"/>
              <a:t>la </a:t>
            </a:r>
            <a:r>
              <a:rPr lang="fr-FR" sz="2100" dirty="0" smtClean="0"/>
              <a:t>raison</a:t>
            </a:r>
          </a:p>
          <a:p>
            <a:pPr marL="179388" indent="-179388"/>
            <a:endParaRPr lang="cs-CZ" sz="2100" dirty="0" smtClean="0"/>
          </a:p>
          <a:p>
            <a:pPr marL="179388" indent="-179388">
              <a:buNone/>
            </a:pPr>
            <a:endParaRPr lang="cs-CZ" sz="2100" dirty="0" smtClean="0"/>
          </a:p>
          <a:p>
            <a:pPr marL="0" indent="0"/>
            <a:endParaRPr lang="cs-CZ" sz="2100" dirty="0" smtClean="0"/>
          </a:p>
          <a:p>
            <a:endParaRPr lang="cs-CZ" sz="2100" dirty="0"/>
          </a:p>
        </p:txBody>
      </p:sp>
      <p:sp>
        <p:nvSpPr>
          <p:cNvPr id="18436" name="TextovéPole 6"/>
          <p:cNvSpPr txBox="1">
            <a:spLocks noChangeArrowheads="1"/>
          </p:cNvSpPr>
          <p:nvPr/>
        </p:nvSpPr>
        <p:spPr bwMode="auto">
          <a:xfrm>
            <a:off x="6286500" y="0"/>
            <a:ext cx="28575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dirty="0" smtClean="0"/>
              <a:t>VY_32_INOVACE_2.1.FJ4.10/</a:t>
            </a:r>
            <a:r>
              <a:rPr lang="cs-CZ" sz="1400" dirty="0" err="1" smtClean="0"/>
              <a:t>Št</a:t>
            </a:r>
            <a:endParaRPr lang="cs-CZ" sz="1400" dirty="0"/>
          </a:p>
        </p:txBody>
      </p:sp>
      <p:sp>
        <p:nvSpPr>
          <p:cNvPr id="12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1785938" y="6492875"/>
            <a:ext cx="5857875" cy="365125"/>
          </a:xfrm>
        </p:spPr>
        <p:txBody>
          <a:bodyPr/>
          <a:lstStyle/>
          <a:p>
            <a:pPr>
              <a:defRPr/>
            </a:pPr>
            <a:r>
              <a:rPr lang="cs-CZ" i="1" dirty="0">
                <a:latin typeface="Arial" pitchFamily="34" charset="0"/>
                <a:cs typeface="Arial" pitchFamily="34" charset="0"/>
              </a:rPr>
              <a:t>Autorem materiálu a všech jeho částí, není-li uvedeno jinak, je Mgr. Andrea Šteflová</a:t>
            </a:r>
          </a:p>
          <a:p>
            <a:pPr>
              <a:defRPr/>
            </a:pPr>
            <a:r>
              <a:rPr lang="cs-CZ" sz="1400" dirty="0">
                <a:latin typeface="Arial" pitchFamily="34" charset="0"/>
                <a:cs typeface="Arial" pitchFamily="34" charset="0"/>
              </a:rPr>
              <a:t>CZ.1.07/1.5.00/34.0501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TextovéPole 6"/>
          <p:cNvSpPr txBox="1">
            <a:spLocks noChangeArrowheads="1"/>
          </p:cNvSpPr>
          <p:nvPr/>
        </p:nvSpPr>
        <p:spPr bwMode="auto">
          <a:xfrm>
            <a:off x="6286500" y="0"/>
            <a:ext cx="28575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dirty="0" smtClean="0"/>
              <a:t>VY_32_INOVACE_2.1.FJ4.10/</a:t>
            </a:r>
            <a:r>
              <a:rPr lang="cs-CZ" sz="1400" dirty="0" err="1" smtClean="0"/>
              <a:t>Št</a:t>
            </a:r>
            <a:endParaRPr lang="cs-CZ" sz="14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428596" y="642918"/>
            <a:ext cx="8358246" cy="55861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>
              <a:buFont typeface="Arial" pitchFamily="34" charset="0"/>
              <a:buChar char="•"/>
            </a:pPr>
            <a:r>
              <a:rPr lang="fr-FR" sz="2100" b="1" dirty="0" smtClean="0">
                <a:solidFill>
                  <a:srgbClr val="0033CC"/>
                </a:solidFill>
                <a:latin typeface="+mj-lt"/>
              </a:rPr>
              <a:t>Jean-Baptiste Poquelin </a:t>
            </a:r>
            <a:r>
              <a:rPr lang="fr-FR" sz="2100" dirty="0" smtClean="0">
                <a:latin typeface="+mj-lt"/>
              </a:rPr>
              <a:t>dit </a:t>
            </a:r>
            <a:r>
              <a:rPr lang="fr-FR" sz="2100" b="1" dirty="0" smtClean="0">
                <a:solidFill>
                  <a:srgbClr val="0033CC"/>
                </a:solidFill>
                <a:latin typeface="+mj-lt"/>
              </a:rPr>
              <a:t>Molière</a:t>
            </a:r>
            <a:r>
              <a:rPr lang="fr-FR" sz="2100" b="1" dirty="0" smtClean="0">
                <a:latin typeface="+mj-lt"/>
              </a:rPr>
              <a:t> </a:t>
            </a:r>
            <a:r>
              <a:rPr lang="fr-FR" sz="2100" dirty="0" smtClean="0">
                <a:latin typeface="+mj-lt"/>
              </a:rPr>
              <a:t>– la </a:t>
            </a:r>
            <a:r>
              <a:rPr lang="fr-FR" sz="2100" b="1" dirty="0" smtClean="0">
                <a:solidFill>
                  <a:srgbClr val="009242"/>
                </a:solidFill>
                <a:latin typeface="+mj-lt"/>
              </a:rPr>
              <a:t>comédie</a:t>
            </a:r>
            <a:r>
              <a:rPr lang="fr-FR" sz="2100" dirty="0" smtClean="0">
                <a:latin typeface="+mj-lt"/>
              </a:rPr>
              <a:t>: </a:t>
            </a:r>
            <a:r>
              <a:rPr lang="fr-FR" sz="2100" b="1" dirty="0" smtClean="0">
                <a:solidFill>
                  <a:srgbClr val="FF0000"/>
                </a:solidFill>
                <a:latin typeface="+mj-lt"/>
              </a:rPr>
              <a:t>Tartuffe</a:t>
            </a:r>
          </a:p>
          <a:p>
            <a:pPr marL="179388">
              <a:buNone/>
            </a:pPr>
            <a:r>
              <a:rPr lang="fr-FR" sz="2100" b="1" dirty="0" smtClean="0">
                <a:solidFill>
                  <a:srgbClr val="FF0000"/>
                </a:solidFill>
                <a:latin typeface="+mj-lt"/>
              </a:rPr>
              <a:t>Les précieuses ridicules, Les fourberies de Scapin, Le Malade </a:t>
            </a:r>
            <a:r>
              <a:rPr lang="fr-FR" sz="2100" b="1" dirty="0" smtClean="0">
                <a:solidFill>
                  <a:srgbClr val="FF0000"/>
                </a:solidFill>
                <a:latin typeface="+mn-lt"/>
              </a:rPr>
              <a:t>imaginaire, L‘Avare, </a:t>
            </a:r>
            <a:r>
              <a:rPr lang="fr-FR" sz="2100" b="1" dirty="0" smtClean="0">
                <a:solidFill>
                  <a:srgbClr val="FF0000"/>
                </a:solidFill>
                <a:latin typeface="+mj-lt"/>
              </a:rPr>
              <a:t>Dom Juan, Le médecin malgré lui, Le Misanthrope, Le Bourgeois gentilhomme, l‘École des femmes</a:t>
            </a:r>
            <a:r>
              <a:rPr lang="fr-FR" sz="2100" dirty="0" smtClean="0">
                <a:latin typeface="+mj-lt"/>
              </a:rPr>
              <a:t>…</a:t>
            </a:r>
          </a:p>
          <a:p>
            <a:pPr marL="179388">
              <a:buNone/>
            </a:pPr>
            <a:r>
              <a:rPr lang="fr-FR" sz="2100" b="1" i="1" dirty="0" smtClean="0">
                <a:latin typeface="+mj-lt"/>
              </a:rPr>
              <a:t>Il écrit 3 types de comédies</a:t>
            </a:r>
            <a:r>
              <a:rPr lang="fr-FR" sz="2100" dirty="0" smtClean="0">
                <a:latin typeface="+mj-lt"/>
              </a:rPr>
              <a:t>:</a:t>
            </a:r>
          </a:p>
          <a:p>
            <a:pPr marL="442913" indent="-263525">
              <a:buFont typeface="+mj-lt"/>
              <a:buAutoNum type="arabicPeriod"/>
            </a:pPr>
            <a:r>
              <a:rPr lang="fr-FR" sz="2100" dirty="0" smtClean="0">
                <a:latin typeface="+mj-lt"/>
              </a:rPr>
              <a:t>Comédies de mœurs = grandes comédies moliéresques</a:t>
            </a:r>
          </a:p>
          <a:p>
            <a:pPr marL="442913" indent="-263525">
              <a:buFont typeface="+mj-lt"/>
              <a:buAutoNum type="arabicPeriod"/>
            </a:pPr>
            <a:r>
              <a:rPr lang="fr-FR" sz="2100" dirty="0" smtClean="0">
                <a:latin typeface="+mj-lt"/>
              </a:rPr>
              <a:t>Comédies-ballet (spectacles de Cour)</a:t>
            </a:r>
          </a:p>
          <a:p>
            <a:pPr marL="442913" indent="-263525">
              <a:buFont typeface="+mj-lt"/>
              <a:buAutoNum type="arabicPeriod"/>
            </a:pPr>
            <a:r>
              <a:rPr lang="fr-FR" sz="2100" dirty="0" smtClean="0">
                <a:latin typeface="+mj-lt"/>
              </a:rPr>
              <a:t>Farces</a:t>
            </a:r>
          </a:p>
          <a:p>
            <a:pPr marL="179388"/>
            <a:r>
              <a:rPr lang="fr-FR" sz="2100" b="1" i="1" dirty="0" smtClean="0">
                <a:latin typeface="+mj-lt"/>
              </a:rPr>
              <a:t>Il critique</a:t>
            </a:r>
            <a:r>
              <a:rPr lang="fr-FR" sz="2100" dirty="0" smtClean="0">
                <a:latin typeface="+mj-lt"/>
              </a:rPr>
              <a:t>:</a:t>
            </a:r>
          </a:p>
          <a:p>
            <a:pPr marL="442913" indent="-263525">
              <a:buClr>
                <a:srgbClr val="FF0000"/>
              </a:buClr>
              <a:buFont typeface="Wingdings" pitchFamily="2" charset="2"/>
              <a:buChar char="Ø"/>
            </a:pPr>
            <a:r>
              <a:rPr lang="fr-FR" sz="2100" dirty="0" smtClean="0">
                <a:latin typeface="+mj-lt"/>
              </a:rPr>
              <a:t>L‘hypocrisie, les vices, les ridicules, la </a:t>
            </a:r>
            <a:r>
              <a:rPr lang="fr-FR" sz="2100" dirty="0" smtClean="0">
                <a:latin typeface="+mn-lt"/>
              </a:rPr>
              <a:t>naïveté</a:t>
            </a:r>
          </a:p>
          <a:p>
            <a:pPr marL="442913" indent="-263525">
              <a:buClr>
                <a:srgbClr val="FF0000"/>
              </a:buClr>
              <a:buFont typeface="Wingdings" pitchFamily="2" charset="2"/>
              <a:buChar char="Ø"/>
            </a:pPr>
            <a:r>
              <a:rPr lang="fr-FR" sz="2100" dirty="0" smtClean="0">
                <a:latin typeface="+mj-lt"/>
              </a:rPr>
              <a:t>L‘église omniprésente et la fausse dévotion</a:t>
            </a:r>
          </a:p>
          <a:p>
            <a:pPr marL="442913" indent="-263525">
              <a:buClr>
                <a:srgbClr val="FF0000"/>
              </a:buClr>
              <a:buFont typeface="Wingdings" pitchFamily="2" charset="2"/>
              <a:buChar char="Ø"/>
            </a:pPr>
            <a:r>
              <a:rPr lang="fr-FR" sz="2100" dirty="0" smtClean="0">
                <a:latin typeface="+mj-lt"/>
              </a:rPr>
              <a:t>Les gens de justice, les médecins, l‘excès de la préciosité</a:t>
            </a:r>
            <a:endParaRPr lang="cs-CZ" sz="2100" dirty="0" smtClean="0">
              <a:latin typeface="+mj-lt"/>
            </a:endParaRPr>
          </a:p>
          <a:p>
            <a:pPr marL="539750" indent="-360363"/>
            <a:r>
              <a:rPr lang="fr-FR" sz="2100" b="1" i="1" dirty="0" smtClean="0">
                <a:latin typeface="+mj-lt"/>
              </a:rPr>
              <a:t>Il utilise</a:t>
            </a:r>
            <a:r>
              <a:rPr lang="fr-FR" sz="2100" dirty="0" smtClean="0">
                <a:latin typeface="+mj-lt"/>
              </a:rPr>
              <a:t>:</a:t>
            </a:r>
          </a:p>
          <a:p>
            <a:pPr marL="442913" indent="-263525">
              <a:buClr>
                <a:srgbClr val="FF0000"/>
              </a:buClr>
              <a:buFont typeface="Wingdings" pitchFamily="2" charset="2"/>
              <a:buChar char="Ø"/>
            </a:pPr>
            <a:r>
              <a:rPr lang="fr-FR" sz="2100" dirty="0" smtClean="0">
                <a:latin typeface="+mj-lt"/>
              </a:rPr>
              <a:t>Les contradictions, les quiproquos, le déguisement</a:t>
            </a:r>
          </a:p>
          <a:p>
            <a:pPr marL="442913" indent="-263525">
              <a:buClr>
                <a:srgbClr val="FF0000"/>
              </a:buClr>
              <a:buFont typeface="Wingdings" pitchFamily="2" charset="2"/>
              <a:buChar char="Ø"/>
            </a:pPr>
            <a:r>
              <a:rPr lang="fr-FR" sz="2100" dirty="0" smtClean="0">
                <a:latin typeface="+mj-lt"/>
              </a:rPr>
              <a:t>Le langage à double sens, les calambours</a:t>
            </a:r>
          </a:p>
          <a:p>
            <a:pPr marL="442913" indent="-263525">
              <a:buClr>
                <a:srgbClr val="FF0000"/>
              </a:buClr>
              <a:buFont typeface="Wingdings" pitchFamily="2" charset="2"/>
              <a:buChar char="Ø"/>
            </a:pPr>
            <a:r>
              <a:rPr lang="fr-FR" sz="2100" dirty="0" smtClean="0">
                <a:latin typeface="+mj-lt"/>
              </a:rPr>
              <a:t>La répétition mécanique des gestes et de mots</a:t>
            </a:r>
            <a:endParaRPr lang="fr-FR" dirty="0" smtClean="0"/>
          </a:p>
          <a:p>
            <a:pPr marL="442913" indent="-263525">
              <a:buClr>
                <a:srgbClr val="FF0000"/>
              </a:buClr>
              <a:buFont typeface="Wingdings" pitchFamily="2" charset="2"/>
              <a:buChar char="Ø"/>
            </a:pPr>
            <a:r>
              <a:rPr lang="fr-FR" sz="2100" dirty="0" smtClean="0">
                <a:latin typeface="+mj-lt"/>
              </a:rPr>
              <a:t>Le rire fondé sur une compréhension intellectuelle</a:t>
            </a:r>
          </a:p>
        </p:txBody>
      </p:sp>
      <p:sp>
        <p:nvSpPr>
          <p:cNvPr id="8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1785938" y="6492875"/>
            <a:ext cx="5857875" cy="365125"/>
          </a:xfrm>
        </p:spPr>
        <p:txBody>
          <a:bodyPr/>
          <a:lstStyle/>
          <a:p>
            <a:pPr>
              <a:defRPr/>
            </a:pPr>
            <a:r>
              <a:rPr lang="cs-CZ" i="1" dirty="0">
                <a:latin typeface="Arial" pitchFamily="34" charset="0"/>
                <a:cs typeface="Arial" pitchFamily="34" charset="0"/>
              </a:rPr>
              <a:t>Autorem materiálu a všech jeho částí, není-li uvedeno jinak, je Mgr. Andrea Šteflová</a:t>
            </a:r>
          </a:p>
          <a:p>
            <a:pPr>
              <a:defRPr/>
            </a:pPr>
            <a:r>
              <a:rPr lang="cs-CZ" sz="1400" dirty="0">
                <a:latin typeface="Arial" pitchFamily="34" charset="0"/>
                <a:cs typeface="Arial" pitchFamily="34" charset="0"/>
              </a:rPr>
              <a:t>CZ.1.07/1.5.00/34.0501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La philosophie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14282" y="1142984"/>
            <a:ext cx="8786874" cy="5286412"/>
          </a:xfrm>
        </p:spPr>
        <p:txBody>
          <a:bodyPr rtlCol="0">
            <a:noAutofit/>
          </a:bodyPr>
          <a:lstStyle/>
          <a:p>
            <a:pPr marL="179388" indent="-179388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100" b="1" dirty="0" smtClean="0">
                <a:solidFill>
                  <a:srgbClr val="0033CC"/>
                </a:solidFill>
              </a:rPr>
              <a:t>René Descartes </a:t>
            </a:r>
            <a:r>
              <a:rPr lang="fr-FR" sz="2100" dirty="0" smtClean="0"/>
              <a:t>– philosophe, mathématicien, physicien</a:t>
            </a:r>
            <a:endParaRPr lang="fr-FR" sz="2100" b="1" i="1" dirty="0" smtClean="0">
              <a:solidFill>
                <a:srgbClr val="0033CC"/>
              </a:solidFill>
            </a:endParaRPr>
          </a:p>
          <a:p>
            <a:pPr marL="442913" indent="-263525" eaLnBrk="1" fontAlgn="auto" hangingPunct="1">
              <a:spcAft>
                <a:spcPts val="0"/>
              </a:spcAft>
              <a:buClr>
                <a:srgbClr val="FF0000"/>
              </a:buClr>
              <a:buFont typeface="Wingdings" pitchFamily="2" charset="2"/>
              <a:buChar char="Ø"/>
              <a:defRPr/>
            </a:pPr>
            <a:r>
              <a:rPr lang="fr-FR" sz="2100" dirty="0" smtClean="0"/>
              <a:t>veut inventer une science capable d‘unifier tout le savoir humain</a:t>
            </a:r>
          </a:p>
          <a:p>
            <a:pPr marL="442913" indent="-263525" eaLnBrk="1" fontAlgn="auto" hangingPunct="1">
              <a:spcAft>
                <a:spcPts val="0"/>
              </a:spcAft>
              <a:buClr>
                <a:srgbClr val="FF0000"/>
              </a:buClr>
              <a:buFont typeface="Wingdings" pitchFamily="2" charset="2"/>
              <a:buChar char="Ø"/>
              <a:defRPr/>
            </a:pPr>
            <a:r>
              <a:rPr lang="fr-FR" sz="2100" dirty="0" smtClean="0"/>
              <a:t>cherche une méthode universelle pour la recherche de la vérité</a:t>
            </a:r>
          </a:p>
          <a:p>
            <a:pPr marL="442913" indent="-263525" eaLnBrk="1" fontAlgn="auto" hangingPunct="1">
              <a:spcAft>
                <a:spcPts val="0"/>
              </a:spcAft>
              <a:buClr>
                <a:srgbClr val="FF0000"/>
              </a:buClr>
              <a:buFont typeface="Wingdings" pitchFamily="2" charset="2"/>
              <a:buChar char="Ø"/>
              <a:defRPr/>
            </a:pPr>
            <a:r>
              <a:rPr lang="fr-FR" sz="2100" dirty="0" smtClean="0"/>
              <a:t>veut démontrer scientifiquement l‘existence de Dieu</a:t>
            </a:r>
          </a:p>
          <a:p>
            <a:pPr marL="179388" indent="0" eaLnBrk="1" fontAlgn="auto" hangingPunct="1">
              <a:spcAft>
                <a:spcPts val="0"/>
              </a:spcAft>
              <a:buNone/>
              <a:defRPr/>
            </a:pPr>
            <a:r>
              <a:rPr lang="fr-FR" sz="2100" b="1" dirty="0" smtClean="0">
                <a:solidFill>
                  <a:srgbClr val="FF0000"/>
                </a:solidFill>
              </a:rPr>
              <a:t>Le Discours de la méthode </a:t>
            </a:r>
            <a:r>
              <a:rPr lang="fr-FR" sz="2100" dirty="0" smtClean="0"/>
              <a:t>– il pratique le </a:t>
            </a:r>
            <a:r>
              <a:rPr lang="fr-FR" sz="2100" i="1" dirty="0" smtClean="0"/>
              <a:t>doute méthodique </a:t>
            </a:r>
            <a:r>
              <a:rPr lang="fr-FR" sz="2100" dirty="0" smtClean="0"/>
              <a:t>→ pour chercher la vérité il faut commencer par douter de tout</a:t>
            </a:r>
            <a:endParaRPr lang="cs-CZ" sz="2100" dirty="0" smtClean="0"/>
          </a:p>
          <a:p>
            <a:pPr marL="179388" indent="0" eaLnBrk="1" fontAlgn="auto" hangingPunct="1">
              <a:spcAft>
                <a:spcPts val="0"/>
              </a:spcAft>
              <a:buNone/>
              <a:defRPr/>
            </a:pPr>
            <a:r>
              <a:rPr lang="fr-FR" sz="2100" i="1" dirty="0" smtClean="0"/>
              <a:t>« Cogito ergo sum. » </a:t>
            </a:r>
            <a:r>
              <a:rPr lang="fr-FR" sz="2100" dirty="0" smtClean="0"/>
              <a:t>=</a:t>
            </a:r>
            <a:r>
              <a:rPr lang="fr-FR" sz="2100" i="1" dirty="0" smtClean="0"/>
              <a:t> « Je pense</a:t>
            </a:r>
            <a:r>
              <a:rPr lang="cs-CZ" sz="2100" i="1" dirty="0" smtClean="0"/>
              <a:t>/</a:t>
            </a:r>
            <a:r>
              <a:rPr lang="fr-FR" sz="2100" i="1" dirty="0" smtClean="0"/>
              <a:t>doute, donc, je suis. »</a:t>
            </a:r>
            <a:endParaRPr lang="cs-CZ" sz="2100" i="1" dirty="0" smtClean="0"/>
          </a:p>
          <a:p>
            <a:pPr marL="179388" indent="0" eaLnBrk="1" fontAlgn="auto" hangingPunct="1">
              <a:spcAft>
                <a:spcPts val="0"/>
              </a:spcAft>
              <a:buNone/>
              <a:defRPr/>
            </a:pPr>
            <a:endParaRPr lang="fr-FR" sz="2100" dirty="0" smtClean="0"/>
          </a:p>
          <a:p>
            <a:pPr marL="179388" indent="-179388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100" b="1" dirty="0" smtClean="0">
                <a:solidFill>
                  <a:srgbClr val="0033CC"/>
                </a:solidFill>
              </a:rPr>
              <a:t>Blaise Pascal </a:t>
            </a:r>
            <a:r>
              <a:rPr lang="fr-FR" sz="2100" dirty="0" smtClean="0"/>
              <a:t>– philosophe, mathématicien, physicien</a:t>
            </a:r>
          </a:p>
          <a:p>
            <a:pPr marL="442913" indent="-263525" eaLnBrk="1" fontAlgn="auto" hangingPunct="1">
              <a:spcAft>
                <a:spcPts val="0"/>
              </a:spcAft>
              <a:buClr>
                <a:srgbClr val="FF0000"/>
              </a:buClr>
              <a:buFont typeface="Wingdings" pitchFamily="2" charset="2"/>
              <a:buChar char="Ø"/>
              <a:defRPr/>
            </a:pPr>
            <a:r>
              <a:rPr lang="fr-FR" sz="2100" dirty="0" smtClean="0"/>
              <a:t>à ses 19 ans, il invente la première machine à calculer</a:t>
            </a:r>
          </a:p>
          <a:p>
            <a:pPr marL="179388" indent="0" eaLnBrk="1" fontAlgn="auto" hangingPunct="1">
              <a:spcAft>
                <a:spcPts val="0"/>
              </a:spcAft>
              <a:buNone/>
              <a:defRPr/>
            </a:pPr>
            <a:r>
              <a:rPr lang="fr-FR" sz="2100" b="1" dirty="0" smtClean="0">
                <a:solidFill>
                  <a:srgbClr val="FF0000"/>
                </a:solidFill>
              </a:rPr>
              <a:t>Pensées</a:t>
            </a:r>
            <a:r>
              <a:rPr lang="fr-FR" sz="2100" dirty="0" smtClean="0"/>
              <a:t> – il croit à la supériorité de la foi chrétienne, en Dieu omniprésent</a:t>
            </a:r>
          </a:p>
          <a:p>
            <a:pPr marL="179388" indent="0" eaLnBrk="1" fontAlgn="auto" hangingPunct="1">
              <a:spcAft>
                <a:spcPts val="0"/>
              </a:spcAft>
              <a:buNone/>
              <a:defRPr/>
            </a:pPr>
            <a:r>
              <a:rPr lang="fr-FR" sz="2100" i="1" dirty="0" smtClean="0"/>
              <a:t>« Quand je crois, je ne pose pas de questions. »</a:t>
            </a:r>
          </a:p>
          <a:p>
            <a:pPr marL="179388" indent="0" eaLnBrk="1" fontAlgn="auto" hangingPunct="1">
              <a:spcAft>
                <a:spcPts val="0"/>
              </a:spcAft>
              <a:buNone/>
              <a:defRPr/>
            </a:pPr>
            <a:r>
              <a:rPr lang="fr-FR" sz="2100" i="1" dirty="0" smtClean="0"/>
              <a:t>« Le cœur connaît la raison que la raison ne connaît pas. »</a:t>
            </a:r>
          </a:p>
          <a:p>
            <a:pPr marL="179388" indent="0" eaLnBrk="1" fontAlgn="auto" hangingPunct="1">
              <a:spcAft>
                <a:spcPts val="0"/>
              </a:spcAft>
              <a:buNone/>
              <a:defRPr/>
            </a:pPr>
            <a:r>
              <a:rPr lang="fr-FR" sz="2100" b="1" dirty="0" smtClean="0">
                <a:solidFill>
                  <a:srgbClr val="0033CC"/>
                </a:solidFill>
              </a:rPr>
              <a:t>	Descartes </a:t>
            </a:r>
            <a:r>
              <a:rPr lang="fr-FR" sz="2100" dirty="0" smtClean="0"/>
              <a:t>= la raison 	</a:t>
            </a:r>
            <a:r>
              <a:rPr lang="fr-FR" sz="2100" b="1" dirty="0" smtClean="0">
                <a:solidFill>
                  <a:srgbClr val="FF0000"/>
                </a:solidFill>
              </a:rPr>
              <a:t>X</a:t>
            </a:r>
            <a:r>
              <a:rPr lang="fr-FR" sz="2100" dirty="0" smtClean="0"/>
              <a:t> 	</a:t>
            </a:r>
            <a:r>
              <a:rPr lang="fr-FR" sz="2100" b="1" dirty="0" smtClean="0">
                <a:solidFill>
                  <a:srgbClr val="0033CC"/>
                </a:solidFill>
              </a:rPr>
              <a:t>Pascal </a:t>
            </a:r>
            <a:r>
              <a:rPr lang="fr-FR" sz="2100" dirty="0" smtClean="0"/>
              <a:t>= la raison + le cœur (Dieu)</a:t>
            </a:r>
            <a:endParaRPr lang="fr-FR" sz="2100" i="1" dirty="0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1785938" y="6492875"/>
            <a:ext cx="5857875" cy="365125"/>
          </a:xfrm>
        </p:spPr>
        <p:txBody>
          <a:bodyPr/>
          <a:lstStyle/>
          <a:p>
            <a:pPr>
              <a:defRPr/>
            </a:pPr>
            <a:r>
              <a:rPr lang="cs-CZ" i="1" dirty="0">
                <a:latin typeface="Arial" pitchFamily="34" charset="0"/>
                <a:cs typeface="Arial" pitchFamily="34" charset="0"/>
              </a:rPr>
              <a:t>Autorem materiálu a všech jeho částí, není-li uvedeno jinak, je Mgr. Andrea Šteflová</a:t>
            </a:r>
          </a:p>
          <a:p>
            <a:pPr>
              <a:defRPr/>
            </a:pPr>
            <a:r>
              <a:rPr lang="cs-CZ" sz="1400" dirty="0">
                <a:latin typeface="Arial" pitchFamily="34" charset="0"/>
                <a:cs typeface="Arial" pitchFamily="34" charset="0"/>
              </a:rPr>
              <a:t>CZ.1.07/1.5.00/34.0501</a:t>
            </a:r>
          </a:p>
        </p:txBody>
      </p:sp>
      <p:sp>
        <p:nvSpPr>
          <p:cNvPr id="18436" name="TextovéPole 6"/>
          <p:cNvSpPr txBox="1">
            <a:spLocks noChangeArrowheads="1"/>
          </p:cNvSpPr>
          <p:nvPr/>
        </p:nvSpPr>
        <p:spPr bwMode="auto">
          <a:xfrm>
            <a:off x="6286500" y="0"/>
            <a:ext cx="28575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dirty="0" smtClean="0"/>
              <a:t>VY_32_INOVACE_2.1.FJ4.10/</a:t>
            </a:r>
            <a:r>
              <a:rPr lang="cs-CZ" sz="1400" dirty="0" err="1" smtClean="0"/>
              <a:t>Št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D‘autres genres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85720" y="1142984"/>
            <a:ext cx="8372476" cy="5357850"/>
          </a:xfrm>
        </p:spPr>
        <p:txBody>
          <a:bodyPr rtlCol="0">
            <a:normAutofit/>
          </a:bodyPr>
          <a:lstStyle/>
          <a:p>
            <a:pPr marL="179388" indent="-179388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100" b="1" dirty="0" smtClean="0">
                <a:solidFill>
                  <a:srgbClr val="0033CC"/>
                </a:solidFill>
              </a:rPr>
              <a:t>Jean de La Fontaine </a:t>
            </a:r>
            <a:r>
              <a:rPr lang="fr-FR" sz="2100" dirty="0" smtClean="0"/>
              <a:t>– les 242 </a:t>
            </a:r>
            <a:r>
              <a:rPr lang="fr-FR" sz="2100" b="1" dirty="0" smtClean="0">
                <a:solidFill>
                  <a:srgbClr val="FF0000"/>
                </a:solidFill>
              </a:rPr>
              <a:t>Fables</a:t>
            </a:r>
            <a:endParaRPr lang="fr-FR" sz="2100" dirty="0" smtClean="0"/>
          </a:p>
          <a:p>
            <a:pPr marL="442913" indent="-263525" eaLnBrk="1" fontAlgn="auto" hangingPunct="1">
              <a:spcAft>
                <a:spcPts val="0"/>
              </a:spcAft>
              <a:buClr>
                <a:srgbClr val="FF0000"/>
              </a:buClr>
              <a:buFont typeface="Wingdings" pitchFamily="2" charset="2"/>
              <a:buChar char="Ø"/>
              <a:defRPr/>
            </a:pPr>
            <a:r>
              <a:rPr lang="fr-FR" sz="2100" dirty="0" smtClean="0"/>
              <a:t>veut représenter la comédie humaine à travers les animaux (Roi = lion)</a:t>
            </a:r>
          </a:p>
          <a:p>
            <a:pPr marL="442913" indent="-263525" eaLnBrk="1" fontAlgn="auto" hangingPunct="1">
              <a:spcAft>
                <a:spcPts val="0"/>
              </a:spcAft>
              <a:buClr>
                <a:srgbClr val="FF0000"/>
              </a:buClr>
              <a:buFont typeface="Wingdings" pitchFamily="2" charset="2"/>
              <a:buChar char="Ø"/>
              <a:defRPr/>
            </a:pPr>
            <a:r>
              <a:rPr lang="fr-FR" sz="2100" dirty="0" smtClean="0"/>
              <a:t>donne une morale, porte un message philosophique</a:t>
            </a:r>
          </a:p>
          <a:p>
            <a:pPr marL="442913" indent="-263525" eaLnBrk="1" fontAlgn="auto" hangingPunct="1">
              <a:spcAft>
                <a:spcPts val="0"/>
              </a:spcAft>
              <a:buClr>
                <a:srgbClr val="FF0000"/>
              </a:buClr>
              <a:buFont typeface="Wingdings" pitchFamily="2" charset="2"/>
              <a:buChar char="Ø"/>
              <a:defRPr/>
            </a:pPr>
            <a:r>
              <a:rPr lang="fr-FR" sz="2100" dirty="0" smtClean="0"/>
              <a:t>dénonce les injustices dont les faibles sont les victimes</a:t>
            </a:r>
          </a:p>
          <a:p>
            <a:pPr marL="442913" indent="-263525" eaLnBrk="1" fontAlgn="auto" hangingPunct="1">
              <a:spcAft>
                <a:spcPts val="0"/>
              </a:spcAft>
              <a:buClr>
                <a:srgbClr val="FF0000"/>
              </a:buClr>
              <a:buFont typeface="Wingdings" pitchFamily="2" charset="2"/>
              <a:buChar char="Ø"/>
              <a:defRPr/>
            </a:pPr>
            <a:r>
              <a:rPr lang="fr-FR" sz="2100" dirty="0" smtClean="0"/>
              <a:t>dévoile les mœurs aristocratiques et religieuses</a:t>
            </a:r>
          </a:p>
          <a:p>
            <a:pPr marL="179388" indent="0" eaLnBrk="1" fontAlgn="auto" hangingPunct="1">
              <a:spcAft>
                <a:spcPts val="0"/>
              </a:spcAft>
              <a:buNone/>
              <a:defRPr/>
            </a:pPr>
            <a:r>
              <a:rPr lang="fr-FR" sz="2100" b="1" dirty="0" smtClean="0">
                <a:solidFill>
                  <a:srgbClr val="FF0000"/>
                </a:solidFill>
              </a:rPr>
              <a:t>La Cigale et la Fourmi, Le Corbeau et le Renard,</a:t>
            </a:r>
            <a:r>
              <a:rPr lang="cs-CZ" sz="2100" b="1" dirty="0" smtClean="0">
                <a:solidFill>
                  <a:srgbClr val="FF0000"/>
                </a:solidFill>
              </a:rPr>
              <a:t> </a:t>
            </a:r>
            <a:r>
              <a:rPr lang="fr-FR" sz="2100" b="1" dirty="0" smtClean="0">
                <a:solidFill>
                  <a:srgbClr val="FF0000"/>
                </a:solidFill>
              </a:rPr>
              <a:t>Le Chêne et le Roseau, Le Loup et l‘Agneau, Le Loup et le Chien, le Lion et le Rat</a:t>
            </a:r>
            <a:r>
              <a:rPr lang="fr-FR" sz="2100" dirty="0" smtClean="0"/>
              <a:t>…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endParaRPr lang="fr-FR" sz="2100" dirty="0" smtClean="0"/>
          </a:p>
          <a:p>
            <a:pPr marL="179388" indent="-179388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100" b="1" dirty="0" smtClean="0">
                <a:solidFill>
                  <a:srgbClr val="0033CC"/>
                </a:solidFill>
              </a:rPr>
              <a:t>Charles Perrault </a:t>
            </a:r>
            <a:r>
              <a:rPr lang="fr-FR" sz="2100" dirty="0" smtClean="0"/>
              <a:t>– les contes de fées </a:t>
            </a:r>
            <a:r>
              <a:rPr lang="fr-FR" sz="2100" b="1" dirty="0" smtClean="0">
                <a:solidFill>
                  <a:srgbClr val="FF0000"/>
                </a:solidFill>
              </a:rPr>
              <a:t>Contes de ma mère l‘Oie</a:t>
            </a:r>
          </a:p>
          <a:p>
            <a:pPr marL="179388" indent="0" eaLnBrk="1" fontAlgn="auto" hangingPunct="1">
              <a:spcAft>
                <a:spcPts val="0"/>
              </a:spcAft>
              <a:buNone/>
              <a:defRPr/>
            </a:pPr>
            <a:r>
              <a:rPr lang="cs-CZ" sz="2100" b="1" dirty="0" smtClean="0">
                <a:solidFill>
                  <a:srgbClr val="FF0000"/>
                </a:solidFill>
              </a:rPr>
              <a:t>L</a:t>
            </a:r>
            <a:r>
              <a:rPr lang="fr-FR" sz="2100" b="1" dirty="0" smtClean="0">
                <a:solidFill>
                  <a:srgbClr val="FF0000"/>
                </a:solidFill>
              </a:rPr>
              <a:t>e Cendrillon, La Belle au bois dormant, Le Petit Chaperon rouge, Le Chat botté, Le Petit Poucet</a:t>
            </a:r>
            <a:r>
              <a:rPr lang="fr-FR" sz="2100" dirty="0" smtClean="0"/>
              <a:t>…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endParaRPr lang="fr-FR" sz="2100" dirty="0" smtClean="0"/>
          </a:p>
          <a:p>
            <a:pPr marL="179388" indent="-179388" eaLnBrk="1" fontAlgn="auto" hangingPunct="1">
              <a:spcAft>
                <a:spcPts val="0"/>
              </a:spcAft>
              <a:defRPr/>
            </a:pPr>
            <a:r>
              <a:rPr lang="fr-FR" sz="2100" b="1" dirty="0" smtClean="0">
                <a:solidFill>
                  <a:srgbClr val="0033CC"/>
                </a:solidFill>
              </a:rPr>
              <a:t>François de La Rochefoucauld </a:t>
            </a:r>
            <a:r>
              <a:rPr lang="fr-FR" sz="2100" dirty="0" smtClean="0"/>
              <a:t>– les </a:t>
            </a:r>
            <a:r>
              <a:rPr lang="fr-FR" sz="2100" b="1" dirty="0" smtClean="0">
                <a:solidFill>
                  <a:srgbClr val="FF0000"/>
                </a:solidFill>
              </a:rPr>
              <a:t>Maximes</a:t>
            </a:r>
            <a:endParaRPr lang="fr-FR" sz="2100" dirty="0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1785938" y="6492875"/>
            <a:ext cx="5857875" cy="365125"/>
          </a:xfrm>
        </p:spPr>
        <p:txBody>
          <a:bodyPr/>
          <a:lstStyle/>
          <a:p>
            <a:pPr>
              <a:defRPr/>
            </a:pPr>
            <a:r>
              <a:rPr lang="cs-CZ" i="1" dirty="0">
                <a:latin typeface="Arial" pitchFamily="34" charset="0"/>
                <a:cs typeface="Arial" pitchFamily="34" charset="0"/>
              </a:rPr>
              <a:t>Autorem materiálu a všech jeho částí, není-li uvedeno jinak, je Mgr. Andrea Šteflová</a:t>
            </a:r>
          </a:p>
          <a:p>
            <a:pPr>
              <a:defRPr/>
            </a:pPr>
            <a:r>
              <a:rPr lang="cs-CZ" sz="1400" dirty="0">
                <a:latin typeface="Arial" pitchFamily="34" charset="0"/>
                <a:cs typeface="Arial" pitchFamily="34" charset="0"/>
              </a:rPr>
              <a:t>CZ.1.07/1.5.00/34.0501</a:t>
            </a:r>
          </a:p>
        </p:txBody>
      </p:sp>
      <p:sp>
        <p:nvSpPr>
          <p:cNvPr id="18436" name="TextovéPole 6"/>
          <p:cNvSpPr txBox="1">
            <a:spLocks noChangeArrowheads="1"/>
          </p:cNvSpPr>
          <p:nvPr/>
        </p:nvSpPr>
        <p:spPr bwMode="auto">
          <a:xfrm>
            <a:off x="6286500" y="0"/>
            <a:ext cx="28575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dirty="0" smtClean="0"/>
              <a:t>VY_32_INOVACE_2.1.FJ4.10/</a:t>
            </a:r>
            <a:r>
              <a:rPr lang="cs-CZ" sz="1400" dirty="0" err="1" smtClean="0"/>
              <a:t>Št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2044</TotalTime>
  <Words>1295</Words>
  <Application>Microsoft Office PowerPoint</Application>
  <PresentationFormat>Předvádění na obrazovce (4:3)</PresentationFormat>
  <Paragraphs>162</Paragraphs>
  <Slides>11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sady Office</vt:lpstr>
      <vt:lpstr>Prezentace aplikace PowerPoint</vt:lpstr>
      <vt:lpstr>Littérature française II</vt:lpstr>
      <vt:lpstr>Le XVIIe siècle: le siècle classique</vt:lpstr>
      <vt:lpstr>Les premiers salons</vt:lpstr>
      <vt:lpstr>La préciosité</vt:lpstr>
      <vt:lpstr>Le théâtre</vt:lpstr>
      <vt:lpstr>Prezentace aplikace PowerPoint</vt:lpstr>
      <vt:lpstr>La philosophie</vt:lpstr>
      <vt:lpstr>D‘autres genres</vt:lpstr>
      <vt:lpstr>Que savez-vous?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Radek</dc:creator>
  <cp:lastModifiedBy>Radek</cp:lastModifiedBy>
  <cp:revision>223</cp:revision>
  <dcterms:modified xsi:type="dcterms:W3CDTF">2013-01-08T18:04:25Z</dcterms:modified>
</cp:coreProperties>
</file>