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4" r:id="rId4"/>
    <p:sldId id="271" r:id="rId5"/>
    <p:sldId id="286" r:id="rId6"/>
    <p:sldId id="287" r:id="rId7"/>
    <p:sldId id="288" r:id="rId8"/>
    <p:sldId id="289" r:id="rId9"/>
    <p:sldId id="290" r:id="rId10"/>
    <p:sldId id="291" r:id="rId11"/>
    <p:sldId id="295" r:id="rId12"/>
    <p:sldId id="281" r:id="rId13"/>
    <p:sldId id="298" r:id="rId14"/>
    <p:sldId id="28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033CC"/>
    <a:srgbClr val="49ED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94" autoAdjust="0"/>
  </p:normalViewPr>
  <p:slideViewPr>
    <p:cSldViewPr>
      <p:cViewPr>
        <p:scale>
          <a:sx n="70" d="100"/>
          <a:sy n="70" d="100"/>
        </p:scale>
        <p:origin x="-138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0E8916-A739-4CA1-AA67-F76D9F0FBC04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3742A1-880D-44FD-BB56-16E32C0C5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2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VY_32_INOVACE_2.1.FJr.01/Št</a:t>
            </a:r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CZ.1.07/1.5.00/34.0501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79EF-CBFF-4899-AB49-64448258509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86CD-CE5C-4E86-A111-A8FA02664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CFFD-B871-4315-8816-CC1E35E71C62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39F4-4ECE-445F-85B9-F8AD8AC9C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ACA0-0D8C-472C-805F-B80297247F1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15643-C423-4710-A31D-3FCA02F804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1684-DBB8-412F-BB5B-1A61B474B6E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4C48-3063-4E23-A532-3588E0CCE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19FC-EB49-4402-BA00-9363B39C98F8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E122-18CF-431F-ADE5-55C8BA796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1CC6-FB06-4980-A7E9-FCBAFDCF615A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4FD-C8A2-46C2-809E-380F286E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3137-1CCF-44EB-BC08-E908B540174D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C906-DA8F-4D08-BE6E-40BDB664F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C3DF-3719-4422-BD7D-18EE7C2D90C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A8-4C9C-415C-8029-E4BC54BA9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4D06-745F-4886-B586-A4FEB16C650F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E168-5E48-41A7-88F4-BCA7C883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B4FE-BF11-4EAF-8893-862ABD13AAF2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3A11-E28E-45FB-91C1-414A102E7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2B0F-2561-4134-87A0-D4DF86FE446E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70CCE-A557-4370-B82C-9A58B3DA3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03F20-BA8C-4F7F-A7FA-17328CE73AD4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4815FB-61F7-42A4-B9BE-52C57D18B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2071688"/>
            <a:ext cx="8143875" cy="4071937"/>
          </a:xfrm>
        </p:spPr>
        <p:txBody>
          <a:bodyPr rtlCol="0">
            <a:noAutofit/>
          </a:bodyPr>
          <a:lstStyle/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Autor materiálu:	Andrea Šteflová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Datum vytvoření:	leden 2013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Vzdělávací oblast:	jazyk a jazyková komunikace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Vyučovací předmět:	seminář z francouzského jazyka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Ročník:	4., oktáva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Téma:	Francouzská literatura I – od středověku do XVI. století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Druh materiálu:	prezentace, pracovní list </a:t>
            </a:r>
          </a:p>
          <a:p>
            <a:pPr marL="2152650" indent="-21526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Klíčová slova:	středověk, první texty, jazyky ve středověku (latina, </a:t>
            </a:r>
            <a:r>
              <a:rPr lang="cs-CZ" sz="1800" dirty="0" err="1" smtClean="0">
                <a:latin typeface="Arial" charset="0"/>
                <a:cs typeface="Arial" charset="0"/>
              </a:rPr>
              <a:t>langues</a:t>
            </a:r>
            <a:r>
              <a:rPr lang="cs-CZ" sz="1800" dirty="0" smtClean="0">
                <a:latin typeface="Arial" charset="0"/>
                <a:cs typeface="Arial" charset="0"/>
              </a:rPr>
              <a:t> d‘</a:t>
            </a:r>
            <a:r>
              <a:rPr lang="cs-CZ" sz="1800" dirty="0" err="1" smtClean="0">
                <a:latin typeface="Arial" charset="0"/>
                <a:cs typeface="Arial" charset="0"/>
              </a:rPr>
              <a:t>oc</a:t>
            </a:r>
            <a:r>
              <a:rPr lang="cs-CZ" sz="1800" dirty="0" smtClean="0">
                <a:latin typeface="Arial" charset="0"/>
                <a:cs typeface="Arial" charset="0"/>
              </a:rPr>
              <a:t>, d‘</a:t>
            </a:r>
            <a:r>
              <a:rPr lang="cs-CZ" sz="1800" dirty="0" err="1" smtClean="0">
                <a:latin typeface="Arial" charset="0"/>
                <a:cs typeface="Arial" charset="0"/>
              </a:rPr>
              <a:t>oïl</a:t>
            </a:r>
            <a:r>
              <a:rPr lang="cs-CZ" sz="1800" dirty="0" smtClean="0">
                <a:latin typeface="Arial" charset="0"/>
                <a:cs typeface="Arial" charset="0"/>
              </a:rPr>
              <a:t>), hrdinské zpěvy (Píseň o Rolandovi), dvorský román (Tristan a </a:t>
            </a:r>
            <a:r>
              <a:rPr lang="cs-CZ" sz="1800" dirty="0" err="1" smtClean="0">
                <a:latin typeface="Arial" charset="0"/>
                <a:cs typeface="Arial" charset="0"/>
              </a:rPr>
              <a:t>Isolda</a:t>
            </a:r>
            <a:r>
              <a:rPr lang="cs-CZ" sz="1800" dirty="0" smtClean="0">
                <a:latin typeface="Arial" charset="0"/>
                <a:cs typeface="Arial" charset="0"/>
              </a:rPr>
              <a:t>), </a:t>
            </a:r>
            <a:r>
              <a:rPr lang="cs-CZ" sz="1800" dirty="0" err="1" smtClean="0">
                <a:latin typeface="Arial" charset="0"/>
                <a:cs typeface="Arial" charset="0"/>
              </a:rPr>
              <a:t>François</a:t>
            </a:r>
            <a:r>
              <a:rPr lang="cs-CZ" sz="1800" dirty="0" smtClean="0">
                <a:latin typeface="Arial" charset="0"/>
                <a:cs typeface="Arial" charset="0"/>
              </a:rPr>
              <a:t> Villon, renesance a humanismus, </a:t>
            </a:r>
            <a:r>
              <a:rPr lang="cs-CZ" sz="1800" dirty="0" err="1" smtClean="0">
                <a:latin typeface="Arial" charset="0"/>
                <a:cs typeface="Arial" charset="0"/>
              </a:rPr>
              <a:t>François</a:t>
            </a:r>
            <a:r>
              <a:rPr lang="cs-CZ" sz="1800" dirty="0" smtClean="0">
                <a:latin typeface="Arial" charset="0"/>
                <a:cs typeface="Arial" charset="0"/>
              </a:rPr>
              <a:t> </a:t>
            </a:r>
            <a:r>
              <a:rPr lang="cs-CZ" sz="1800" dirty="0" err="1" smtClean="0">
                <a:latin typeface="Arial" charset="0"/>
                <a:cs typeface="Arial" charset="0"/>
              </a:rPr>
              <a:t>Rabelais</a:t>
            </a:r>
            <a:r>
              <a:rPr lang="cs-CZ" sz="1800" dirty="0" smtClean="0">
                <a:latin typeface="Arial" charset="0"/>
                <a:cs typeface="Arial" charset="0"/>
              </a:rPr>
              <a:t>, Plejáda, </a:t>
            </a:r>
            <a:r>
              <a:rPr lang="cs-CZ" sz="1800" dirty="0" err="1" smtClean="0">
                <a:latin typeface="Arial" charset="0"/>
                <a:cs typeface="Arial" charset="0"/>
              </a:rPr>
              <a:t>Michel</a:t>
            </a:r>
            <a:r>
              <a:rPr lang="cs-CZ" sz="1800" dirty="0" smtClean="0">
                <a:latin typeface="Arial" charset="0"/>
                <a:cs typeface="Arial" charset="0"/>
              </a:rPr>
              <a:t> de </a:t>
            </a:r>
            <a:r>
              <a:rPr lang="cs-CZ" sz="1800" dirty="0" err="1" smtClean="0">
                <a:latin typeface="Arial" charset="0"/>
                <a:cs typeface="Arial" charset="0"/>
              </a:rPr>
              <a:t>Montaigne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Anotace:	výklad učiva, samostatná práce</a:t>
            </a:r>
          </a:p>
        </p:txBody>
      </p:sp>
      <p:pic>
        <p:nvPicPr>
          <p:cNvPr id="2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Renaissance et Humanisme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286391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Fin du XV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b="1" dirty="0" smtClean="0">
                <a:solidFill>
                  <a:srgbClr val="FF0000"/>
                </a:solidFill>
              </a:rPr>
              <a:t> – XVI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b="1" dirty="0" smtClean="0">
                <a:solidFill>
                  <a:srgbClr val="FF0000"/>
                </a:solidFill>
              </a:rPr>
              <a:t> siècle</a:t>
            </a:r>
            <a:r>
              <a:rPr lang="fr-FR" sz="2100" dirty="0" smtClean="0"/>
              <a:t>, la coupure avec le Moyen Âge, le </a:t>
            </a:r>
            <a:r>
              <a:rPr lang="fr-FR" sz="2100" b="1" dirty="0" smtClean="0"/>
              <a:t>retour à l‘Antiquité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Invention de </a:t>
            </a:r>
            <a:r>
              <a:rPr lang="fr-FR" sz="2100" b="1" dirty="0" smtClean="0"/>
              <a:t>l‘imprimerie</a:t>
            </a:r>
            <a:r>
              <a:rPr lang="fr-FR" sz="2100" dirty="0" smtClean="0"/>
              <a:t> permet la diffusion rapide des œuvres littéraires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Philosophie au service de l‘homme dans tous les domaines de l‘existence:</a:t>
            </a:r>
          </a:p>
          <a:p>
            <a:pPr marL="457200" indent="-27781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Pédagogie</a:t>
            </a:r>
            <a:r>
              <a:rPr lang="fr-FR" sz="2100" dirty="0" smtClean="0"/>
              <a:t> </a:t>
            </a:r>
          </a:p>
          <a:p>
            <a:pPr marL="457200" indent="-27781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100" dirty="0" smtClean="0"/>
              <a:t>changement du système et des méthodes de l‘enseignement</a:t>
            </a:r>
          </a:p>
          <a:p>
            <a:pPr marL="457200" indent="-27781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100" dirty="0" smtClean="0"/>
              <a:t>lecture directe des textes anciens (sans traduction)</a:t>
            </a:r>
          </a:p>
          <a:p>
            <a:pPr marL="442913" indent="-265113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Politique</a:t>
            </a:r>
            <a:endParaRPr lang="fr-FR" sz="2100" dirty="0" smtClean="0"/>
          </a:p>
          <a:p>
            <a:pPr marL="457200" indent="-27781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100" dirty="0" smtClean="0"/>
              <a:t>la société idéale – le passage de la société féodale à une société aristocratique, la cour se développe à partir de </a:t>
            </a:r>
            <a:r>
              <a:rPr lang="fr-FR" sz="2100" b="1" dirty="0" smtClean="0"/>
              <a:t>François I</a:t>
            </a:r>
            <a:r>
              <a:rPr lang="fr-FR" sz="2100" b="1" baseline="30000" dirty="0" smtClean="0"/>
              <a:t>er</a:t>
            </a:r>
            <a:r>
              <a:rPr lang="fr-FR" sz="2100" b="1" dirty="0" smtClean="0"/>
              <a:t> </a:t>
            </a:r>
            <a:r>
              <a:rPr lang="fr-FR" sz="2100" dirty="0" smtClean="0"/>
              <a:t>– protège les artistes, invite L</a:t>
            </a:r>
            <a:r>
              <a:rPr lang="cs-CZ" sz="2100" dirty="0" smtClean="0"/>
              <a:t>é</a:t>
            </a:r>
            <a:r>
              <a:rPr lang="fr-FR" sz="2100" dirty="0" smtClean="0"/>
              <a:t>onard de Vinci, fait construire les châteaux de la Loire</a:t>
            </a:r>
          </a:p>
          <a:p>
            <a:pPr marL="457200" indent="-27781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100" dirty="0" smtClean="0"/>
              <a:t>le développement des voyages – Christophe Colomb (Amérique 1492)</a:t>
            </a:r>
          </a:p>
          <a:p>
            <a:pPr marL="457200" indent="-27781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100" dirty="0" smtClean="0"/>
              <a:t>l‘essor économique – le commerce, on exploite la richesse de l‘Amérique</a:t>
            </a:r>
          </a:p>
          <a:p>
            <a:pPr marL="442913" indent="-265113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Religion</a:t>
            </a:r>
            <a:r>
              <a:rPr lang="fr-FR" sz="2100" dirty="0" smtClean="0"/>
              <a:t> – les humanistes = les chrétiens; catholicisme x protestantisme</a:t>
            </a:r>
          </a:p>
          <a:p>
            <a:pPr marL="442913" indent="-265113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Art</a:t>
            </a:r>
            <a:r>
              <a:rPr lang="fr-FR" sz="2100" dirty="0" smtClean="0"/>
              <a:t> – la renaissance italienne est à la mode avec son luxe</a:t>
            </a:r>
            <a:r>
              <a:rPr lang="cs-CZ" sz="2100" dirty="0" smtClean="0"/>
              <a:t>, </a:t>
            </a:r>
            <a:r>
              <a:rPr lang="fr-FR" sz="2100" dirty="0" smtClean="0"/>
              <a:t>ses raffinements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Littérature du XVI</a:t>
            </a:r>
            <a:r>
              <a:rPr lang="fr-FR" baseline="30000" dirty="0" smtClean="0"/>
              <a:t>e</a:t>
            </a:r>
            <a:r>
              <a:rPr lang="fr-FR" dirty="0" smtClean="0"/>
              <a:t> s.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28639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François Rabelais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Gargantua et Pantagruel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a publié 4 livres, l‘autenticité du 5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est discutée.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critique la </a:t>
            </a:r>
            <a:r>
              <a:rPr lang="fr-FR" sz="2100" b="1" dirty="0" smtClean="0"/>
              <a:t>guerre</a:t>
            </a:r>
            <a:r>
              <a:rPr lang="fr-FR" sz="2100" dirty="0" smtClean="0"/>
              <a:t> et l‘esprit de </a:t>
            </a:r>
            <a:r>
              <a:rPr lang="fr-FR" sz="2100" b="1" dirty="0" smtClean="0"/>
              <a:t>conquête</a:t>
            </a:r>
            <a:r>
              <a:rPr lang="fr-FR" sz="2100" dirty="0" smtClean="0"/>
              <a:t>, tout ce qui porte atteinte à la liberté et à la dignité de l‘homme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fait la satire de l‘</a:t>
            </a:r>
            <a:r>
              <a:rPr lang="fr-FR" sz="2100" b="1" dirty="0" smtClean="0"/>
              <a:t>Église</a:t>
            </a:r>
            <a:r>
              <a:rPr lang="fr-FR" sz="2100" dirty="0" smtClean="0"/>
              <a:t>, des théologiens</a:t>
            </a:r>
            <a:r>
              <a:rPr lang="cs-CZ" sz="2100" dirty="0" smtClean="0"/>
              <a:t> </a:t>
            </a:r>
            <a:r>
              <a:rPr lang="fr-FR" sz="2100" dirty="0" smtClean="0"/>
              <a:t>de la Sorbonne et des moines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présente le modèle d‘</a:t>
            </a:r>
            <a:r>
              <a:rPr lang="fr-FR" sz="2100" b="1" dirty="0" smtClean="0"/>
              <a:t>éducation</a:t>
            </a:r>
            <a:r>
              <a:rPr lang="fr-FR" sz="2100" dirty="0" smtClean="0"/>
              <a:t>, met en valeur l‘</a:t>
            </a:r>
            <a:r>
              <a:rPr lang="fr-FR" sz="2100" b="1" dirty="0" smtClean="0"/>
              <a:t>idéal humaniste</a:t>
            </a:r>
          </a:p>
          <a:p>
            <a:pPr marL="179388" indent="-179388"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La Pléiade </a:t>
            </a:r>
            <a:r>
              <a:rPr lang="fr-FR" sz="2100" dirty="0" smtClean="0"/>
              <a:t>– 7 poètes (</a:t>
            </a:r>
            <a:r>
              <a:rPr lang="fr-FR" sz="2100" b="1" dirty="0" smtClean="0">
                <a:solidFill>
                  <a:srgbClr val="0033CC"/>
                </a:solidFill>
              </a:rPr>
              <a:t>Ronsard, du Bellay</a:t>
            </a:r>
            <a:r>
              <a:rPr lang="fr-FR" sz="2100" dirty="0" smtClean="0"/>
              <a:t>…)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Renouveler la poésie, enrichir la langue française, renforcer le rôle du poète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Michel de Montaigne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Les Essais</a:t>
            </a:r>
            <a:r>
              <a:rPr lang="fr-FR" sz="2100" dirty="0" smtClean="0"/>
              <a:t> (3 livres)</a:t>
            </a:r>
            <a:endParaRPr lang="fr-FR" sz="2100" b="1" dirty="0" smtClean="0">
              <a:solidFill>
                <a:srgbClr val="FF0000"/>
              </a:solidFill>
            </a:endParaRP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invente </a:t>
            </a:r>
            <a:r>
              <a:rPr lang="cs-CZ" sz="2100" dirty="0" smtClean="0"/>
              <a:t>la </a:t>
            </a:r>
            <a:r>
              <a:rPr lang="fr-FR" sz="2100" dirty="0" smtClean="0"/>
              <a:t>nouvelle forme des réfléxions en prose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Il traîte l‘autobiographie, l‘oisiv</a:t>
            </a:r>
            <a:r>
              <a:rPr lang="cs-CZ" sz="2100" dirty="0" smtClean="0"/>
              <a:t>e</a:t>
            </a:r>
            <a:r>
              <a:rPr lang="fr-FR" sz="2100" dirty="0" smtClean="0"/>
              <a:t>té, l‘éducation de l‘enfant, l‘amitié, la vanité, l‘art de vivre, la tolérance, le respect, la vie sociale, le bomheur, la mort…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57188" y="1643063"/>
            <a:ext cx="4140200" cy="4786312"/>
          </a:xfrm>
        </p:spPr>
        <p:txBody>
          <a:bodyPr>
            <a:normAutofit/>
          </a:bodyPr>
          <a:lstStyle/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La délimitation historique du Moyen Âge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L‘évènement et la date de naissance du français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L‘évènement et la date de naissance de la nation française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L‘évènement et la date de naissance de la France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La matière des chansons de geste et des romans courtois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La chanson de geste la plus connue</a:t>
            </a:r>
            <a:r>
              <a:rPr lang="cs-CZ" sz="2100" dirty="0" smtClean="0"/>
              <a:t>, les </a:t>
            </a:r>
            <a:r>
              <a:rPr lang="fr-FR" sz="2100" dirty="0" smtClean="0"/>
              <a:t>personnages principaux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6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fr-FR" sz="2600" dirty="0" smtClean="0"/>
          </a:p>
          <a:p>
            <a:pPr marL="457200" indent="-457200" eaLnBrk="1" hangingPunct="1">
              <a:buFont typeface="Arial" charset="0"/>
              <a:buNone/>
            </a:pPr>
            <a:endParaRPr lang="fr-FR" sz="18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214842" cy="4786312"/>
          </a:xfrm>
        </p:spPr>
        <p:txBody>
          <a:bodyPr/>
          <a:lstStyle/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476 – la chute de l‘Empire romain</a:t>
            </a:r>
          </a:p>
          <a:p>
            <a:pPr marL="360363" indent="-360363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	1453 – la prise de Constantinople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fr-FR" sz="2100" dirty="0" smtClean="0"/>
              <a:t>Concile de Tours, 813</a:t>
            </a:r>
          </a:p>
          <a:p>
            <a:pPr marL="360363" indent="-360363" eaLnBrk="1" hangingPunct="1">
              <a:buFont typeface="+mj-lt"/>
              <a:buAutoNum type="arabicPeriod" startAt="2"/>
            </a:pPr>
            <a:r>
              <a:rPr lang="fr-FR" sz="2100" dirty="0" smtClean="0"/>
              <a:t>Serment de Strasbourg, 842</a:t>
            </a:r>
          </a:p>
          <a:p>
            <a:pPr marL="360363" indent="-360363" eaLnBrk="1" hangingPunct="1">
              <a:buFont typeface="+mj-lt"/>
              <a:buAutoNum type="arabicPeriod" startAt="2"/>
            </a:pPr>
            <a:r>
              <a:rPr lang="fr-FR" sz="2100" dirty="0" smtClean="0"/>
              <a:t>Traîté de Verdun, 843</a:t>
            </a:r>
          </a:p>
          <a:p>
            <a:pPr marL="360363" indent="-360363" eaLnBrk="1" hangingPunct="1">
              <a:buFont typeface="+mj-lt"/>
              <a:buAutoNum type="arabicPeriod" startAt="2"/>
            </a:pPr>
            <a:r>
              <a:rPr lang="fr-FR" sz="2100" dirty="0" smtClean="0"/>
              <a:t>Chansons de geste – France</a:t>
            </a:r>
          </a:p>
          <a:p>
            <a:pPr marL="360363" indent="-360363" eaLnBrk="1" hangingPunct="1">
              <a:buNone/>
            </a:pPr>
            <a:r>
              <a:rPr lang="fr-FR" sz="2100" dirty="0" smtClean="0"/>
              <a:t>	 Romans courtois – Bretagne</a:t>
            </a:r>
          </a:p>
          <a:p>
            <a:pPr marL="360363" indent="-360363" eaLnBrk="1" hangingPunct="1">
              <a:buFont typeface="+mj-lt"/>
              <a:buAutoNum type="arabicPeriod" startAt="6"/>
            </a:pPr>
            <a:r>
              <a:rPr lang="fr-FR" sz="2100" dirty="0" smtClean="0"/>
              <a:t>Chanson de Roland; Roland, Charlemagne, Ganelon, Marsile</a:t>
            </a:r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57188" y="1643063"/>
            <a:ext cx="4140200" cy="4786312"/>
          </a:xfrm>
        </p:spPr>
        <p:txBody>
          <a:bodyPr>
            <a:normAutofit lnSpcReduction="10000"/>
          </a:bodyPr>
          <a:lstStyle/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Comparez des chevaliers</a:t>
            </a:r>
            <a:r>
              <a:rPr lang="cs-CZ" sz="2100" dirty="0" smtClean="0"/>
              <a:t>:</a:t>
            </a:r>
            <a:r>
              <a:rPr lang="fr-FR" sz="2100" dirty="0" smtClean="0"/>
              <a:t> </a:t>
            </a:r>
            <a:r>
              <a:rPr lang="cs-CZ" sz="2100" dirty="0" smtClean="0"/>
              <a:t>a) </a:t>
            </a:r>
            <a:r>
              <a:rPr lang="fr-FR" sz="2100" dirty="0" smtClean="0"/>
              <a:t>des chanson</a:t>
            </a:r>
            <a:r>
              <a:rPr lang="cs-CZ" sz="2100" dirty="0" smtClean="0"/>
              <a:t>s</a:t>
            </a:r>
            <a:r>
              <a:rPr lang="fr-FR" sz="2100" dirty="0" smtClean="0"/>
              <a:t> de geste et </a:t>
            </a:r>
            <a:r>
              <a:rPr lang="cs-CZ" sz="2100" dirty="0" smtClean="0"/>
              <a:t>b) </a:t>
            </a:r>
            <a:r>
              <a:rPr lang="fr-FR" sz="2100" dirty="0" smtClean="0"/>
              <a:t>des romans courtois</a:t>
            </a:r>
          </a:p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Quelles étaient les inspirations des romans courtois?</a:t>
            </a:r>
          </a:p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De quelle œuvre est tiré la phrase « </a:t>
            </a:r>
            <a:r>
              <a:rPr lang="fr-FR" sz="2100" i="1" dirty="0" smtClean="0"/>
              <a:t>Où sont les neiges d‘antan? </a:t>
            </a:r>
            <a:r>
              <a:rPr lang="fr-FR" sz="2100" dirty="0" smtClean="0"/>
              <a:t>»</a:t>
            </a:r>
          </a:p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Quel est le nom du roi étroitement lié à la renaissance française?</a:t>
            </a:r>
          </a:p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Qu‘est-ce que critique François Rabelais dans son œuvre ?</a:t>
            </a:r>
          </a:p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Quelle est la nouvelle forme que Montaigne a inventée</a:t>
            </a:r>
          </a:p>
          <a:p>
            <a:pPr marL="263525" indent="-263525" eaLnBrk="1" hangingPunct="1"/>
            <a:endParaRPr lang="cs-CZ" sz="2100" dirty="0" smtClean="0"/>
          </a:p>
          <a:p>
            <a:pPr marL="457200" indent="-457200" eaLnBrk="1" hangingPunct="1"/>
            <a:endParaRPr lang="cs-CZ" sz="21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sz="26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fr-FR" sz="2600" dirty="0" smtClean="0"/>
          </a:p>
          <a:p>
            <a:pPr marL="457200" indent="-457200" eaLnBrk="1" hangingPunct="1">
              <a:buFont typeface="Arial" charset="0"/>
              <a:buNone/>
            </a:pPr>
            <a:endParaRPr lang="fr-FR" sz="18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143375" cy="4786312"/>
          </a:xfrm>
        </p:spPr>
        <p:txBody>
          <a:bodyPr/>
          <a:lstStyle/>
          <a:p>
            <a:pPr marL="360363" indent="-360363" eaLnBrk="1" hangingPunct="1">
              <a:buFont typeface="+mj-lt"/>
              <a:buAutoNum type="arabicPeriod" startAt="7"/>
            </a:pPr>
            <a:r>
              <a:rPr lang="fr-FR" sz="2100" dirty="0" smtClean="0"/>
              <a:t>a) fidèle au Roi, sens de la Patrie, foie en Dieu, courage, honneur, vertus guerrières, pas de Dame…</a:t>
            </a:r>
          </a:p>
          <a:p>
            <a:pPr marL="360363" indent="-360363" eaLnBrk="1" hangingPunct="1">
              <a:buNone/>
            </a:pPr>
            <a:r>
              <a:rPr lang="fr-FR" sz="2100" dirty="0" smtClean="0"/>
              <a:t>	b) amour pour la Dame, vertus guerrières, épreuves subies, politesse, générosité… </a:t>
            </a:r>
          </a:p>
          <a:p>
            <a:pPr marL="360363" indent="-360363" eaLnBrk="1" hangingPunct="1">
              <a:buFont typeface="+mj-lt"/>
              <a:buAutoNum type="arabicPeriod" startAt="8"/>
            </a:pPr>
            <a:r>
              <a:rPr lang="fr-FR" sz="2100" dirty="0" smtClean="0"/>
              <a:t>Antiquité, légendes c</a:t>
            </a:r>
            <a:r>
              <a:rPr lang="cs-CZ" sz="2100" dirty="0" smtClean="0"/>
              <a:t>e</a:t>
            </a:r>
            <a:r>
              <a:rPr lang="fr-FR" sz="2100" dirty="0" smtClean="0"/>
              <a:t>ltiques, amour tragique</a:t>
            </a:r>
          </a:p>
          <a:p>
            <a:pPr marL="360363" indent="-360363" eaLnBrk="1" hangingPunct="1">
              <a:buFont typeface="+mj-lt"/>
              <a:buAutoNum type="arabicPeriod" startAt="8"/>
            </a:pPr>
            <a:r>
              <a:rPr lang="fr-FR" sz="2100" dirty="0" smtClean="0"/>
              <a:t>La Ballade des Dames du temps jadis, F. Villon</a:t>
            </a:r>
          </a:p>
          <a:p>
            <a:pPr marL="360363" indent="-360363" eaLnBrk="1" hangingPunct="1">
              <a:buFont typeface="+mj-lt"/>
              <a:buAutoNum type="arabicPeriod" startAt="8"/>
            </a:pPr>
            <a:r>
              <a:rPr lang="fr-FR" sz="2100" dirty="0" smtClean="0"/>
              <a:t>François I</a:t>
            </a:r>
            <a:r>
              <a:rPr lang="fr-FR" sz="2100" baseline="30000" dirty="0" smtClean="0"/>
              <a:t>er</a:t>
            </a:r>
          </a:p>
          <a:p>
            <a:pPr marL="360363" indent="-360363" eaLnBrk="1" hangingPunct="1">
              <a:buFont typeface="+mj-lt"/>
              <a:buAutoNum type="arabicPeriod" startAt="8"/>
            </a:pPr>
            <a:r>
              <a:rPr lang="fr-FR" sz="2100" dirty="0" smtClean="0"/>
              <a:t>Guerre, conquête, Église</a:t>
            </a:r>
          </a:p>
          <a:p>
            <a:pPr marL="360363" indent="-360363" eaLnBrk="1" hangingPunct="1">
              <a:buFont typeface="+mj-lt"/>
              <a:buAutoNum type="arabicPeriod" startAt="8"/>
            </a:pPr>
            <a:r>
              <a:rPr lang="fr-FR" sz="2100" dirty="0" smtClean="0"/>
              <a:t>Essais</a:t>
            </a:r>
          </a:p>
          <a:p>
            <a:pPr marL="360363" indent="-360363" eaLnBrk="1" hangingPunct="1">
              <a:buNone/>
            </a:pPr>
            <a:endParaRPr lang="cs-CZ" sz="2100" dirty="0" smtClean="0"/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1746" name="TextovéPole 5"/>
          <p:cNvSpPr txBox="1">
            <a:spLocks noChangeArrowheads="1"/>
          </p:cNvSpPr>
          <p:nvPr/>
        </p:nvSpPr>
        <p:spPr bwMode="auto">
          <a:xfrm>
            <a:off x="468313" y="549275"/>
            <a:ext cx="817565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/>
              <a:t>Bibliographie</a:t>
            </a:r>
            <a:r>
              <a:rPr lang="fr-FR" b="1" dirty="0" smtClean="0"/>
              <a:t>:</a:t>
            </a:r>
            <a:endParaRPr lang="cs-CZ" b="1" dirty="0" smtClean="0"/>
          </a:p>
          <a:p>
            <a:r>
              <a:rPr lang="fr-FR" dirty="0" smtClean="0"/>
              <a:t>De LIGNY, C., ROUSSELOT, M.: </a:t>
            </a:r>
            <a:r>
              <a:rPr lang="fr-FR" i="1" dirty="0" smtClean="0"/>
              <a:t>La littérature française</a:t>
            </a:r>
            <a:r>
              <a:rPr lang="fr-FR" dirty="0" smtClean="0"/>
              <a:t>, Paris, Nathan, 2006.</a:t>
            </a:r>
          </a:p>
          <a:p>
            <a:r>
              <a:rPr lang="fr-FR" dirty="0" smtClean="0"/>
              <a:t>MASSON, N.: </a:t>
            </a:r>
            <a:r>
              <a:rPr lang="fr-FR" i="1" dirty="0" smtClean="0"/>
              <a:t>La littérature française,</a:t>
            </a:r>
            <a:r>
              <a:rPr lang="fr-FR" dirty="0" smtClean="0"/>
              <a:t> Paris, Eyrolles, 2007.</a:t>
            </a:r>
          </a:p>
          <a:p>
            <a:r>
              <a:rPr lang="fr-FR" dirty="0" smtClean="0"/>
              <a:t>ETERSTEIN, C. et coll.: </a:t>
            </a:r>
            <a:r>
              <a:rPr lang="fr-FR" i="1" dirty="0" smtClean="0"/>
              <a:t>La littérature française  de A à Z, </a:t>
            </a:r>
            <a:r>
              <a:rPr lang="fr-FR" dirty="0" smtClean="0"/>
              <a:t>Paris, Hatier, 1998.</a:t>
            </a:r>
          </a:p>
          <a:p>
            <a:pPr marL="360363" indent="-360363"/>
            <a:r>
              <a:rPr lang="fr-FR" dirty="0" smtClean="0"/>
              <a:t>MARTINI, F., MAVER, G.: </a:t>
            </a:r>
            <a:r>
              <a:rPr lang="fr-FR" i="1" dirty="0" smtClean="0"/>
              <a:t>L‘histoire de la littérature française ,</a:t>
            </a:r>
            <a:r>
              <a:rPr lang="fr-FR" dirty="0" smtClean="0"/>
              <a:t> Milan, La Spiga languages, 1997.</a:t>
            </a:r>
          </a:p>
          <a:p>
            <a:r>
              <a:rPr lang="fr-FR" cap="all" dirty="0" smtClean="0"/>
              <a:t>Taišlová</a:t>
            </a:r>
            <a:r>
              <a:rPr lang="fr-FR" dirty="0" smtClean="0"/>
              <a:t>, J.: </a:t>
            </a:r>
            <a:r>
              <a:rPr lang="fr-FR" i="1" dirty="0" smtClean="0"/>
              <a:t>On y va ! Aimez-vous lire? </a:t>
            </a:r>
            <a:r>
              <a:rPr lang="fr-FR" dirty="0" smtClean="0"/>
              <a:t>Praha, Leda, 2001.</a:t>
            </a:r>
            <a:endParaRPr lang="fr-FR" dirty="0"/>
          </a:p>
        </p:txBody>
      </p:sp>
      <p:sp>
        <p:nvSpPr>
          <p:cNvPr id="3174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Littérature française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Du Moyen Âge jusqu‘au XVI</a:t>
            </a:r>
            <a:r>
              <a:rPr lang="fr-FR" baseline="30000" dirty="0" smtClean="0"/>
              <a:t>e</a:t>
            </a:r>
            <a:r>
              <a:rPr lang="fr-FR" dirty="0" smtClean="0"/>
              <a:t> siècle</a:t>
            </a:r>
            <a:endParaRPr lang="fr-FR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638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Moyen Âge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28626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Historiquement</a:t>
            </a:r>
            <a:r>
              <a:rPr lang="fr-FR" sz="2100" dirty="0" smtClean="0"/>
              <a:t> :</a:t>
            </a:r>
            <a:r>
              <a:rPr lang="cs-CZ" sz="2100" dirty="0" smtClean="0"/>
              <a:t> </a:t>
            </a:r>
            <a:r>
              <a:rPr lang="fr-FR" sz="2100" dirty="0" smtClean="0"/>
              <a:t>entre l‘Antiquité et les Temps modernes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De </a:t>
            </a:r>
            <a:r>
              <a:rPr lang="fr-FR" sz="2100" b="1" dirty="0" smtClean="0">
                <a:solidFill>
                  <a:srgbClr val="FF0000"/>
                </a:solidFill>
              </a:rPr>
              <a:t>476</a:t>
            </a:r>
            <a:r>
              <a:rPr lang="fr-FR" sz="2100" b="1" dirty="0" smtClean="0"/>
              <a:t> </a:t>
            </a:r>
            <a:r>
              <a:rPr lang="fr-FR" sz="2100" dirty="0" smtClean="0"/>
              <a:t>– la chute de l‘Empire romain d‘Occident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À </a:t>
            </a:r>
            <a:r>
              <a:rPr lang="fr-FR" sz="2100" b="1" dirty="0" smtClean="0">
                <a:solidFill>
                  <a:srgbClr val="FF0000"/>
                </a:solidFill>
              </a:rPr>
              <a:t>1453</a:t>
            </a:r>
            <a:r>
              <a:rPr lang="fr-FR" sz="2100" dirty="0" smtClean="0"/>
              <a:t> – la prise de Constantinople par les Turcs</a:t>
            </a:r>
            <a:endParaRPr lang="cs-CZ" sz="21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Littérairement</a:t>
            </a:r>
            <a:r>
              <a:rPr lang="fr-FR" sz="2100" b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Du </a:t>
            </a:r>
            <a:r>
              <a:rPr lang="fr-FR" sz="2100" b="1" dirty="0" smtClean="0">
                <a:solidFill>
                  <a:srgbClr val="FF0000"/>
                </a:solidFill>
              </a:rPr>
              <a:t>XI</a:t>
            </a:r>
            <a:r>
              <a:rPr lang="fr-FR" sz="21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100" dirty="0" smtClean="0"/>
              <a:t> siècle à </a:t>
            </a:r>
            <a:r>
              <a:rPr lang="fr-FR" sz="2100" b="1" dirty="0" smtClean="0">
                <a:solidFill>
                  <a:srgbClr val="FF0000"/>
                </a:solidFill>
              </a:rPr>
              <a:t>1515 </a:t>
            </a:r>
            <a:r>
              <a:rPr lang="fr-FR" sz="2100" dirty="0" smtClean="0"/>
              <a:t>(François I</a:t>
            </a:r>
            <a:r>
              <a:rPr lang="fr-FR" sz="2100" baseline="30000" dirty="0" smtClean="0"/>
              <a:t>er</a:t>
            </a:r>
            <a:r>
              <a:rPr lang="fr-FR" sz="2100" dirty="0" smtClean="0"/>
              <a:t> et le début de la Rennaissance en France)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0" indent="360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Jusqu‘au IX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s. le </a:t>
            </a:r>
            <a:r>
              <a:rPr lang="fr-FR" sz="2100" i="1" dirty="0" smtClean="0"/>
              <a:t>latin</a:t>
            </a:r>
            <a:r>
              <a:rPr lang="fr-FR" sz="2100" dirty="0" smtClean="0"/>
              <a:t> est la seule langue littéraire (la langue des hommes d‘Église)</a:t>
            </a:r>
          </a:p>
          <a:p>
            <a:pPr marL="0" indent="36036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 peuple parle le </a:t>
            </a:r>
            <a:r>
              <a:rPr lang="fr-FR" sz="2100" i="1" dirty="0" smtClean="0"/>
              <a:t>latin vulgaire </a:t>
            </a:r>
            <a:r>
              <a:rPr lang="fr-FR" sz="2100" dirty="0" smtClean="0"/>
              <a:t>qui devient la </a:t>
            </a:r>
            <a:r>
              <a:rPr lang="fr-FR" sz="2100" i="1" dirty="0" smtClean="0"/>
              <a:t>langue romane</a:t>
            </a:r>
            <a:r>
              <a:rPr lang="fr-FR" sz="2100" dirty="0" smtClean="0"/>
              <a:t>, le futur </a:t>
            </a:r>
            <a:r>
              <a:rPr lang="fr-FR" sz="2100" i="1" dirty="0" smtClean="0"/>
              <a:t>français</a:t>
            </a:r>
            <a:endParaRPr lang="fr-FR" sz="2100" i="1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Premiers textes en français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357298"/>
            <a:ext cx="8472518" cy="50720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813</a:t>
            </a:r>
            <a:r>
              <a:rPr lang="fr-FR" sz="2100" b="1" dirty="0" smtClean="0"/>
              <a:t> – la date de naissance du français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i="1" dirty="0" smtClean="0">
                <a:solidFill>
                  <a:srgbClr val="0033CC"/>
                </a:solidFill>
              </a:rPr>
              <a:t>Concile de Tours </a:t>
            </a:r>
            <a:r>
              <a:rPr lang="fr-FR" sz="2100" dirty="0" smtClean="0"/>
              <a:t>– les évêques recommandent aux clercs de ne plus prêcher en latin mais en langue romane pour mieux se faire comprendre de leurs fidèles, les offices restent toujours en latin</a:t>
            </a:r>
          </a:p>
          <a:p>
            <a:pPr marL="360363" indent="-360363"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842</a:t>
            </a:r>
            <a:r>
              <a:rPr lang="fr-FR" sz="2100" dirty="0" smtClean="0"/>
              <a:t> </a:t>
            </a:r>
            <a:r>
              <a:rPr lang="fr-FR" sz="2100" b="1" dirty="0" smtClean="0"/>
              <a:t>– la date de naissance de la nation française</a:t>
            </a:r>
            <a:endParaRPr lang="fr-FR" sz="21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i="1" dirty="0" smtClean="0">
                <a:solidFill>
                  <a:srgbClr val="0033CC"/>
                </a:solidFill>
              </a:rPr>
              <a:t>Le Serment de Strasbourg </a:t>
            </a:r>
            <a:r>
              <a:rPr lang="fr-FR" sz="2100" dirty="0" smtClean="0"/>
              <a:t>– le premier texte conservé du français;</a:t>
            </a:r>
            <a:endParaRPr lang="cs-CZ" sz="21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i="1" dirty="0" smtClean="0"/>
              <a:t>Louis le Gérmanique </a:t>
            </a:r>
            <a:r>
              <a:rPr lang="fr-FR" sz="2100" dirty="0" smtClean="0"/>
              <a:t>et</a:t>
            </a:r>
            <a:r>
              <a:rPr lang="fr-FR" sz="2100" i="1" dirty="0" smtClean="0"/>
              <a:t> Charles le Chauve</a:t>
            </a:r>
            <a:r>
              <a:rPr lang="fr-FR" sz="2100" dirty="0" smtClean="0"/>
              <a:t>, qui, après la mort de leur père </a:t>
            </a:r>
            <a:r>
              <a:rPr lang="fr-FR" sz="2100" i="1" dirty="0" smtClean="0"/>
              <a:t>Louis le Pieux</a:t>
            </a:r>
            <a:r>
              <a:rPr lang="fr-FR" sz="2100" dirty="0" smtClean="0"/>
              <a:t> (fils et successeur de </a:t>
            </a:r>
            <a:r>
              <a:rPr lang="fr-FR" sz="2100" i="1" dirty="0" smtClean="0"/>
              <a:t>Charlemagne</a:t>
            </a:r>
            <a:r>
              <a:rPr lang="fr-FR" sz="2100" dirty="0" smtClean="0"/>
              <a:t>) se battent contre leur frère </a:t>
            </a:r>
            <a:r>
              <a:rPr lang="fr-FR" sz="2100" i="1" dirty="0" smtClean="0"/>
              <a:t>Lothaire</a:t>
            </a:r>
            <a:r>
              <a:rPr lang="fr-FR" sz="2100" dirty="0" smtClean="0"/>
              <a:t> pour le partage de l‘Empire, jurent de se défendre réciproquement et de n</a:t>
            </a:r>
            <a:r>
              <a:rPr lang="cs-CZ" sz="2100" dirty="0" smtClean="0"/>
              <a:t>e</a:t>
            </a:r>
            <a:r>
              <a:rPr lang="fr-FR" sz="2100" dirty="0" smtClean="0"/>
              <a:t> jamais s‘allier avec </a:t>
            </a:r>
            <a:r>
              <a:rPr lang="fr-FR" sz="2100" i="1" dirty="0" smtClean="0"/>
              <a:t>Lothaire</a:t>
            </a:r>
          </a:p>
          <a:p>
            <a:pPr marL="360363" indent="-360363"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843</a:t>
            </a:r>
            <a:r>
              <a:rPr lang="fr-FR" sz="2100" b="1" dirty="0" smtClean="0"/>
              <a:t> – la date de naissance de la France</a:t>
            </a:r>
            <a:endParaRPr lang="fr-FR" sz="21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 Traité de Verdun </a:t>
            </a:r>
            <a:r>
              <a:rPr lang="fr-FR" sz="2100" dirty="0" smtClean="0"/>
              <a:t>– les trois frères partagent l‘Empire de Charlemagne en 3 royaumes indépendants (la France occidentale, orientale et médiane)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Langues au Moyen Âge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214422"/>
            <a:ext cx="8401080" cy="521495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Plurilinguisme</a:t>
            </a:r>
            <a:r>
              <a:rPr lang="fr-FR" sz="2100" dirty="0" smtClean="0"/>
              <a:t> – 3 langues dominent: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 latin </a:t>
            </a:r>
            <a:r>
              <a:rPr lang="fr-FR" sz="2100" dirty="0" smtClean="0"/>
              <a:t>– reste la langue des études et de la philosophie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La langue d‘oc </a:t>
            </a:r>
            <a:r>
              <a:rPr lang="fr-FR" sz="2100" dirty="0" smtClean="0"/>
              <a:t>– l</a:t>
            </a:r>
            <a:r>
              <a:rPr lang="cs-CZ" sz="2100" dirty="0" smtClean="0"/>
              <a:t>a l</a:t>
            </a:r>
            <a:r>
              <a:rPr lang="fr-FR" sz="2100" dirty="0" smtClean="0"/>
              <a:t>angue du </a:t>
            </a:r>
            <a:r>
              <a:rPr lang="fr-FR" sz="2100" b="1" i="1" dirty="0" smtClean="0">
                <a:solidFill>
                  <a:srgbClr val="009242"/>
                </a:solidFill>
              </a:rPr>
              <a:t>Midi</a:t>
            </a:r>
            <a:r>
              <a:rPr lang="fr-FR" sz="2100" dirty="0" smtClean="0"/>
              <a:t>, sous influence du latin</a:t>
            </a: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Les dialectes régionaux de la langue d‘oc: languedocien</a:t>
            </a:r>
            <a:r>
              <a:rPr lang="cs-CZ" sz="2100" dirty="0" smtClean="0"/>
              <a:t>, </a:t>
            </a:r>
            <a:r>
              <a:rPr lang="fr-FR" sz="2100" dirty="0" smtClean="0"/>
              <a:t>occitan</a:t>
            </a:r>
            <a:r>
              <a:rPr lang="cs-CZ" sz="2100" dirty="0" smtClean="0"/>
              <a:t>, </a:t>
            </a:r>
            <a:r>
              <a:rPr lang="fr-FR" sz="2100" dirty="0" smtClean="0"/>
              <a:t>limousin, gascon</a:t>
            </a:r>
            <a:r>
              <a:rPr lang="cs-CZ" sz="2100" dirty="0" smtClean="0"/>
              <a:t>, </a:t>
            </a:r>
            <a:r>
              <a:rPr lang="fr-FR" sz="2100" dirty="0" smtClean="0"/>
              <a:t>auvergnat, provençal…</a:t>
            </a: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i="1" dirty="0" smtClean="0"/>
              <a:t>Troubadours</a:t>
            </a:r>
            <a:r>
              <a:rPr lang="fr-FR" sz="2100" dirty="0" smtClean="0"/>
              <a:t>  = les poètes de la langue d‘oc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La langue d‘oïl </a:t>
            </a:r>
            <a:r>
              <a:rPr lang="fr-FR" sz="2100" dirty="0" smtClean="0"/>
              <a:t>– </a:t>
            </a:r>
            <a:r>
              <a:rPr lang="cs-CZ" sz="2100" dirty="0" smtClean="0"/>
              <a:t>la </a:t>
            </a:r>
            <a:r>
              <a:rPr lang="fr-FR" sz="2100" dirty="0" smtClean="0"/>
              <a:t>langue du </a:t>
            </a:r>
            <a:r>
              <a:rPr lang="fr-FR" sz="2100" b="1" i="1" dirty="0" smtClean="0">
                <a:solidFill>
                  <a:srgbClr val="009242"/>
                </a:solidFill>
              </a:rPr>
              <a:t>Nord</a:t>
            </a:r>
            <a:endParaRPr lang="fr-FR" sz="2100" b="1" dirty="0" smtClean="0">
              <a:solidFill>
                <a:srgbClr val="009242"/>
              </a:solidFill>
            </a:endParaRP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Les dialectes régionaux de la langue d‘oïl: francien, picard, normand, bourguignon, lorrain, champenois…</a:t>
            </a: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Le </a:t>
            </a:r>
            <a:r>
              <a:rPr lang="fr-FR" sz="2100" b="1" dirty="0" smtClean="0"/>
              <a:t>francien</a:t>
            </a:r>
            <a:r>
              <a:rPr lang="fr-FR" sz="2100" dirty="0" smtClean="0"/>
              <a:t> était parlé par le roi → devient le </a:t>
            </a:r>
            <a:r>
              <a:rPr lang="fr-FR" sz="2100" b="1" dirty="0" smtClean="0"/>
              <a:t>français</a:t>
            </a: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i="1" dirty="0" smtClean="0"/>
              <a:t>Trouvères</a:t>
            </a:r>
            <a:r>
              <a:rPr lang="fr-FR" sz="2100" dirty="0" smtClean="0"/>
              <a:t> = les poètes de la langue d‘oïl</a:t>
            </a:r>
          </a:p>
          <a:p>
            <a:pPr marL="360363" indent="0"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360363" indent="-360363"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Oc</a:t>
            </a:r>
            <a:r>
              <a:rPr lang="fr-FR" sz="2100" b="1" dirty="0" smtClean="0">
                <a:solidFill>
                  <a:srgbClr val="0033CC"/>
                </a:solidFill>
              </a:rPr>
              <a:t> </a:t>
            </a:r>
            <a:r>
              <a:rPr lang="fr-FR" sz="2100" b="1" dirty="0" smtClean="0"/>
              <a:t>et</a:t>
            </a:r>
            <a:r>
              <a:rPr lang="fr-FR" sz="2100" b="1" dirty="0" smtClean="0">
                <a:solidFill>
                  <a:srgbClr val="0033CC"/>
                </a:solidFill>
              </a:rPr>
              <a:t> </a:t>
            </a:r>
            <a:r>
              <a:rPr lang="fr-FR" sz="2100" b="1" dirty="0" smtClean="0">
                <a:solidFill>
                  <a:srgbClr val="FF0000"/>
                </a:solidFill>
              </a:rPr>
              <a:t>oïl</a:t>
            </a:r>
            <a:r>
              <a:rPr lang="fr-FR" sz="2100" b="1" dirty="0" smtClean="0"/>
              <a:t> – deux façons de dire </a:t>
            </a:r>
            <a:r>
              <a:rPr lang="fr-FR" sz="2100" b="1" dirty="0" smtClean="0">
                <a:solidFill>
                  <a:srgbClr val="FF0000"/>
                </a:solidFill>
              </a:rPr>
              <a:t>oui</a:t>
            </a:r>
          </a:p>
          <a:p>
            <a:pPr marL="360363" indent="-360363" eaLnBrk="1" fontAlgn="auto" hangingPunct="1">
              <a:spcAft>
                <a:spcPts val="0"/>
              </a:spcAft>
              <a:defRPr/>
            </a:pPr>
            <a:r>
              <a:rPr lang="fr-FR" sz="2100" dirty="0" smtClean="0"/>
              <a:t>Langues périphériques: alsacien, basque, breton,</a:t>
            </a:r>
            <a:r>
              <a:rPr lang="cs-CZ" sz="2100" dirty="0" smtClean="0"/>
              <a:t> </a:t>
            </a:r>
            <a:r>
              <a:rPr lang="fr-FR" sz="2100" dirty="0" smtClean="0"/>
              <a:t>catalan, corse, flamand</a:t>
            </a:r>
          </a:p>
          <a:p>
            <a:pPr marL="360363" indent="-360363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/>
              <a:t>N. B. </a:t>
            </a:r>
            <a:r>
              <a:rPr lang="fr-FR" sz="2100" dirty="0" smtClean="0"/>
              <a:t>voir </a:t>
            </a:r>
            <a:r>
              <a:rPr lang="fr-FR" sz="2100" i="1" dirty="0" smtClean="0"/>
              <a:t>On y va! Aimez-vous lire?, </a:t>
            </a:r>
            <a:r>
              <a:rPr lang="fr-FR" sz="2100" dirty="0" smtClean="0"/>
              <a:t>la carte à la page 9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2 grands genres littéraires au M.-Â.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0188" cy="460387"/>
          </a:xfrm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Chansons de geste XI</a:t>
            </a:r>
            <a:r>
              <a:rPr lang="fr-FR" baseline="30000" dirty="0" smtClean="0"/>
              <a:t>e</a:t>
            </a:r>
            <a:r>
              <a:rPr lang="fr-FR" dirty="0" smtClean="0"/>
              <a:t> - XII</a:t>
            </a:r>
            <a:r>
              <a:rPr lang="fr-FR" baseline="30000" dirty="0" smtClean="0"/>
              <a:t>e</a:t>
            </a:r>
            <a:r>
              <a:rPr lang="fr-FR" dirty="0" smtClean="0"/>
              <a:t> s.</a:t>
            </a:r>
            <a:endParaRPr lang="fr-FR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28596" y="1785926"/>
            <a:ext cx="4040188" cy="4500594"/>
          </a:xfrm>
          <a:ln>
            <a:solidFill>
              <a:srgbClr val="FFC000"/>
            </a:solidFill>
          </a:ln>
        </p:spPr>
        <p:txBody>
          <a:bodyPr rtlCol="0">
            <a:no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800" dirty="0" smtClean="0"/>
              <a:t>Poèmes épiques faites pour être </a:t>
            </a:r>
            <a:r>
              <a:rPr lang="fr-FR" sz="1800" b="1" dirty="0" smtClean="0"/>
              <a:t>récitées</a:t>
            </a:r>
            <a:r>
              <a:rPr lang="fr-FR" sz="1800" dirty="0" smtClean="0"/>
              <a:t> devant un auditoire par les jongleurs →</a:t>
            </a:r>
            <a:r>
              <a:rPr lang="cs-CZ" sz="1800" dirty="0" smtClean="0"/>
              <a:t> </a:t>
            </a:r>
            <a:r>
              <a:rPr lang="fr-FR" sz="1800" b="1" dirty="0" smtClean="0"/>
              <a:t>simplification</a:t>
            </a:r>
            <a:r>
              <a:rPr lang="fr-FR" sz="1800" dirty="0" smtClean="0"/>
              <a:t> du sujet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800" dirty="0" smtClean="0"/>
              <a:t>Matière de </a:t>
            </a:r>
            <a:r>
              <a:rPr lang="fr-FR" sz="1800" b="1" dirty="0" smtClean="0"/>
              <a:t>France</a:t>
            </a:r>
            <a:r>
              <a:rPr lang="fr-FR" sz="1800" dirty="0" smtClean="0"/>
              <a:t>, de Charlemagne</a:t>
            </a:r>
            <a:endParaRPr lang="cs-CZ" sz="1800" dirty="0" smtClean="0"/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/>
              <a:t>M</a:t>
            </a:r>
            <a:r>
              <a:rPr lang="fr-FR" sz="1800" dirty="0" smtClean="0"/>
              <a:t>erveilleux </a:t>
            </a:r>
            <a:r>
              <a:rPr lang="fr-FR" sz="1800" b="1" dirty="0" smtClean="0"/>
              <a:t>chrétien</a:t>
            </a:r>
            <a:r>
              <a:rPr lang="cs-CZ" sz="1800" dirty="0" smtClean="0"/>
              <a:t>, c</a:t>
            </a:r>
            <a:r>
              <a:rPr lang="fr-FR" sz="1800" dirty="0" smtClean="0"/>
              <a:t>roisades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800" b="1" dirty="0" smtClean="0"/>
              <a:t>Idéal</a:t>
            </a:r>
            <a:r>
              <a:rPr lang="cs-CZ" sz="1800" b="1" dirty="0" smtClean="0"/>
              <a:t> de la chevalerie</a:t>
            </a:r>
            <a:r>
              <a:rPr lang="cs-CZ" sz="1800" dirty="0" smtClean="0"/>
              <a:t>:</a:t>
            </a:r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800" dirty="0" smtClean="0"/>
              <a:t>d</a:t>
            </a:r>
            <a:r>
              <a:rPr lang="fr-FR" sz="1800" dirty="0" smtClean="0"/>
              <a:t>evoir de protéger la Chrétienté</a:t>
            </a:r>
            <a:endParaRPr lang="cs-CZ" sz="1800" dirty="0" smtClean="0"/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800" dirty="0" smtClean="0"/>
              <a:t>foi en Dieu</a:t>
            </a:r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800" dirty="0" smtClean="0"/>
              <a:t>fid</a:t>
            </a:r>
            <a:r>
              <a:rPr lang="cs-CZ" sz="1800" dirty="0" smtClean="0"/>
              <a:t>é</a:t>
            </a:r>
            <a:r>
              <a:rPr lang="fr-FR" sz="1800" dirty="0" smtClean="0"/>
              <a:t>lité au </a:t>
            </a:r>
            <a:r>
              <a:rPr lang="cs-CZ" sz="1800" dirty="0" smtClean="0"/>
              <a:t>R</a:t>
            </a:r>
            <a:r>
              <a:rPr lang="fr-FR" sz="1800" dirty="0" smtClean="0"/>
              <a:t>oi</a:t>
            </a:r>
            <a:endParaRPr lang="cs-CZ" sz="1800" dirty="0" smtClean="0"/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800" dirty="0" smtClean="0"/>
              <a:t>sens de la </a:t>
            </a:r>
            <a:r>
              <a:rPr lang="cs-CZ" sz="1800" dirty="0" smtClean="0"/>
              <a:t>P</a:t>
            </a:r>
            <a:r>
              <a:rPr lang="fr-FR" sz="1800" dirty="0" smtClean="0"/>
              <a:t>atrie</a:t>
            </a:r>
            <a:endParaRPr lang="cs-CZ" sz="1800" dirty="0" smtClean="0"/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800" dirty="0" smtClean="0"/>
              <a:t>courage et honneur féodal</a:t>
            </a:r>
            <a:endParaRPr lang="cs-CZ" sz="1800" dirty="0" smtClean="0"/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800" dirty="0" smtClean="0"/>
              <a:t>g</a:t>
            </a:r>
            <a:r>
              <a:rPr lang="fr-FR" sz="1800" dirty="0" smtClean="0"/>
              <a:t>randeur des vertus guerrières</a:t>
            </a:r>
          </a:p>
          <a:p>
            <a:pPr marL="442913" indent="-26352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800" dirty="0" smtClean="0"/>
              <a:t>pas de place pour la Dame ni amour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800" dirty="0" smtClean="0"/>
              <a:t>Récompense:</a:t>
            </a:r>
            <a:r>
              <a:rPr lang="cs-CZ" sz="1800" dirty="0" smtClean="0"/>
              <a:t> </a:t>
            </a:r>
            <a:r>
              <a:rPr lang="fr-FR" sz="1800" b="1" dirty="0" smtClean="0"/>
              <a:t>paradis après la mort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3438" y="1214422"/>
            <a:ext cx="4041775" cy="460387"/>
          </a:xfrm>
          <a:solidFill>
            <a:srgbClr val="92D050"/>
          </a:solidFill>
        </p:spPr>
        <p:txBody>
          <a:bodyPr/>
          <a:lstStyle/>
          <a:p>
            <a:r>
              <a:rPr lang="fr-FR" dirty="0" smtClean="0"/>
              <a:t>Romans courtois XII</a:t>
            </a:r>
            <a:r>
              <a:rPr lang="fr-FR" baseline="30000" dirty="0" smtClean="0"/>
              <a:t>e</a:t>
            </a:r>
            <a:r>
              <a:rPr lang="fr-FR" dirty="0" smtClean="0"/>
              <a:t> - XIII</a:t>
            </a:r>
            <a:r>
              <a:rPr lang="fr-FR" baseline="30000" dirty="0" smtClean="0"/>
              <a:t>e</a:t>
            </a:r>
            <a:r>
              <a:rPr lang="fr-FR" dirty="0" smtClean="0"/>
              <a:t> s.</a:t>
            </a:r>
            <a:endParaRPr lang="fr-FR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3438" y="1785926"/>
            <a:ext cx="4041775" cy="4500594"/>
          </a:xfrm>
          <a:ln>
            <a:solidFill>
              <a:srgbClr val="92D050"/>
            </a:solidFill>
          </a:ln>
        </p:spPr>
        <p:txBody>
          <a:bodyPr/>
          <a:lstStyle/>
          <a:p>
            <a:pPr marL="179388" indent="-179388"/>
            <a:r>
              <a:rPr lang="fr-FR" sz="1800" dirty="0" smtClean="0"/>
              <a:t>Sont faits pour être </a:t>
            </a:r>
            <a:r>
              <a:rPr lang="fr-FR" sz="1800" b="1" dirty="0" smtClean="0"/>
              <a:t>lus</a:t>
            </a:r>
            <a:r>
              <a:rPr lang="cs-CZ" sz="1800" dirty="0" smtClean="0"/>
              <a:t> </a:t>
            </a:r>
            <a:r>
              <a:rPr lang="fr-FR" sz="1800" dirty="0" smtClean="0"/>
              <a:t>→</a:t>
            </a:r>
            <a:r>
              <a:rPr lang="cs-CZ" sz="1800" dirty="0" smtClean="0"/>
              <a:t> </a:t>
            </a:r>
            <a:r>
              <a:rPr lang="cs-CZ" sz="1800" b="1" dirty="0" smtClean="0"/>
              <a:t>c</a:t>
            </a:r>
            <a:r>
              <a:rPr lang="fr-FR" sz="1800" b="1" dirty="0" smtClean="0"/>
              <a:t>omplication</a:t>
            </a:r>
            <a:r>
              <a:rPr lang="fr-FR" sz="1800" dirty="0" smtClean="0"/>
              <a:t> du sujet</a:t>
            </a:r>
          </a:p>
          <a:p>
            <a:pPr marL="179388" indent="-179388"/>
            <a:r>
              <a:rPr lang="fr-FR" sz="1800" dirty="0" smtClean="0"/>
              <a:t>Matière de </a:t>
            </a:r>
            <a:r>
              <a:rPr lang="fr-FR" sz="1800" b="1" dirty="0" smtClean="0"/>
              <a:t>Bretagne</a:t>
            </a:r>
            <a:r>
              <a:rPr lang="fr-FR" sz="1800" dirty="0" smtClean="0"/>
              <a:t>, </a:t>
            </a:r>
            <a:r>
              <a:rPr lang="cs-CZ" sz="1800" dirty="0" smtClean="0"/>
              <a:t>de </a:t>
            </a:r>
            <a:r>
              <a:rPr lang="fr-FR" sz="1800" dirty="0" smtClean="0"/>
              <a:t>légendes c</a:t>
            </a:r>
            <a:r>
              <a:rPr lang="cs-CZ" sz="1800" dirty="0" smtClean="0"/>
              <a:t>é</a:t>
            </a:r>
            <a:r>
              <a:rPr lang="fr-FR" sz="1800" dirty="0" smtClean="0"/>
              <a:t>ltiques</a:t>
            </a:r>
            <a:endParaRPr lang="cs-CZ" sz="1800" dirty="0" smtClean="0"/>
          </a:p>
          <a:p>
            <a:pPr marL="179388" indent="-179388"/>
            <a:r>
              <a:rPr lang="fr-FR" sz="1800" dirty="0" smtClean="0"/>
              <a:t>Merveilleux </a:t>
            </a:r>
            <a:r>
              <a:rPr lang="fr-FR" sz="1800" b="1" dirty="0" smtClean="0"/>
              <a:t>féerique</a:t>
            </a:r>
          </a:p>
          <a:p>
            <a:pPr marL="179388" indent="-179388"/>
            <a:r>
              <a:rPr lang="fr-FR" sz="1800" b="1" dirty="0" smtClean="0"/>
              <a:t>Idéal de la courtoisie</a:t>
            </a:r>
            <a:r>
              <a:rPr lang="fr-FR" sz="1800" dirty="0" smtClean="0"/>
              <a:t>: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fr-FR" sz="1800" dirty="0" smtClean="0"/>
              <a:t>amour idéal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fr-FR" sz="1800" dirty="0" smtClean="0"/>
              <a:t>soumission à la Dame (mariée)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fr-FR" sz="1800" dirty="0" smtClean="0"/>
              <a:t>admiration réciproque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cs-CZ" sz="1800" dirty="0" smtClean="0"/>
              <a:t>p</a:t>
            </a:r>
            <a:r>
              <a:rPr lang="fr-FR" sz="1800" dirty="0" smtClean="0"/>
              <a:t>olitesse</a:t>
            </a:r>
            <a:r>
              <a:rPr lang="cs-CZ" sz="1800" dirty="0" smtClean="0"/>
              <a:t>, </a:t>
            </a:r>
            <a:r>
              <a:rPr lang="fr-FR" sz="1800" dirty="0" smtClean="0"/>
              <a:t>générosité</a:t>
            </a:r>
            <a:r>
              <a:rPr lang="cs-CZ" sz="1800" dirty="0" smtClean="0"/>
              <a:t>, sentiment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fr-FR" sz="1800" dirty="0" smtClean="0"/>
              <a:t>élégance du costume</a:t>
            </a:r>
          </a:p>
          <a:p>
            <a:pPr marL="442913" indent="-263525">
              <a:buFont typeface="Wingdings" pitchFamily="2" charset="2"/>
              <a:buChar char="Ø"/>
            </a:pPr>
            <a:r>
              <a:rPr lang="cs-CZ" sz="1800" dirty="0" smtClean="0"/>
              <a:t>v</a:t>
            </a:r>
            <a:r>
              <a:rPr lang="fr-FR" sz="1800" dirty="0" smtClean="0"/>
              <a:t>ertu</a:t>
            </a:r>
            <a:r>
              <a:rPr lang="cs-CZ" sz="1800" dirty="0" smtClean="0"/>
              <a:t>s </a:t>
            </a:r>
            <a:r>
              <a:rPr lang="fr-FR" sz="1800" dirty="0" smtClean="0"/>
              <a:t>guerrières</a:t>
            </a:r>
            <a:endParaRPr lang="cs-CZ" sz="1800" dirty="0" smtClean="0"/>
          </a:p>
          <a:p>
            <a:pPr marL="442913" indent="-263525">
              <a:buFont typeface="Wingdings" pitchFamily="2" charset="2"/>
              <a:buChar char="Ø"/>
            </a:pPr>
            <a:r>
              <a:rPr lang="fr-FR" sz="1800" dirty="0" smtClean="0"/>
              <a:t>épreuves subies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fr-FR" sz="1800" dirty="0" smtClean="0"/>
              <a:t>Récompense:</a:t>
            </a:r>
            <a:r>
              <a:rPr lang="cs-CZ" sz="1800" dirty="0" smtClean="0"/>
              <a:t> </a:t>
            </a:r>
            <a:r>
              <a:rPr lang="fr-FR" sz="1800" b="1" dirty="0" smtClean="0"/>
              <a:t>attention de la Dame</a:t>
            </a:r>
          </a:p>
          <a:p>
            <a:pPr marL="442913" indent="-263525">
              <a:buFont typeface="Wingdings" pitchFamily="2" charset="2"/>
              <a:buChar char="Ø"/>
            </a:pPr>
            <a:endParaRPr lang="cs-CZ" sz="1800" dirty="0"/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fr-FR" dirty="0" smtClean="0"/>
              <a:t>Chanson de Roland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4857784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La chanson de geste la plus connue</a:t>
            </a:r>
            <a:r>
              <a:rPr lang="cs-CZ" sz="2100" dirty="0" smtClean="0"/>
              <a:t>, e</a:t>
            </a:r>
            <a:r>
              <a:rPr lang="fr-FR" sz="2100" dirty="0" smtClean="0"/>
              <a:t>n langue d‘oïl</a:t>
            </a:r>
            <a:endParaRPr lang="cs-CZ" sz="2100" dirty="0" smtClean="0"/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Date: vers 1100 – 1170</a:t>
            </a:r>
            <a:r>
              <a:rPr lang="cs-CZ" sz="2100" dirty="0" smtClean="0"/>
              <a:t>; </a:t>
            </a:r>
            <a:r>
              <a:rPr lang="fr-FR" sz="2100" dirty="0" smtClean="0"/>
              <a:t>Auteur: peut-être Turoldus (bibliothèque d‘Oxford)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Raconte les exploits de guerriers légendaires autour de Charlemagne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Magnifie la caste des chevaliers</a:t>
            </a:r>
            <a:r>
              <a:rPr lang="cs-CZ" sz="2100" dirty="0" smtClean="0"/>
              <a:t>, </a:t>
            </a:r>
            <a:r>
              <a:rPr lang="fr-FR" sz="2100" dirty="0" smtClean="0"/>
              <a:t>montre </a:t>
            </a:r>
            <a:r>
              <a:rPr lang="fr-FR" sz="2100" b="1" dirty="0" smtClean="0"/>
              <a:t>l‘éthique chevaleresque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Contenu</a:t>
            </a:r>
            <a:r>
              <a:rPr lang="fr-FR" sz="2100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i="1" dirty="0" smtClean="0"/>
              <a:t>Charlemagne</a:t>
            </a:r>
            <a:r>
              <a:rPr lang="fr-FR" sz="2100" dirty="0" smtClean="0"/>
              <a:t> finit une campagne contre les </a:t>
            </a:r>
            <a:r>
              <a:rPr lang="cs-CZ" sz="2100" dirty="0" smtClean="0"/>
              <a:t>S</a:t>
            </a:r>
            <a:r>
              <a:rPr lang="fr-FR" sz="2100" dirty="0" smtClean="0"/>
              <a:t>arrasins d‘Espagne et rentre en France. Seul </a:t>
            </a:r>
            <a:r>
              <a:rPr lang="fr-FR" sz="2100" b="1" i="1" dirty="0" smtClean="0"/>
              <a:t>Marsile</a:t>
            </a:r>
            <a:r>
              <a:rPr lang="fr-FR" sz="2100" dirty="0" smtClean="0"/>
              <a:t>, roi de Saragosse, résiste. Charlemagne propose à Marsile les conditions de la paix. </a:t>
            </a:r>
            <a:r>
              <a:rPr lang="fr-FR" sz="2100" b="1" i="1" dirty="0" smtClean="0"/>
              <a:t>Ganelon</a:t>
            </a:r>
            <a:r>
              <a:rPr lang="fr-FR" sz="2100" dirty="0" smtClean="0"/>
              <a:t> (beau-père de Roland) devient ambassadeur de cette mission, mais il complote avec Marsile pour obtenir la perte de </a:t>
            </a:r>
            <a:r>
              <a:rPr lang="fr-FR" sz="2100" b="1" i="1" dirty="0" smtClean="0"/>
              <a:t>Roland</a:t>
            </a:r>
            <a:r>
              <a:rPr lang="fr-FR" sz="2100" dirty="0" smtClean="0"/>
              <a:t>, neveu de Charlemagne. Roland est nommé au commandement de </a:t>
            </a:r>
            <a:r>
              <a:rPr lang="fr-FR" sz="2100" b="1" i="1" dirty="0" smtClean="0"/>
              <a:t>l‘arrière-garde</a:t>
            </a:r>
            <a:r>
              <a:rPr lang="fr-FR" sz="2100" dirty="0" smtClean="0"/>
              <a:t> et il est attaqué à </a:t>
            </a:r>
            <a:r>
              <a:rPr lang="fr-FR" sz="2100" b="1" i="1" dirty="0" smtClean="0"/>
              <a:t>Roncevaux</a:t>
            </a:r>
            <a:r>
              <a:rPr lang="fr-FR" sz="2100" dirty="0" smtClean="0"/>
              <a:t> (Pyrénées). Il attend trop longtemps avant d‘appeler des renforts en sonnant du cor, c‘est un massacre de 20 000 hommes. Charlemagne arrive et défait les </a:t>
            </a:r>
            <a:r>
              <a:rPr lang="cs-CZ" sz="2100" dirty="0" smtClean="0"/>
              <a:t>S</a:t>
            </a:r>
            <a:r>
              <a:rPr lang="fr-FR" sz="2100" dirty="0" smtClean="0"/>
              <a:t>arrasins. Ganelon est jugé et condamné au supplice.</a:t>
            </a:r>
            <a:endParaRPr lang="fr-FR" sz="21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fr-FR" dirty="0" smtClean="0"/>
              <a:t>Romans courtois</a:t>
            </a:r>
            <a:r>
              <a:rPr lang="cs-CZ" dirty="0" smtClean="0"/>
              <a:t> (</a:t>
            </a:r>
            <a:r>
              <a:rPr lang="fr-FR" dirty="0" smtClean="0"/>
              <a:t>de chevalerie</a:t>
            </a:r>
            <a:r>
              <a:rPr lang="cs-CZ" dirty="0" smtClean="0"/>
              <a:t>)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643050"/>
            <a:ext cx="8401080" cy="4714893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 héros incarne non seulement du courage guerrier, mais aussi la délicatesse du sentiment, la politesse, la générosité et surtout l‘amour pour une Dame</a:t>
            </a:r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Dans le système féodal: Dame = la suz</a:t>
            </a:r>
            <a:r>
              <a:rPr lang="cs-CZ" sz="2100" dirty="0" smtClean="0"/>
              <a:t>e</a:t>
            </a:r>
            <a:r>
              <a:rPr lang="fr-FR" sz="2100" dirty="0" smtClean="0"/>
              <a:t>raine, chevalier = le vassal</a:t>
            </a:r>
          </a:p>
          <a:p>
            <a:pPr marL="179388" indent="-179388"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u="sng" dirty="0" smtClean="0"/>
              <a:t>Les 3 sources d‘inspiration</a:t>
            </a:r>
            <a:r>
              <a:rPr lang="fr-FR" sz="2100" dirty="0" smtClean="0"/>
              <a:t>:</a:t>
            </a:r>
          </a:p>
          <a:p>
            <a:pPr marL="263525" indent="-263525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L‘Antiquité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Le Roman d‘Alexandre</a:t>
            </a:r>
          </a:p>
          <a:p>
            <a:pPr marL="263525" indent="-263525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/>
              <a:t>Les légendes c</a:t>
            </a:r>
            <a:r>
              <a:rPr lang="cs-CZ" sz="2100" b="1" dirty="0" smtClean="0"/>
              <a:t>e</a:t>
            </a:r>
            <a:r>
              <a:rPr lang="fr-FR" sz="2100" b="1" dirty="0" smtClean="0"/>
              <a:t>ltiques du roi Arthur et de</a:t>
            </a:r>
            <a:r>
              <a:rPr lang="cs-CZ" sz="2100" b="1" dirty="0" smtClean="0"/>
              <a:t>s</a:t>
            </a:r>
            <a:r>
              <a:rPr lang="fr-FR" sz="2100" b="1" dirty="0" smtClean="0"/>
              <a:t> chevaliers de la Table ronde</a:t>
            </a:r>
          </a:p>
          <a:p>
            <a:pPr marL="263525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chevalier à la charrette</a:t>
            </a:r>
            <a:r>
              <a:rPr lang="fr-FR" sz="2100" dirty="0" smtClean="0"/>
              <a:t> (Lancelot, Guenièvre, roi Arthur, Méléagant) de </a:t>
            </a:r>
            <a:r>
              <a:rPr lang="fr-FR" sz="2100" b="1" dirty="0" smtClean="0">
                <a:solidFill>
                  <a:srgbClr val="0033CC"/>
                </a:solidFill>
              </a:rPr>
              <a:t>Chrétien de Troyes</a:t>
            </a:r>
            <a:r>
              <a:rPr lang="fr-FR" sz="2100" b="1" dirty="0" smtClean="0"/>
              <a:t>, </a:t>
            </a:r>
            <a:r>
              <a:rPr lang="fr-FR" sz="2100" dirty="0" smtClean="0"/>
              <a:t>fondateur de genre romanesque</a:t>
            </a:r>
          </a:p>
          <a:p>
            <a:pPr marL="263525" indent="-263525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fr-FR" sz="2100" b="1" dirty="0" smtClean="0"/>
              <a:t>L‘amour tragique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Tristan et Iseut </a:t>
            </a:r>
            <a:r>
              <a:rPr lang="fr-FR" sz="2100" dirty="0" smtClean="0"/>
              <a:t>(inspiré du thème breton)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D‘autre</a:t>
            </a:r>
            <a:r>
              <a:rPr lang="cs-CZ" dirty="0" smtClean="0"/>
              <a:t>s</a:t>
            </a:r>
            <a:r>
              <a:rPr lang="fr-FR" dirty="0" smtClean="0"/>
              <a:t> genres de M.-Â.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357313"/>
            <a:ext cx="8429684" cy="5072062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Les fabliaux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Le Roman de Renart </a:t>
            </a:r>
            <a:r>
              <a:rPr lang="fr-FR" sz="2100" dirty="0" smtClean="0"/>
              <a:t>(l</a:t>
            </a:r>
            <a:r>
              <a:rPr lang="cs-CZ" sz="2100" dirty="0" smtClean="0"/>
              <a:t>a</a:t>
            </a:r>
            <a:r>
              <a:rPr lang="fr-FR" sz="2100" dirty="0" smtClean="0"/>
              <a:t> lutte du renard contre le loup)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b="1" dirty="0" smtClean="0"/>
              <a:t>La littérature didactique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Le Roman de la Rose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b="1" dirty="0" smtClean="0"/>
              <a:t>Le théâtre comique</a:t>
            </a:r>
            <a:r>
              <a:rPr lang="fr-FR" sz="2100" dirty="0" smtClean="0"/>
              <a:t>: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Farce de Maître Pathelin </a:t>
            </a:r>
            <a:r>
              <a:rPr lang="fr-FR" sz="2100" dirty="0" smtClean="0"/>
              <a:t>– la satire de la justice, le thème du trompeur trompé, « </a:t>
            </a:r>
            <a:r>
              <a:rPr lang="fr-FR" sz="2100" i="1" dirty="0" smtClean="0"/>
              <a:t>Revenons à nos moutons</a:t>
            </a:r>
            <a:r>
              <a:rPr lang="fr-FR" sz="2100" dirty="0" smtClean="0"/>
              <a:t> »</a:t>
            </a:r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b="1" dirty="0" smtClean="0"/>
              <a:t>La poésie</a:t>
            </a:r>
            <a:r>
              <a:rPr lang="fr-FR" sz="2100" dirty="0" smtClean="0"/>
              <a:t>: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François Villon </a:t>
            </a:r>
            <a:r>
              <a:rPr lang="fr-FR" sz="2100" dirty="0" smtClean="0"/>
              <a:t>(1431 – 1463?) – le dernier poète du Moyen Âge et le premier poète moderne, étudie à la Sorbonne, devient maître ès arts,</a:t>
            </a:r>
            <a:r>
              <a:rPr lang="cs-CZ" sz="2100" dirty="0" smtClean="0"/>
              <a:t>la </a:t>
            </a:r>
            <a:r>
              <a:rPr lang="fr-FR" sz="2100" dirty="0" smtClean="0"/>
              <a:t> vie </a:t>
            </a:r>
            <a:r>
              <a:rPr lang="cs-CZ" sz="2100" dirty="0" smtClean="0"/>
              <a:t>de </a:t>
            </a:r>
            <a:r>
              <a:rPr lang="fr-FR" sz="2100" dirty="0" smtClean="0"/>
              <a:t>bohème, </a:t>
            </a:r>
            <a:r>
              <a:rPr lang="cs-CZ" sz="2100" dirty="0" smtClean="0"/>
              <a:t>l‘</a:t>
            </a:r>
            <a:r>
              <a:rPr lang="fr-FR" sz="2100" dirty="0" smtClean="0"/>
              <a:t>avanturier, fréquente des tavernes, des amours faciles, vole, tue, se cache, emprisonné et exilé à plusieurs reprises, disparaît après être gracié de la condamnation à mort par pendaison</a:t>
            </a:r>
          </a:p>
          <a:p>
            <a:pPr marL="539750" indent="-360363"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Petit Testament, le Testament</a:t>
            </a:r>
          </a:p>
          <a:p>
            <a:pPr marL="539750" indent="-360363"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Ballade des Dames du temps jadis</a:t>
            </a:r>
            <a:r>
              <a:rPr lang="fr-FR" sz="2100" dirty="0" smtClean="0"/>
              <a:t>,</a:t>
            </a:r>
            <a:r>
              <a:rPr lang="fr-FR" sz="2100" b="1" dirty="0" smtClean="0">
                <a:solidFill>
                  <a:srgbClr val="FF0000"/>
                </a:solidFill>
              </a:rPr>
              <a:t> </a:t>
            </a:r>
            <a:r>
              <a:rPr lang="fr-FR" sz="2100" dirty="0" smtClean="0"/>
              <a:t>« </a:t>
            </a:r>
            <a:r>
              <a:rPr lang="fr-FR" sz="2100" i="1" dirty="0" smtClean="0"/>
              <a:t>Où sont les neiges d‘antan? </a:t>
            </a:r>
            <a:r>
              <a:rPr lang="fr-FR" sz="2100" dirty="0" smtClean="0"/>
              <a:t>»</a:t>
            </a:r>
            <a:endParaRPr lang="fr-FR" sz="2100" b="1" dirty="0" smtClean="0">
              <a:solidFill>
                <a:srgbClr val="FF0000"/>
              </a:solidFill>
            </a:endParaRPr>
          </a:p>
          <a:p>
            <a:pPr marL="539750" indent="-360363"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Ballade des Pendus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VY_32_INOVACE_2.1.FJ4.09/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1823</Words>
  <Application>Microsoft Office PowerPoint</Application>
  <PresentationFormat>Předvádění na obrazovce (4:3)</PresentationFormat>
  <Paragraphs>215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Prezentace aplikace PowerPoint</vt:lpstr>
      <vt:lpstr>Littérature française I</vt:lpstr>
      <vt:lpstr>Moyen Âge</vt:lpstr>
      <vt:lpstr>Premiers textes en français</vt:lpstr>
      <vt:lpstr>Langues au Moyen Âge</vt:lpstr>
      <vt:lpstr>2 grands genres littéraires au M.-Â.</vt:lpstr>
      <vt:lpstr>Chanson de Roland</vt:lpstr>
      <vt:lpstr>Romans courtois (de chevalerie)</vt:lpstr>
      <vt:lpstr>D‘autres genres de M.-Â.</vt:lpstr>
      <vt:lpstr>Renaissance et Humanisme</vt:lpstr>
      <vt:lpstr>Littérature du XVIe s.</vt:lpstr>
      <vt:lpstr>Que savez-vous?</vt:lpstr>
      <vt:lpstr>Que savez-vous?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</dc:creator>
  <cp:lastModifiedBy>Radek</cp:lastModifiedBy>
  <cp:revision>161</cp:revision>
  <dcterms:modified xsi:type="dcterms:W3CDTF">2013-01-08T18:01:32Z</dcterms:modified>
</cp:coreProperties>
</file>