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42" r:id="rId3"/>
    <p:sldId id="296" r:id="rId4"/>
    <p:sldId id="297" r:id="rId5"/>
    <p:sldId id="335" r:id="rId6"/>
    <p:sldId id="334" r:id="rId7"/>
    <p:sldId id="299" r:id="rId8"/>
    <p:sldId id="305" r:id="rId9"/>
    <p:sldId id="306" r:id="rId10"/>
    <p:sldId id="332" r:id="rId11"/>
    <p:sldId id="307" r:id="rId12"/>
    <p:sldId id="312" r:id="rId13"/>
    <p:sldId id="344" r:id="rId14"/>
    <p:sldId id="316" r:id="rId15"/>
    <p:sldId id="317" r:id="rId16"/>
    <p:sldId id="343" r:id="rId17"/>
    <p:sldId id="345" r:id="rId18"/>
    <p:sldId id="337" r:id="rId19"/>
    <p:sldId id="338" r:id="rId20"/>
    <p:sldId id="285" r:id="rId21"/>
    <p:sldId id="333" r:id="rId22"/>
    <p:sldId id="340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vlcek" initials="d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VY_32_INOVACE_2.1.FJr.01/Št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DB70E-26A6-4463-AE52-DD4542AFE8C2}" type="datetimeFigureOut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CZ.1.07/1.5.00/34.0501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2919AC-9F23-4591-BE94-F0467FC858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1353992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VY_32_INOVACE_2.1.FJr.01/Št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17C325-DCBC-4C4A-891A-E84DB1E9DD89}" type="datetimeFigureOut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CZ.1.07/1.5.00/34.0501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8BBD98-82AE-4170-9F5A-899BB2952A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3428580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záhlaví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charset="0"/>
              </a:rPr>
              <a:t>VY_32_INOVACE_2.1.FJr.01/Št</a:t>
            </a:r>
          </a:p>
        </p:txBody>
      </p:sp>
      <p:sp>
        <p:nvSpPr>
          <p:cNvPr id="1638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charset="0"/>
              </a:rPr>
              <a:t>CZ.1.07/1.5.00/34.0501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D58E1-7D30-47A8-A9B5-0C1759F4405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7D58E1-7D30-47A8-A9B5-0C1759F44059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5CB0-CFB0-47AB-8DBA-3AA54D007040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99C4-5D46-4585-8856-B852B8CFA5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B9EE-D9F3-4329-8645-160F8BF02425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1977-D37F-40BC-B85B-44AC8FF83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3F2F-8615-412A-B2E2-88D307F67CD8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6E01-1CD5-44B5-990A-020EDA157E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E61C-8DB9-463E-ACE1-002E840A9B71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8CBAE-7F1A-4050-A4A7-DF7836E44A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E150-20AA-49D3-B916-60244EA36F5E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21F48-5F99-4906-886D-9ED339A341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3F40-01CE-4CB8-8CDC-2E3D50EC3081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563A-889F-411A-9D19-64294868D9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2567-BAD0-41E0-AD77-9B3F61CFB870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E1AF-7B9C-4C2B-AB18-1EF0DDEC01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A7AE-21FF-479F-A11E-7987883371D9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C450-E866-4B7C-B17F-5A209B35E6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9E50-8E69-42D0-9C72-8B2003B9D125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2288-27C4-4AA7-BD44-E3E09615FF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992F-3BEF-40AF-B641-12063A834E5A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9935-7E19-407F-9745-19DFE7EA18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EDB-4B9E-42B0-B4D1-9132BB4ADBC5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1DEF-2673-4D60-A9E1-2A1AD079C8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78BF5-32E3-437E-9973-A85C38F7CDCA}" type="datetime1">
              <a:rPr lang="cs-CZ"/>
              <a:pPr>
                <a:defRPr/>
              </a:pPr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Autorem materiálu a všech jeho částí, není-li uvedeno jinak, je Mgr. Andrea Šteflová CZ.1.07/1.5.00/34.0501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A6EEC6-FF56-4D13-9AC0-E0321FFA13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Auguste_et_Louis_Lumi%C3%A8re" TargetMode="External"/><Relationship Id="rId13" Type="http://schemas.openxmlformats.org/officeDocument/2006/relationships/hyperlink" Target="http://commons.wikimedia.org/wiki/File:TrianguloPascal.jpg" TargetMode="External"/><Relationship Id="rId3" Type="http://schemas.openxmlformats.org/officeDocument/2006/relationships/hyperlink" Target="http://www.devbook.cz/maturitni-otazka-fyzika-struktura-vlastnosti-kapalin-pascaluv-zakon" TargetMode="External"/><Relationship Id="rId7" Type="http://schemas.openxmlformats.org/officeDocument/2006/relationships/hyperlink" Target="http://fr.wikipedia.org/wiki/Louis_Pasteur" TargetMode="External"/><Relationship Id="rId12" Type="http://schemas.openxmlformats.org/officeDocument/2006/relationships/hyperlink" Target="http://commons.wikimedia.org/wiki/File:Pascal_triangle_small.png" TargetMode="External"/><Relationship Id="rId2" Type="http://schemas.openxmlformats.org/officeDocument/2006/relationships/hyperlink" Target="http://fr.wikipedia.org/wiki/Principe_de_Pasca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Point_de_vue_du_Gras" TargetMode="External"/><Relationship Id="rId11" Type="http://schemas.openxmlformats.org/officeDocument/2006/relationships/hyperlink" Target="http://fr.fotopedia.com/items/flickr-2632674049" TargetMode="External"/><Relationship Id="rId5" Type="http://schemas.openxmlformats.org/officeDocument/2006/relationships/hyperlink" Target="http://fr.wikipedia.org/wiki/Fr%C3%A8res_Montgolfier" TargetMode="External"/><Relationship Id="rId10" Type="http://schemas.openxmlformats.org/officeDocument/2006/relationships/hyperlink" Target="http://commons.wikimedia.org/wiki/File:Principe_de_Pascal.jpg" TargetMode="External"/><Relationship Id="rId4" Type="http://schemas.openxmlformats.org/officeDocument/2006/relationships/hyperlink" Target="http://fr.wikipedia.org/wiki/Denis_Papin" TargetMode="External"/><Relationship Id="rId9" Type="http://schemas.openxmlformats.org/officeDocument/2006/relationships/hyperlink" Target="http://commons.wikimedia.org/wiki/File:Blaise_pascal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gypte_louvre_222_hieroglypes.jpg" TargetMode="External"/><Relationship Id="rId13" Type="http://schemas.openxmlformats.org/officeDocument/2006/relationships/hyperlink" Target="http://commons.wikimedia.org/wiki/File:Final_braille.png" TargetMode="External"/><Relationship Id="rId3" Type="http://schemas.openxmlformats.org/officeDocument/2006/relationships/hyperlink" Target="http://commons.wikimedia.org/wiki/File:Digesteur_Dessin_theorique.gif" TargetMode="External"/><Relationship Id="rId7" Type="http://schemas.openxmlformats.org/officeDocument/2006/relationships/hyperlink" Target="http://commons.wikimedia.org/wiki/File:Jean-Francois_Champollion_2.jpg" TargetMode="External"/><Relationship Id="rId12" Type="http://schemas.openxmlformats.org/officeDocument/2006/relationships/hyperlink" Target="http://commons.wikimedia.org/wiki/File:View_from_the_Window_at_Le_Gras,_Joseph_Nic%C3%A9phore_Ni%C3%A9pce.jpg" TargetMode="External"/><Relationship Id="rId2" Type="http://schemas.openxmlformats.org/officeDocument/2006/relationships/hyperlink" Target="http://commons.wikimedia.org/wiki/File:Denis_Papin.jpg" TargetMode="External"/><Relationship Id="rId16" Type="http://schemas.openxmlformats.org/officeDocument/2006/relationships/hyperlink" Target="http://commons.wikimedia.org/wiki/File:Louis_Pasteur,_foto_av_F%C3%A9lix_Nadar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1783_balloonj.jpg" TargetMode="External"/><Relationship Id="rId11" Type="http://schemas.openxmlformats.org/officeDocument/2006/relationships/hyperlink" Target="http://commons.wikimedia.org/wiki/File:Joseph_Nic%C3%A9phore_Ni%C3%A9pce.jpg" TargetMode="External"/><Relationship Id="rId5" Type="http://schemas.openxmlformats.org/officeDocument/2006/relationships/hyperlink" Target="http://commons.wikimedia.org/wiki/File:Annonay_Montgolfier_2011-08-01-032.jpg" TargetMode="External"/><Relationship Id="rId15" Type="http://schemas.openxmlformats.org/officeDocument/2006/relationships/hyperlink" Target="http://commons.wikimedia.org/wiki/File:Braille.jpg" TargetMode="External"/><Relationship Id="rId10" Type="http://schemas.openxmlformats.org/officeDocument/2006/relationships/hyperlink" Target="http://cs.wikipedia.org/wiki/Soubor:Niepce_camera.jpg" TargetMode="External"/><Relationship Id="rId4" Type="http://schemas.openxmlformats.org/officeDocument/2006/relationships/hyperlink" Target="http://commons.wikimedia.org/wiki/File:Papin_cooking_pot_late_18th_century.jpg" TargetMode="External"/><Relationship Id="rId9" Type="http://schemas.openxmlformats.org/officeDocument/2006/relationships/hyperlink" Target="http://commons.wikimedia.org/wiki/File:Egypt_Hieroglyphe2.jpg" TargetMode="External"/><Relationship Id="rId14" Type="http://schemas.openxmlformats.org/officeDocument/2006/relationships/hyperlink" Target="http://commons.wikimedia.org/wiki/File:LouisBraille.png?uselang=f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%C3%A9canisme_du_cin%C3%A9matographe_des_fr%C3%A8res_Lumi%C3%A8re.gif" TargetMode="External"/><Relationship Id="rId7" Type="http://schemas.openxmlformats.org/officeDocument/2006/relationships/hyperlink" Target="http://commons.wikimedia.org/wiki/File:Radioactive.svg" TargetMode="External"/><Relationship Id="rId2" Type="http://schemas.openxmlformats.org/officeDocument/2006/relationships/hyperlink" Target="http://www.institut-lumiere.org/francais/patrimoinelumiere/cinematographe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ommons.wikimedia.org/wiki/File:Pierre_and_Marie_Curie.jpg" TargetMode="External"/><Relationship Id="rId5" Type="http://schemas.openxmlformats.org/officeDocument/2006/relationships/hyperlink" Target="http://commons.wikimedia.org/wiki/File:Henri_Becquerel.jpg" TargetMode="External"/><Relationship Id="rId4" Type="http://schemas.openxmlformats.org/officeDocument/2006/relationships/hyperlink" Target="http://commons.wikimedia.org/wiki/File:CinematographeProjecti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4294967295"/>
          </p:nvPr>
        </p:nvSpPr>
        <p:spPr>
          <a:xfrm>
            <a:off x="571500" y="2000250"/>
            <a:ext cx="8001000" cy="3227388"/>
          </a:xfrm>
        </p:spPr>
        <p:txBody>
          <a:bodyPr/>
          <a:lstStyle/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Autor materiálu:	Andrea Šteflová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Datum vytvoření:	duben 2013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Vzdělávací oblast:	jazyk a jazyková komunikace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Vyučovací předmět:	seminář z francouzského jazyka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Ročník:	4., oktáva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Téma:	francouzští vědci a vynálezci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Druh materiálu:	prezentace, pracovní list </a:t>
            </a:r>
          </a:p>
          <a:p>
            <a:pPr marL="2159000" indent="-2159000" defTabSz="1062038" eaLnBrk="1" hangingPunct="1">
              <a:lnSpc>
                <a:spcPct val="90000"/>
              </a:lnSpc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Klíčová slova:	</a:t>
            </a:r>
            <a:r>
              <a:rPr lang="fr-FR" sz="1800" dirty="0" smtClean="0">
                <a:latin typeface="Arial" charset="0"/>
                <a:cs typeface="Arial" charset="0"/>
              </a:rPr>
              <a:t>Pascal, Papin, Montgolfier, Champollion, Niépce, Ampère, Braille, Pasteur, Laennec, Lumière, Becquerel, Curie, Moreno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r>
              <a:rPr lang="cs-CZ" sz="1800" dirty="0" smtClean="0">
                <a:latin typeface="Arial" charset="0"/>
                <a:cs typeface="Arial" charset="0"/>
              </a:rPr>
              <a:t>Anotace:	výklad učiva, samostatná práce</a:t>
            </a:r>
          </a:p>
          <a:p>
            <a:pPr marL="2159000" indent="-2159000" defTabSz="1062038" eaLnBrk="1" hangingPunct="1">
              <a:lnSpc>
                <a:spcPct val="90000"/>
              </a:lnSpc>
              <a:buFont typeface="Arial" charset="0"/>
              <a:buNone/>
              <a:tabLst>
                <a:tab pos="2152650" algn="l"/>
              </a:tabLst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15363" name="Obráze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68300"/>
            <a:ext cx="5715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avidvlcek\Desktop\vynalezy\Electroaim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786190"/>
            <a:ext cx="2438810" cy="262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André-Marie Ampère</a:t>
            </a:r>
            <a:endParaRPr lang="fr-FR" dirty="0" smtClean="0"/>
          </a:p>
        </p:txBody>
      </p:sp>
      <p:pic>
        <p:nvPicPr>
          <p:cNvPr id="5122" name="Picture 2" descr="C:\Users\davidvlcek\Desktop\vynalezy\Andre-Marie_Amp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3317205" cy="3881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858148" y="5500702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inconnu</a:t>
            </a:r>
            <a:endParaRPr lang="fr-FR" sz="10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1428736"/>
            <a:ext cx="52149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physicien, mathématicien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n 1827, il a énoncé </a:t>
            </a:r>
            <a:r>
              <a:rPr lang="fr-FR" sz="2100" b="1" dirty="0" smtClean="0">
                <a:latin typeface="+mj-lt"/>
              </a:rPr>
              <a:t>la théorie de l‘électromagnétisme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imaginé </a:t>
            </a:r>
            <a:r>
              <a:rPr lang="fr-FR" sz="2100" b="1" dirty="0" smtClean="0">
                <a:latin typeface="+mj-lt"/>
              </a:rPr>
              <a:t>le galvanomètre</a:t>
            </a:r>
            <a:endParaRPr lang="fr-FR" sz="21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inventeur du premier </a:t>
            </a:r>
            <a:r>
              <a:rPr lang="fr-FR" sz="2100" b="1" dirty="0" smtClean="0">
                <a:latin typeface="+mj-lt"/>
              </a:rPr>
              <a:t>télégraphe électrique</a:t>
            </a:r>
            <a:endParaRPr lang="fr-FR" sz="21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avec </a:t>
            </a:r>
            <a:r>
              <a:rPr lang="fr-FR" sz="2100" i="1" dirty="0" smtClean="0">
                <a:latin typeface="+mj-lt"/>
              </a:rPr>
              <a:t>Arago</a:t>
            </a:r>
            <a:r>
              <a:rPr lang="fr-FR" sz="2100" dirty="0" smtClean="0">
                <a:latin typeface="+mj-lt"/>
              </a:rPr>
              <a:t>, il a inventé </a:t>
            </a:r>
            <a:r>
              <a:rPr lang="fr-FR" sz="2100" b="1" dirty="0" smtClean="0">
                <a:latin typeface="+mj-lt"/>
              </a:rPr>
              <a:t>l‘électroaimant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b="1" dirty="0" smtClean="0">
                <a:latin typeface="+mj-lt"/>
              </a:rPr>
              <a:t>1 A</a:t>
            </a:r>
            <a:r>
              <a:rPr lang="cs-CZ" sz="2100" dirty="0" smtClean="0">
                <a:latin typeface="+mj-lt"/>
              </a:rPr>
              <a:t> – unité SI d‘intensité d‘un courant électrique</a:t>
            </a:r>
            <a:endParaRPr lang="fr-FR" sz="2100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3031592" y="5326598"/>
            <a:ext cx="1898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+mj-lt"/>
              </a:rPr>
              <a:t>Auteur : Pearson </a:t>
            </a:r>
            <a:r>
              <a:rPr lang="fr-FR" sz="1000" dirty="0">
                <a:latin typeface="+mj-lt"/>
              </a:rPr>
              <a:t>Scott Foresman</a:t>
            </a:r>
          </a:p>
        </p:txBody>
      </p:sp>
      <p:sp>
        <p:nvSpPr>
          <p:cNvPr id="13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Louis Braille</a:t>
            </a:r>
            <a:endParaRPr lang="fr-FR" dirty="0" smtClean="0"/>
          </a:p>
        </p:txBody>
      </p:sp>
      <p:pic>
        <p:nvPicPr>
          <p:cNvPr id="3075" name="Picture 3" descr="C:\Users\davidvlcek\Desktop\vynalezy\alphabet brail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2724"/>
            <a:ext cx="5078368" cy="4890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vidvlcek\Desktop\vynalezy\LouisBrail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852"/>
            <a:ext cx="2357454" cy="1340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vidvlcek\Desktop\vynalezy\Brai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00174"/>
            <a:ext cx="2857520" cy="29542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5720" y="4500570"/>
            <a:ext cx="3486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inventeur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perdu la vue à ses 3 ans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auteur du système d‘écriture tactile pour les aveugles et les malvoyants – </a:t>
            </a:r>
            <a:r>
              <a:rPr lang="fr-FR" sz="2100" b="1" dirty="0" smtClean="0">
                <a:latin typeface="+mj-lt"/>
              </a:rPr>
              <a:t>l‘écriture braille</a:t>
            </a:r>
            <a:endParaRPr lang="fr-FR" sz="2100" b="1" dirty="0"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48081" y="3650383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inconnu</a:t>
            </a:r>
            <a:endParaRPr lang="fr-FR" sz="1000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8063895" y="5580707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Pierre Henri</a:t>
            </a:r>
            <a:endParaRPr lang="fr-FR" sz="1000" dirty="0">
              <a:latin typeface="+mj-lt"/>
            </a:endParaRPr>
          </a:p>
        </p:txBody>
      </p: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Louis Pasteur</a:t>
            </a:r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4643438" y="1285860"/>
            <a:ext cx="414441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chimiste, physicien, microbiologiste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prouvé que la fermentation est due à l‘action des micro-organismes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auteur de la méthode de conservation des aliments – </a:t>
            </a:r>
            <a:r>
              <a:rPr lang="fr-FR" sz="2100" b="1" dirty="0" smtClean="0">
                <a:latin typeface="+mj-lt"/>
              </a:rPr>
              <a:t>la pasteurisation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étudié les maladies infectieuses</a:t>
            </a:r>
            <a:endParaRPr lang="cs-CZ" sz="21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la découverte du </a:t>
            </a:r>
            <a:r>
              <a:rPr lang="fr-FR" sz="2100" b="1" dirty="0" smtClean="0">
                <a:latin typeface="+mj-lt"/>
              </a:rPr>
              <a:t>staphylocoque</a:t>
            </a:r>
            <a:r>
              <a:rPr lang="fr-FR" sz="2100" dirty="0" smtClean="0">
                <a:latin typeface="+mj-lt"/>
              </a:rPr>
              <a:t> et du </a:t>
            </a:r>
            <a:r>
              <a:rPr lang="fr-FR" sz="2100" b="1" dirty="0" smtClean="0">
                <a:latin typeface="+mj-lt"/>
              </a:rPr>
              <a:t>streptocoque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réalisé le </a:t>
            </a:r>
            <a:r>
              <a:rPr lang="fr-FR" sz="2100" b="1" dirty="0" smtClean="0">
                <a:latin typeface="+mj-lt"/>
              </a:rPr>
              <a:t>vaccin contre la rage </a:t>
            </a:r>
            <a:r>
              <a:rPr lang="fr-FR" sz="2100" dirty="0" smtClean="0">
                <a:latin typeface="+mj-lt"/>
              </a:rPr>
              <a:t>(1885)</a:t>
            </a:r>
            <a:endParaRPr lang="fr-FR" sz="2100" b="1" dirty="0">
              <a:latin typeface="+mj-lt"/>
            </a:endParaRPr>
          </a:p>
        </p:txBody>
      </p:sp>
      <p:pic>
        <p:nvPicPr>
          <p:cNvPr id="4100" name="Picture 4" descr="C:\Users\davidvlcek\Desktop\vynalezy\Louis_Pasteur,_foto_av_Félix_Na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85860"/>
            <a:ext cx="3643338" cy="5025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 rot="16200000">
            <a:off x="13043" y="5487628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Félix Nadar</a:t>
            </a:r>
            <a:endParaRPr lang="fr-FR" sz="1000" dirty="0">
              <a:latin typeface="+mj-lt"/>
            </a:endParaRP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dirty="0" smtClean="0">
                <a:latin typeface="Arial" charset="0"/>
              </a:rPr>
              <a:t>René Théophile Hyacinthe Laennec</a:t>
            </a:r>
          </a:p>
        </p:txBody>
      </p:sp>
      <p:sp>
        <p:nvSpPr>
          <p:cNvPr id="10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pic>
        <p:nvPicPr>
          <p:cNvPr id="5122" name="Picture 2" descr="C:\Users\davidvlcek\Desktop\vynalezy\Rene-Theophile-Hyacinthe_Laenn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" y="1500174"/>
            <a:ext cx="2528191" cy="3500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64394" y="1411713"/>
            <a:ext cx="3950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inventé </a:t>
            </a:r>
            <a:r>
              <a:rPr lang="fr-FR" sz="2100" b="1" dirty="0" smtClean="0">
                <a:latin typeface="+mj-lt"/>
              </a:rPr>
              <a:t>le stéthoscope</a:t>
            </a:r>
            <a:endParaRPr lang="fr-FR" sz="21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le diagnostic par </a:t>
            </a:r>
            <a:r>
              <a:rPr lang="fr-FR" sz="2100" b="1" dirty="0" smtClean="0">
                <a:latin typeface="+mj-lt"/>
              </a:rPr>
              <a:t>auscultation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5500702"/>
            <a:ext cx="25926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>
                <a:latin typeface="+mj-lt"/>
              </a:rPr>
              <a:t>m</a:t>
            </a:r>
            <a:r>
              <a:rPr lang="cs-CZ" sz="2100" dirty="0" smtClean="0">
                <a:latin typeface="+mj-lt"/>
              </a:rPr>
              <a:t>édecin, inventeur</a:t>
            </a:r>
            <a:endParaRPr lang="fr-FR" sz="21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158" y="5000636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inconnu</a:t>
            </a:r>
            <a:endParaRPr lang="fr-FR" sz="1000" dirty="0"/>
          </a:p>
        </p:txBody>
      </p:sp>
      <p:pic>
        <p:nvPicPr>
          <p:cNvPr id="5123" name="Picture 3" descr="C:\Users\davidvlcek\Desktop\vynalezy\Laennec - Théobald_Chartr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285992"/>
            <a:ext cx="4177322" cy="3753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vidvlcek\Desktop\vynalezy\Stethoscope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4520" y="1333123"/>
            <a:ext cx="2020318" cy="1747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072066" y="6072206"/>
            <a:ext cx="1728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Auteur : Théobald </a:t>
            </a:r>
            <a:r>
              <a:rPr lang="cs-CZ" sz="1000" dirty="0" smtClean="0"/>
              <a:t>Chartran</a:t>
            </a:r>
            <a:endParaRPr lang="fr-FR" sz="1000" dirty="0"/>
          </a:p>
        </p:txBody>
      </p:sp>
      <p:pic>
        <p:nvPicPr>
          <p:cNvPr id="5125" name="Picture 5" descr="C:\Users\davidvlcek\Desktop\vynalezy\Stethos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37909"/>
            <a:ext cx="2057400" cy="293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865762" y="6048498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inconnu</a:t>
            </a:r>
            <a:endParaRPr lang="fr-FR" sz="1000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Auguste et Louis Lumière</a:t>
            </a:r>
            <a:endParaRPr lang="fr-FR" dirty="0" smtClean="0">
              <a:latin typeface="Arial" charset="0"/>
            </a:endParaRPr>
          </a:p>
        </p:txBody>
      </p:sp>
      <p:pic>
        <p:nvPicPr>
          <p:cNvPr id="5122" name="Picture 2" descr="C:\Users\davidvlcek\Desktop\vynalezy\Freres Lumi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2714644" cy="3660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vidvlcek\Desktop\vynalezy\comparaisons-pellicules-Lumiè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26" r="34998" b="2075"/>
          <a:stretch/>
        </p:blipFill>
        <p:spPr bwMode="auto">
          <a:xfrm>
            <a:off x="6858016" y="1428736"/>
            <a:ext cx="2069666" cy="375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28926" y="1285860"/>
            <a:ext cx="39138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 smtClean="0">
                <a:latin typeface="+mj-lt"/>
              </a:rPr>
              <a:t>on leur doit </a:t>
            </a:r>
            <a:r>
              <a:rPr lang="cs-CZ" sz="2100" b="1" dirty="0" smtClean="0">
                <a:latin typeface="+mj-lt"/>
              </a:rPr>
              <a:t>le Cinématographe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282" y="5072074"/>
            <a:ext cx="1745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Source : i</a:t>
            </a:r>
            <a:r>
              <a:rPr lang="cs-CZ" sz="1000" dirty="0" smtClean="0"/>
              <a:t>nstitut-lumiere.org</a:t>
            </a:r>
            <a:endParaRPr lang="fr-FR" sz="1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215206" y="5143512"/>
            <a:ext cx="1745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Source : i</a:t>
            </a:r>
            <a:r>
              <a:rPr lang="cs-CZ" sz="1000" dirty="0" smtClean="0"/>
              <a:t>nstitut-lumiere.org</a:t>
            </a:r>
            <a:endParaRPr lang="fr-FR" sz="1000" dirty="0"/>
          </a:p>
        </p:txBody>
      </p:sp>
      <p:pic>
        <p:nvPicPr>
          <p:cNvPr id="5126" name="Picture 6" descr="C:\Users\davidvlcek\Desktop\vynalezy\CinematographeProjectio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" r="2219"/>
          <a:stretch/>
        </p:blipFill>
        <p:spPr bwMode="auto">
          <a:xfrm>
            <a:off x="3214678" y="1785926"/>
            <a:ext cx="3214710" cy="4592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42910" y="5214950"/>
            <a:ext cx="17900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/>
              <a:t>frères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dirty="0" smtClean="0"/>
              <a:t>i</a:t>
            </a:r>
            <a:r>
              <a:rPr lang="fr-FR" sz="2100" dirty="0" smtClean="0"/>
              <a:t>ndustriels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/>
              <a:t>inventeurs</a:t>
            </a:r>
            <a:endParaRPr lang="fr-FR" sz="2100" dirty="0"/>
          </a:p>
        </p:txBody>
      </p:sp>
      <p:sp>
        <p:nvSpPr>
          <p:cNvPr id="16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2672383" y="4971428"/>
            <a:ext cx="1330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</a:t>
            </a:r>
            <a:r>
              <a:rPr lang="cs-CZ" sz="1000" dirty="0"/>
              <a:t>: </a:t>
            </a:r>
            <a:r>
              <a:rPr lang="cs-CZ" sz="1000" dirty="0" smtClean="0"/>
              <a:t>Louis Poyet</a:t>
            </a:r>
            <a:endParaRPr lang="fr-FR" sz="1000" dirty="0"/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dirty="0" smtClean="0">
                <a:latin typeface="Arial" charset="0"/>
              </a:rPr>
              <a:t>Henri Becquerel</a:t>
            </a:r>
          </a:p>
        </p:txBody>
      </p:sp>
      <p:pic>
        <p:nvPicPr>
          <p:cNvPr id="6146" name="Picture 2" descr="C:\Users\davidvlcek\Desktop\vynalezy\Henri_Becquer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419211"/>
            <a:ext cx="4164494" cy="4719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7158" y="1357298"/>
            <a:ext cx="44291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physicien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1896, en étudiant les sels d‘uranium, il a découvert, par hasard, </a:t>
            </a:r>
            <a:r>
              <a:rPr lang="fr-FR" sz="2100" b="1" dirty="0" smtClean="0">
                <a:latin typeface="+mj-lt"/>
              </a:rPr>
              <a:t>la radioactivité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en son hommage </a:t>
            </a:r>
            <a:r>
              <a:rPr lang="fr-FR" sz="2100" b="1" dirty="0" smtClean="0">
                <a:latin typeface="+mj-lt"/>
              </a:rPr>
              <a:t>1Bq</a:t>
            </a:r>
            <a:r>
              <a:rPr lang="fr-FR" sz="2100" dirty="0" smtClean="0">
                <a:latin typeface="+mj-lt"/>
              </a:rPr>
              <a:t> = unité de mesure d‘activité d‘une source radioactive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lauréats du </a:t>
            </a:r>
            <a:r>
              <a:rPr lang="fr-FR" sz="2100" b="1" dirty="0" smtClean="0">
                <a:latin typeface="+mj-lt"/>
              </a:rPr>
              <a:t>prix Nobel de physique </a:t>
            </a:r>
            <a:r>
              <a:rPr lang="fr-FR" sz="2100" dirty="0" smtClean="0">
                <a:latin typeface="+mj-lt"/>
              </a:rPr>
              <a:t>en 1903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15272" y="6143644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inconnu</a:t>
            </a:r>
            <a:endParaRPr lang="fr-FR" sz="1000" dirty="0"/>
          </a:p>
        </p:txBody>
      </p:sp>
      <p:pic>
        <p:nvPicPr>
          <p:cNvPr id="6148" name="Picture 4" descr="C:\Users\davidvlcek\Desktop\vynalezy\Radioactiv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071942"/>
            <a:ext cx="2367659" cy="207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857356" y="6143644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Cary Bass</a:t>
            </a:r>
            <a:endParaRPr lang="fr-FR" sz="1000" dirty="0"/>
          </a:p>
        </p:txBody>
      </p:sp>
      <p:sp>
        <p:nvSpPr>
          <p:cNvPr id="15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dirty="0" smtClean="0">
                <a:latin typeface="Arial" charset="0"/>
              </a:rPr>
              <a:t>Pierre et Marie Curie</a:t>
            </a:r>
          </a:p>
        </p:txBody>
      </p:sp>
      <p:pic>
        <p:nvPicPr>
          <p:cNvPr id="6147" name="Picture 3" descr="C:\Users\davidvlcek\Desktop\vynalezy\Pierre_and_Marie_Cur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135" y="1214422"/>
            <a:ext cx="5069203" cy="37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5720" y="4357694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époux, physiciens, chimistes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travaux sur la radioactivité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ils découvrent </a:t>
            </a:r>
            <a:r>
              <a:rPr lang="fr-FR" sz="2100" b="1" dirty="0" smtClean="0">
                <a:latin typeface="+mj-lt"/>
              </a:rPr>
              <a:t>le polonium</a:t>
            </a:r>
            <a:r>
              <a:rPr lang="fr-FR" sz="2100" dirty="0" smtClean="0">
                <a:latin typeface="+mj-lt"/>
              </a:rPr>
              <a:t> et</a:t>
            </a:r>
            <a:r>
              <a:rPr lang="fr-FR" sz="2100" b="1" dirty="0" smtClean="0">
                <a:latin typeface="+mj-lt"/>
              </a:rPr>
              <a:t> le radium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Marie –</a:t>
            </a:r>
            <a:r>
              <a:rPr lang="fr-FR" sz="2100" b="1" dirty="0" smtClean="0">
                <a:latin typeface="+mj-lt"/>
              </a:rPr>
              <a:t> la première femme professeur d‘université en France </a:t>
            </a:r>
            <a:r>
              <a:rPr lang="fr-FR" sz="2100" dirty="0" smtClean="0">
                <a:latin typeface="+mj-lt"/>
              </a:rPr>
              <a:t>(Sorbonne)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lauréats du </a:t>
            </a:r>
            <a:r>
              <a:rPr lang="fr-FR" sz="2100" b="1" dirty="0" smtClean="0">
                <a:latin typeface="+mj-lt"/>
              </a:rPr>
              <a:t>prix Nobel de physique </a:t>
            </a:r>
            <a:r>
              <a:rPr lang="fr-FR" sz="2100" dirty="0" smtClean="0">
                <a:latin typeface="+mj-lt"/>
              </a:rPr>
              <a:t>en 1903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leurs cendres ont été transférées au Panthéon (Paris)</a:t>
            </a:r>
            <a:endParaRPr lang="fr-FR" sz="2100" dirty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8462083" y="4150448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inconnu</a:t>
            </a:r>
            <a:endParaRPr lang="fr-FR" sz="1000" dirty="0"/>
          </a:p>
        </p:txBody>
      </p:sp>
      <p:pic>
        <p:nvPicPr>
          <p:cNvPr id="6148" name="Picture 4" descr="C:\Users\davidvlcek\Desktop\vynalezy\Radioactiv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2786082" cy="2437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357290" y="3857628"/>
            <a:ext cx="1255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Cary Bass</a:t>
            </a:r>
            <a:endParaRPr lang="fr-FR" sz="1000" dirty="0"/>
          </a:p>
        </p:txBody>
      </p:sp>
      <p:sp>
        <p:nvSpPr>
          <p:cNvPr id="15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Roland Moreno</a:t>
            </a:r>
            <a:endParaRPr lang="fr-FR" dirty="0" smtClean="0"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00496" y="1428736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en 1974, il a inventé </a:t>
            </a:r>
            <a:r>
              <a:rPr lang="fr-FR" sz="2100" b="1" dirty="0" smtClean="0">
                <a:latin typeface="+mj-lt"/>
              </a:rPr>
              <a:t>la carte à puce </a:t>
            </a:r>
            <a:r>
              <a:rPr lang="fr-FR" sz="2100" dirty="0" smtClean="0">
                <a:latin typeface="+mj-lt"/>
              </a:rPr>
              <a:t>(à microcircuit)</a:t>
            </a:r>
            <a:endParaRPr lang="fr-FR" sz="2100" dirty="0">
              <a:latin typeface="+mj-lt"/>
            </a:endParaRPr>
          </a:p>
        </p:txBody>
      </p:sp>
      <p:pic>
        <p:nvPicPr>
          <p:cNvPr id="2051" name="Picture 3" descr="C:\Users\davidvlcek\Desktop\vynalezy\cartes a pu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482250"/>
            <a:ext cx="4943813" cy="3694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idvlcek\Desktop\vynalezy\Roland_Moreno_199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379246" cy="3709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57158" y="5786454"/>
            <a:ext cx="15103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Auteur : </a:t>
            </a:r>
            <a:r>
              <a:rPr lang="cs-CZ" sz="1000" dirty="0" smtClean="0"/>
              <a:t>InnovatronWiki</a:t>
            </a:r>
            <a:endParaRPr lang="fr-FR" sz="1000" dirty="0"/>
          </a:p>
        </p:txBody>
      </p:sp>
      <p:sp>
        <p:nvSpPr>
          <p:cNvPr id="4" name="ZoneTexte 3"/>
          <p:cNvSpPr txBox="1"/>
          <p:nvPr/>
        </p:nvSpPr>
        <p:spPr>
          <a:xfrm>
            <a:off x="357158" y="1428736"/>
            <a:ext cx="26826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 smtClean="0">
                <a:latin typeface="+mj-lt"/>
              </a:rPr>
              <a:t>industriel, inventeur</a:t>
            </a:r>
            <a:endParaRPr lang="fr-FR" sz="2100" dirty="0">
              <a:latin typeface="+mj-lt"/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Que savez-vous?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Question</a:t>
            </a:r>
            <a:r>
              <a:rPr lang="cs-CZ" sz="1800" dirty="0" smtClean="0"/>
              <a:t>s</a:t>
            </a:r>
            <a:endParaRPr lang="fr-FR" sz="1800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57188" y="1643063"/>
            <a:ext cx="4140200" cy="4786312"/>
          </a:xfrm>
        </p:spPr>
        <p:txBody>
          <a:bodyPr>
            <a:normAutofit/>
          </a:bodyPr>
          <a:lstStyle/>
          <a:p>
            <a:pPr marL="361950" indent="-361950" eaLnBrk="1" hangingPunct="1">
              <a:buFont typeface="Calibri" pitchFamily="34" charset="0"/>
              <a:buAutoNum type="arabicPeriod"/>
            </a:pPr>
            <a:r>
              <a:rPr lang="fr-FR" sz="2100" dirty="0" smtClean="0">
                <a:latin typeface="+mj-lt"/>
              </a:rPr>
              <a:t>Découvreur de la radioactivité</a:t>
            </a:r>
          </a:p>
          <a:p>
            <a:pPr marL="361950" indent="-361950" eaLnBrk="1" hangingPunct="1">
              <a:buFont typeface="Calibri" pitchFamily="34" charset="0"/>
              <a:buAutoNum type="arabicPeriod"/>
            </a:pPr>
            <a:r>
              <a:rPr lang="fr-FR" sz="2100" dirty="0" smtClean="0">
                <a:latin typeface="+mj-lt"/>
              </a:rPr>
              <a:t>Inventeur du stéthoscope</a:t>
            </a:r>
          </a:p>
          <a:p>
            <a:pPr marL="361950" indent="-361950" eaLnBrk="1" hangingPunct="1">
              <a:buFont typeface="Calibri" pitchFamily="34" charset="0"/>
              <a:buAutoNum type="arabicPeriod"/>
            </a:pPr>
            <a:r>
              <a:rPr lang="fr-FR" sz="2100" dirty="0" smtClean="0">
                <a:latin typeface="+mj-lt"/>
              </a:rPr>
              <a:t>Auteur de la première photo permanente</a:t>
            </a:r>
          </a:p>
          <a:p>
            <a:pPr marL="361950" indent="-361950" eaLnBrk="1" hangingPunct="1">
              <a:buFont typeface="Calibri" pitchFamily="34" charset="0"/>
              <a:buAutoNum type="arabicPeriod"/>
            </a:pPr>
            <a:r>
              <a:rPr lang="fr-FR" sz="2100" dirty="0" smtClean="0">
                <a:latin typeface="+mj-lt"/>
              </a:rPr>
              <a:t>Fondateur de l‘égyptologie</a:t>
            </a:r>
          </a:p>
          <a:p>
            <a:pPr marL="361950" indent="-361950" eaLnBrk="1" hangingPunct="1">
              <a:buFont typeface="Calibri" pitchFamily="34" charset="0"/>
              <a:buAutoNum type="arabicPeriod"/>
            </a:pPr>
            <a:r>
              <a:rPr lang="fr-FR" sz="2100" dirty="0" smtClean="0">
                <a:latin typeface="+mj-lt"/>
              </a:rPr>
              <a:t>Auteur de la première machine à calculer</a:t>
            </a:r>
          </a:p>
          <a:p>
            <a:pPr marL="361950" indent="-361950" eaLnBrk="1" hangingPunct="1">
              <a:buFont typeface="Calibri" pitchFamily="34" charset="0"/>
              <a:buAutoNum type="arabicPeriod"/>
            </a:pPr>
            <a:r>
              <a:rPr lang="fr-FR" sz="2100" dirty="0" smtClean="0">
                <a:latin typeface="+mj-lt"/>
              </a:rPr>
              <a:t>Inventeurs du cinématographe</a:t>
            </a:r>
          </a:p>
          <a:p>
            <a:pPr marL="361950" indent="-361950" eaLnBrk="1" hangingPunct="1">
              <a:buFont typeface="Calibri" pitchFamily="34" charset="0"/>
              <a:buAutoNum type="arabicPeriod"/>
            </a:pPr>
            <a:r>
              <a:rPr lang="fr-FR" sz="2100" dirty="0" smtClean="0">
                <a:latin typeface="+mj-lt"/>
              </a:rPr>
              <a:t>Inventeur de la carte à microcircuit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endParaRPr lang="fr-FR" sz="2600" dirty="0" smtClean="0"/>
          </a:p>
          <a:p>
            <a:pPr marL="457200" indent="-457200" eaLnBrk="1" hangingPunct="1">
              <a:buFont typeface="Arial" charset="0"/>
              <a:buNone/>
            </a:pPr>
            <a:endParaRPr lang="fr-FR" sz="18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Réponse</a:t>
            </a:r>
            <a:r>
              <a:rPr lang="cs-CZ" sz="1800" dirty="0" smtClean="0"/>
              <a:t>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643063"/>
            <a:ext cx="4214842" cy="4786312"/>
          </a:xfrm>
        </p:spPr>
        <p:txBody>
          <a:bodyPr/>
          <a:lstStyle/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100" dirty="0" smtClean="0"/>
              <a:t>Henri Becquerel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100" dirty="0" smtClean="0"/>
              <a:t>René Laennec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100" dirty="0" smtClean="0"/>
              <a:t>Nicéphore Niépce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100" dirty="0" smtClean="0"/>
              <a:t>Jean-François Champollion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100" dirty="0" smtClean="0"/>
              <a:t>Blaise Pascal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100" dirty="0" smtClean="0"/>
              <a:t>Frères Lumière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100" dirty="0" smtClean="0"/>
              <a:t>Roland Moreno</a:t>
            </a:r>
          </a:p>
          <a:p>
            <a:pPr marL="360363" indent="-360363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endParaRPr lang="fr-FR" sz="2100" dirty="0" smtClean="0"/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381631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Que savez-vous?</a:t>
            </a:r>
          </a:p>
        </p:txBody>
      </p:sp>
      <p:sp>
        <p:nvSpPr>
          <p:cNvPr id="60424" name="Rectangle 8"/>
          <p:cNvSpPr>
            <a:spLocks noGrp="1"/>
          </p:cNvSpPr>
          <p:nvPr>
            <p:ph type="body" idx="1"/>
          </p:nvPr>
        </p:nvSpPr>
        <p:spPr>
          <a:xfrm>
            <a:off x="428625" y="1214438"/>
            <a:ext cx="4040188" cy="3175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722313" lvl="1" indent="-265113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Question</a:t>
            </a:r>
            <a:r>
              <a:rPr lang="cs-CZ" sz="1800" dirty="0" smtClean="0"/>
              <a:t>s</a:t>
            </a:r>
            <a:endParaRPr lang="fr-FR" sz="1800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57188" y="1643063"/>
            <a:ext cx="4140200" cy="4786312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Auteur du système de communication pour les non-voyants</a:t>
            </a:r>
          </a:p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Inventeurs des ballons à air chaud</a:t>
            </a:r>
          </a:p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Première femme professeur d‘université en France</a:t>
            </a:r>
          </a:p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Physicien connu pour sa cocotte minute</a:t>
            </a:r>
          </a:p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Biologiste qui a réalisé le vaccin contre la rage</a:t>
            </a:r>
          </a:p>
          <a:p>
            <a:pPr marL="457200" indent="-457200" eaLnBrk="1" hangingPunct="1">
              <a:buFont typeface="Arial" charset="0"/>
              <a:buNone/>
            </a:pPr>
            <a:endParaRPr lang="fr-FR" sz="1800" dirty="0" smtClean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572000" y="1214438"/>
            <a:ext cx="4041775" cy="3175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dirty="0" smtClean="0"/>
              <a:t>Réponse</a:t>
            </a:r>
            <a:r>
              <a:rPr lang="cs-CZ" sz="1800" dirty="0" smtClean="0"/>
              <a:t>s</a:t>
            </a:r>
            <a:endParaRPr lang="fr-FR" sz="1800" dirty="0"/>
          </a:p>
        </p:txBody>
      </p:sp>
      <p:sp>
        <p:nvSpPr>
          <p:cNvPr id="29701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572000" y="1643063"/>
            <a:ext cx="4214842" cy="4786312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fr-FR" sz="2100" dirty="0" smtClean="0"/>
              <a:t>Louis Braille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fr-FR" sz="2100" dirty="0" smtClean="0"/>
              <a:t>Frères Montgolfier</a:t>
            </a:r>
          </a:p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Marie Curie</a:t>
            </a:r>
          </a:p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Denis Papin</a:t>
            </a:r>
          </a:p>
          <a:p>
            <a:pPr marL="457200" indent="-457200" eaLnBrk="1" hangingPunct="1">
              <a:buFont typeface="+mj-lt"/>
              <a:buAutoNum type="arabicPeriod" startAt="8"/>
            </a:pPr>
            <a:r>
              <a:rPr lang="fr-FR" sz="2100" dirty="0" smtClean="0"/>
              <a:t>Louis Pasteur</a:t>
            </a: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9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  <p:extLst>
      <p:ext uri="{BB962C8B-B14F-4D97-AF65-F5344CB8AC3E}">
        <p14:creationId xmlns="" xmlns:p14="http://schemas.microsoft.com/office/powerpoint/2010/main" val="335638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Inventeurs, chercheurs, savants français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8662" y="4143380"/>
            <a:ext cx="7358114" cy="18573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latin typeface="Arial" charset="0"/>
                <a:cs typeface="Arial" charset="0"/>
              </a:rPr>
              <a:t>Pascal, Papin, Montgolfier, Champollion, Niépce, Ampère, Braille, Pasteur, Laennec, Lumière, Becquerel, Curie, Moreno</a:t>
            </a:r>
            <a:endParaRPr lang="fr-FR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délník 3"/>
          <p:cNvSpPr>
            <a:spLocks noChangeArrowheads="1"/>
          </p:cNvSpPr>
          <p:nvPr/>
        </p:nvSpPr>
        <p:spPr bwMode="auto">
          <a:xfrm>
            <a:off x="323850" y="692150"/>
            <a:ext cx="81359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Bibliographie: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Petit Larousse 2010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Sitographie: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2"/>
              </a:rPr>
              <a:t>http://cmgsic.blogspot.cz/2010/05/inventions-et-inventeurs.html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2"/>
              </a:rPr>
              <a:t>fr.wikipedia.org/wiki/Principe_de_Pascal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3"/>
              </a:rPr>
              <a:t>www.devbook.cz/maturitni-otazka-fyzika-struktura-vlastnosti-kapalin-pascaluv-zakon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4"/>
              </a:rPr>
              <a:t>http://fr.wikipedia.org/wiki/Denis_Papin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5"/>
              </a:rPr>
              <a:t>http://fr.wikipedia.org/wiki/Fr%C3%A8res_Montgolfier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6"/>
              </a:rPr>
              <a:t>http://fr.wikipedia.org/wiki/Point_de_vue_du_Gras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7"/>
              </a:rPr>
              <a:t>http://fr.wikipedia.org/wiki/Louis_Pasteur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8"/>
              </a:rPr>
              <a:t>http://fr.wikipedia.org/wiki/Auguste_et_Louis_Lumi%C3%A8re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Images, photos: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9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9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9"/>
              </a:rPr>
              <a:t>commons.wikimedia.org/wiki/File:Blaise_pascal.jpg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0"/>
              </a:rPr>
              <a:t>http://commons.wikimedia.org/wiki/File:Principe_de_Pascal.jpg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1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11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1"/>
              </a:rPr>
              <a:t>fr.fotopedia.com/items/flickr-2632674049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2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12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2"/>
              </a:rPr>
              <a:t>commons.wikimedia.org/wiki/File:Pascal_triangle_small.png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3"/>
              </a:rPr>
              <a:t>http://commons.wikimedia.org/wiki/File:TrianguloPascal.jpg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285720" y="571480"/>
            <a:ext cx="84966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  <a:hlinkClick r:id="rId2"/>
              </a:rPr>
              <a:t>http://commons.wikimedia.org/wiki/File:Denis_Papin.jpg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3"/>
              </a:rPr>
              <a:t>http://commons.wikimedia.org/wiki/File:Digesteur_Dessin_theorique.gif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4"/>
              </a:rPr>
              <a:t>http://commons.wikimedia.org/wiki/File:Papin_cooking_pot_late_18th_century.jpg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5"/>
              </a:rPr>
              <a:t>http://commons.wikimedia.org/wiki/File:Annonay_Montgolfier_2011-08-01-032.jpg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6"/>
              </a:rPr>
              <a:t>http://commons.wikimedia.org/wiki/File:1783_balloonj.jpg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7"/>
              </a:rPr>
              <a:t>http://commons.wikimedia.org/wiki/File:Jean-Francois_Champollion_2.jpg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8"/>
              </a:rPr>
              <a:t>http://commons.wikimedia.org/wiki/File:Egypte_louvre_222_hieroglypes.jpg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9"/>
              </a:rPr>
              <a:t>http://commons.wikimedia.org/wiki/File:Egypt_Hieroglyphe2.jpg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0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10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0"/>
              </a:rPr>
              <a:t>cs.wikipedia.org/wiki/Soubor:Niepce_camera.jpg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1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11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1"/>
              </a:rPr>
              <a:t>commons.wikimedia.org/wiki/File:Joseph_Nic%C3%A9phore_Ni%C3%A9pce.jpg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2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12"/>
              </a:rPr>
              <a:t>://commons.wikimedia.org/wiki/File:View_from_the_Window_at_Le_Gras,_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2"/>
              </a:rPr>
              <a:t>Joseph_Nic%C3%A9phore_Ni%C3%A9pce.jpg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7"/>
              </a:rPr>
              <a:t>http://commons.wikimedia.org/wiki/File:Andre-Marie_Ampere.jpg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7"/>
              </a:rPr>
              <a:t>http://commons.wikimedia.org/wiki/File:Electromagnet_%28PSF%29.png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3"/>
              </a:rPr>
              <a:t>http</a:t>
            </a:r>
            <a:r>
              <a:rPr lang="fr-FR" dirty="0">
                <a:latin typeface="Arial" pitchFamily="34" charset="0"/>
                <a:cs typeface="Arial" pitchFamily="34" charset="0"/>
                <a:hlinkClick r:id="rId13"/>
              </a:rPr>
              <a:t>://</a:t>
            </a:r>
            <a:r>
              <a:rPr lang="fr-FR" dirty="0" smtClean="0">
                <a:latin typeface="Arial" pitchFamily="34" charset="0"/>
                <a:cs typeface="Arial" pitchFamily="34" charset="0"/>
                <a:hlinkClick r:id="rId13"/>
              </a:rPr>
              <a:t>commons.wikimedia.org/wiki/File:Final_braille.png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4"/>
              </a:rPr>
              <a:t>http://commons.wikimedia.org/wiki/File:LouisBraille.png?uselang=fr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5"/>
              </a:rPr>
              <a:t>http://commons.wikimedia.org/wiki/File:Braille.jpg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16"/>
              </a:rPr>
              <a:t>http://commons.wikimedia.org/wiki/File:Louis_Pasteur,_foto_av_F%C3%A9lix_Nadar.jpg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3"/>
          <p:cNvSpPr>
            <a:spLocks noChangeArrowheads="1"/>
          </p:cNvSpPr>
          <p:nvPr/>
        </p:nvSpPr>
        <p:spPr bwMode="auto">
          <a:xfrm>
            <a:off x="323850" y="692150"/>
            <a:ext cx="84966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  <a:hlinkClick r:id="rId2"/>
              </a:rPr>
              <a:t>http://commons.wikimedia.org/wiki/File:Fratelli_Lumiere.jpg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2"/>
              </a:rPr>
              <a:t>http://www.institut-lumiere.org/francais/patrimoinelumiere/cinematographe.html</a:t>
            </a:r>
            <a:endParaRPr lang="fr-FR" dirty="0" smtClean="0"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3"/>
              </a:rPr>
              <a:t>http://commons.wikimedia.org/wiki/File:M%C3%A9canisme_du_cin%C3%A9matographe_des_fr%C3%A8res_Lumi%C3%A8re.gif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4"/>
              </a:rPr>
              <a:t>http://commons.wikimedia.org/wiki/File:CinematographeProjection.png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5"/>
              </a:rPr>
              <a:t>http://commons.wikimedia.org/wiki/File:Henri_Becquerel.jpg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6"/>
              </a:rPr>
              <a:t>http://commons.wikimedia.org/wiki/File:Pierre_and_Marie_Curie.jpg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7"/>
              </a:rPr>
              <a:t>http://commons.wikimedia.org/wiki/File:Radioactive.svg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226720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9" y="1319865"/>
            <a:ext cx="2697626" cy="2823515"/>
          </a:xfrm>
        </p:spPr>
      </p:pic>
      <p:sp>
        <p:nvSpPr>
          <p:cNvPr id="6" name="ZoneTexte 5"/>
          <p:cNvSpPr txBox="1"/>
          <p:nvPr/>
        </p:nvSpPr>
        <p:spPr>
          <a:xfrm>
            <a:off x="232537" y="4435815"/>
            <a:ext cx="2410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 smtClean="0">
                <a:latin typeface="+mj-lt"/>
              </a:rPr>
              <a:t>mathématicien, physicien, inventeur, philosophe, écrivain, théologien</a:t>
            </a:r>
            <a:endParaRPr lang="fr-FR" sz="2100" dirty="0">
              <a:latin typeface="+mj-lt"/>
            </a:endParaRPr>
          </a:p>
        </p:txBody>
      </p:sp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Blaise Pascal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37746" y="3973518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inconnu</a:t>
            </a:r>
            <a:endParaRPr lang="fr-FR" sz="1000" dirty="0">
              <a:latin typeface="+mj-lt"/>
            </a:endParaRPr>
          </a:p>
        </p:txBody>
      </p:sp>
      <p:pic>
        <p:nvPicPr>
          <p:cNvPr id="18" name="Espace réservé du contenu 1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1500174"/>
            <a:ext cx="2122512" cy="4852615"/>
          </a:xfrm>
        </p:spPr>
      </p:pic>
      <p:sp>
        <p:nvSpPr>
          <p:cNvPr id="13" name="ZoneTexte 12"/>
          <p:cNvSpPr txBox="1"/>
          <p:nvPr/>
        </p:nvSpPr>
        <p:spPr>
          <a:xfrm>
            <a:off x="2928926" y="1214422"/>
            <a:ext cx="38038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prouvé l</a:t>
            </a:r>
            <a:r>
              <a:rPr lang="cs-CZ" sz="2100" dirty="0" smtClean="0">
                <a:latin typeface="+mj-lt"/>
              </a:rPr>
              <a:t>‘</a:t>
            </a:r>
            <a:r>
              <a:rPr lang="fr-FR" sz="2100" dirty="0" smtClean="0">
                <a:latin typeface="+mj-lt"/>
              </a:rPr>
              <a:t>existence de la pression atmosphérique et du vide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 inventé le principe de la presse hydraulique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1 Pa = unité de pression</a:t>
            </a:r>
            <a:endParaRPr lang="cs-CZ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2100" b="1" dirty="0" smtClean="0">
                <a:latin typeface="+mj-lt"/>
              </a:rPr>
              <a:t>Principe de Pascal</a:t>
            </a:r>
            <a:endParaRPr lang="cs-CZ" sz="2100" dirty="0" smtClean="0">
              <a:latin typeface="+mj-lt"/>
            </a:endParaRPr>
          </a:p>
          <a:p>
            <a:pPr marL="361950" indent="-361950"/>
            <a:r>
              <a:rPr lang="cs-CZ" sz="2100" i="1" dirty="0" smtClean="0">
                <a:latin typeface="+mj-lt"/>
              </a:rPr>
              <a:t>	«</a:t>
            </a:r>
            <a:r>
              <a:rPr lang="fr-FR" sz="2100" i="1" dirty="0">
                <a:latin typeface="+mj-lt"/>
              </a:rPr>
              <a:t>Dans un liquide en équilibre </a:t>
            </a:r>
            <a:r>
              <a:rPr lang="fr-FR" sz="2100" i="1" dirty="0" smtClean="0">
                <a:latin typeface="+mj-lt"/>
              </a:rPr>
              <a:t>de </a:t>
            </a:r>
            <a:r>
              <a:rPr lang="fr-FR" sz="2100" i="1" dirty="0">
                <a:latin typeface="+mj-lt"/>
              </a:rPr>
              <a:t>masse volumique uniforme, la pression est la même en tout point du liquide et cela aussi longtemps que ces points sont à la même profondeur.</a:t>
            </a:r>
            <a:r>
              <a:rPr lang="cs-CZ" sz="2100" i="1" dirty="0" smtClean="0">
                <a:latin typeface="+mj-lt"/>
              </a:rPr>
              <a:t>»</a:t>
            </a:r>
            <a:endParaRPr lang="cs-CZ" dirty="0">
              <a:latin typeface="+mj-lt"/>
            </a:endParaRPr>
          </a:p>
          <a:p>
            <a:pPr marL="361950" indent="-361950"/>
            <a:r>
              <a:rPr lang="cs-CZ" sz="1200" dirty="0" smtClean="0">
                <a:latin typeface="+mj-lt"/>
              </a:rPr>
              <a:t>	Tlak </a:t>
            </a:r>
            <a:r>
              <a:rPr lang="cs-CZ" sz="1200" dirty="0">
                <a:latin typeface="+mj-lt"/>
              </a:rPr>
              <a:t>vyvolaný vnější silou, která působí na kapalné těleso v uzavřené nádobě, je ve všech místech kapaliny stejný</a:t>
            </a:r>
            <a:r>
              <a:rPr lang="cs-CZ" sz="1200" dirty="0" smtClean="0">
                <a:latin typeface="+mj-lt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6578" y="1000108"/>
            <a:ext cx="214314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2100" dirty="0">
                <a:latin typeface="+mj-lt"/>
              </a:rPr>
              <a:t>Principe de Pascal </a:t>
            </a:r>
            <a:endParaRPr lang="fr-FR" sz="2100" dirty="0"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8506967" y="5677200"/>
            <a:ext cx="10278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Auteur: inconnu</a:t>
            </a:r>
            <a:endParaRPr lang="fr-FR" sz="1000" dirty="0">
              <a:latin typeface="+mj-lt"/>
            </a:endParaRPr>
          </a:p>
        </p:txBody>
      </p:sp>
      <p:sp>
        <p:nvSpPr>
          <p:cNvPr id="12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2597"/>
            <a:ext cx="8428692" cy="560183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58828" y="6165304"/>
            <a:ext cx="1548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Auteur : Marcin </a:t>
            </a:r>
            <a:r>
              <a:rPr lang="fr-FR" sz="1000" dirty="0"/>
              <a:t>Wichary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1515" y="629948"/>
            <a:ext cx="80969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En 1642, à ses 19 ans, il a inventé la première </a:t>
            </a:r>
            <a:r>
              <a:rPr lang="fr-FR" sz="2100" b="1" dirty="0" smtClean="0">
                <a:latin typeface="+mj-lt"/>
              </a:rPr>
              <a:t>machine à calculer </a:t>
            </a:r>
            <a:r>
              <a:rPr lang="fr-FR" sz="2100" dirty="0" smtClean="0">
                <a:latin typeface="+mj-lt"/>
              </a:rPr>
              <a:t>(machine arithmétique, roue pascaline) appelée </a:t>
            </a:r>
            <a:r>
              <a:rPr lang="fr-FR" sz="2100" b="1" i="1" dirty="0" smtClean="0">
                <a:latin typeface="+mj-lt"/>
              </a:rPr>
              <a:t>Pascaline</a:t>
            </a:r>
            <a:r>
              <a:rPr lang="fr-FR" sz="2100" dirty="0" smtClean="0">
                <a:latin typeface="+mj-lt"/>
              </a:rPr>
              <a:t> (capable d‘additionner et de soustraire)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« </a:t>
            </a:r>
            <a:r>
              <a:rPr lang="fr-FR" sz="2100" b="1" dirty="0" smtClean="0">
                <a:latin typeface="+mj-lt"/>
              </a:rPr>
              <a:t>précurseur de l‘informatique moderne </a:t>
            </a:r>
            <a:r>
              <a:rPr lang="fr-FR" sz="2100" dirty="0" smtClean="0">
                <a:latin typeface="+mj-lt"/>
              </a:rPr>
              <a:t>» – en son honneur on a appelé un langage de programmation </a:t>
            </a:r>
            <a:r>
              <a:rPr lang="fr-FR" sz="2100" b="1" i="1" dirty="0" smtClean="0">
                <a:latin typeface="+mj-lt"/>
              </a:rPr>
              <a:t>Pascal</a:t>
            </a: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910" y="642918"/>
            <a:ext cx="268810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b="1" dirty="0">
                <a:latin typeface="+mj-lt"/>
              </a:rPr>
              <a:t>le triangle de Pascal</a:t>
            </a:r>
            <a:endParaRPr lang="fr-FR" sz="2100" b="1" dirty="0">
              <a:latin typeface="+mj-lt"/>
            </a:endParaRPr>
          </a:p>
        </p:txBody>
      </p:sp>
      <p:pic>
        <p:nvPicPr>
          <p:cNvPr id="1028" name="Picture 4" descr="C:\Users\davidvlcek\Desktop\vynalezy\TrianguloPasc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7" y="1051015"/>
            <a:ext cx="6196682" cy="5133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314636" y="5712034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 Gunther</a:t>
            </a:r>
            <a:endParaRPr lang="fr-FR" sz="1000" dirty="0"/>
          </a:p>
        </p:txBody>
      </p:sp>
      <p:pic>
        <p:nvPicPr>
          <p:cNvPr id="1026" name="Picture 2" descr="C:\Users\davidvlcek\Desktop\vynalezy\Pascal_triangle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083072"/>
            <a:ext cx="3615500" cy="16289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9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1987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Denis Papin</a:t>
            </a:r>
            <a:endParaRPr lang="fr-FR" dirty="0" smtClean="0"/>
          </a:p>
        </p:txBody>
      </p:sp>
      <p:pic>
        <p:nvPicPr>
          <p:cNvPr id="1026" name="Picture 2" descr="C:\Users\davidvlcek\Desktop\vynalezy\Denis_Pap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214710" cy="396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8596" y="5715016"/>
            <a:ext cx="364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 smtClean="0">
                <a:latin typeface="+mj-lt"/>
              </a:rPr>
              <a:t>mathématicien, physicien, inventeur </a:t>
            </a:r>
            <a:endParaRPr lang="fr-FR" sz="2100" dirty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119518" y="4905810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inconnu</a:t>
            </a:r>
            <a:endParaRPr lang="fr-FR" sz="10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34" y="1214422"/>
            <a:ext cx="7358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en 1679, il a inventé le </a:t>
            </a:r>
            <a:r>
              <a:rPr lang="fr-FR" sz="2100" b="1" dirty="0" smtClean="0">
                <a:latin typeface="+mj-lt"/>
              </a:rPr>
              <a:t>digesteur</a:t>
            </a:r>
            <a:r>
              <a:rPr lang="fr-FR" sz="2100" dirty="0" smtClean="0">
                <a:latin typeface="+mj-lt"/>
              </a:rPr>
              <a:t>, ancêtre de la </a:t>
            </a:r>
            <a:r>
              <a:rPr lang="fr-FR" sz="2100" b="1" dirty="0" smtClean="0">
                <a:latin typeface="+mj-lt"/>
              </a:rPr>
              <a:t>cocotte minute</a:t>
            </a:r>
            <a:endParaRPr lang="fr-FR" sz="2100" dirty="0">
              <a:latin typeface="+mj-lt"/>
            </a:endParaRPr>
          </a:p>
        </p:txBody>
      </p:sp>
      <p:pic>
        <p:nvPicPr>
          <p:cNvPr id="1027" name="Picture 3" descr="C:\Users\davidvlcek\Desktop\vynalezy\Digesteur_Dessin_theoriqu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714488"/>
            <a:ext cx="2071702" cy="3953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16200000">
            <a:off x="7956069" y="4759839"/>
            <a:ext cx="1351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latin typeface="+mj-lt"/>
              </a:rPr>
              <a:t>Auteur : Denis Papin</a:t>
            </a:r>
            <a:endParaRPr lang="fr-FR" sz="1100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 rot="16200000">
            <a:off x="5060990" y="3225762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PHGCOM</a:t>
            </a:r>
            <a:endParaRPr lang="fr-FR" sz="1000" dirty="0">
              <a:latin typeface="+mj-lt"/>
            </a:endParaRPr>
          </a:p>
        </p:txBody>
      </p:sp>
      <p:pic>
        <p:nvPicPr>
          <p:cNvPr id="1031" name="Picture 7" descr="C:\Users\davidvlcek\Desktop\vynalezy\autocuiseu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071942"/>
            <a:ext cx="2500330" cy="15985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avidvlcek\Desktop\vynalezy\cocotte minu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714488"/>
            <a:ext cx="1637994" cy="2215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071934" y="5715016"/>
            <a:ext cx="4364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>
                <a:latin typeface="+mj-lt"/>
              </a:rPr>
              <a:t>auteur du principe de la </a:t>
            </a:r>
            <a:r>
              <a:rPr lang="cs-CZ" sz="2100" b="1" dirty="0">
                <a:latin typeface="+mj-lt"/>
              </a:rPr>
              <a:t>première machine à vapeur à </a:t>
            </a:r>
            <a:r>
              <a:rPr lang="cs-CZ" sz="2100" b="1" dirty="0" smtClean="0">
                <a:latin typeface="+mj-lt"/>
              </a:rPr>
              <a:t>piston</a:t>
            </a:r>
            <a:endParaRPr lang="fr-FR" sz="2100" dirty="0">
              <a:latin typeface="+mj-lt"/>
            </a:endParaRPr>
          </a:p>
        </p:txBody>
      </p:sp>
      <p:sp>
        <p:nvSpPr>
          <p:cNvPr id="15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96687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Joseph et Étienne Montgolfier</a:t>
            </a:r>
            <a:endParaRPr lang="fr-FR" dirty="0" smtClean="0"/>
          </a:p>
        </p:txBody>
      </p:sp>
      <p:pic>
        <p:nvPicPr>
          <p:cNvPr id="1027" name="Picture 3" descr="C:\Users\davidvlcek\Desktop\vynalezy\freres montgolf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214422"/>
            <a:ext cx="3396231" cy="4528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 rot="16200000">
            <a:off x="7784380" y="4645776"/>
            <a:ext cx="2108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+mj-lt"/>
              </a:rPr>
              <a:t>Auteur : Sequajectrof </a:t>
            </a:r>
            <a:r>
              <a:rPr lang="fr-FR" sz="1000" dirty="0">
                <a:latin typeface="+mj-lt"/>
              </a:rPr>
              <a:t>- Jacques Forêt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594861" y="5048686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inconnu</a:t>
            </a:r>
            <a:endParaRPr lang="fr-FR" sz="1000" dirty="0">
              <a:latin typeface="+mj-lt"/>
            </a:endParaRPr>
          </a:p>
        </p:txBody>
      </p:sp>
      <p:pic>
        <p:nvPicPr>
          <p:cNvPr id="1029" name="Picture 5" descr="C:\Users\davidvlcek\Desktop\vynalezy\la montgolfi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327" y="2714619"/>
            <a:ext cx="2739169" cy="30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18511" y="1268760"/>
            <a:ext cx="5139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frères (ils étaient 16 frères et sœurs)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industriels, inventeurs des </a:t>
            </a:r>
            <a:r>
              <a:rPr lang="fr-FR" sz="2100" b="1" dirty="0" smtClean="0">
                <a:latin typeface="+mj-lt"/>
              </a:rPr>
              <a:t>montgolfières</a:t>
            </a:r>
            <a:r>
              <a:rPr lang="fr-FR" sz="2100" dirty="0" smtClean="0">
                <a:latin typeface="+mj-lt"/>
              </a:rPr>
              <a:t> – </a:t>
            </a:r>
            <a:r>
              <a:rPr lang="fr-FR" sz="2100" b="1" dirty="0" smtClean="0">
                <a:latin typeface="+mj-lt"/>
              </a:rPr>
              <a:t>ballons à air chaud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en 1783 </a:t>
            </a:r>
            <a:r>
              <a:rPr lang="fr-FR" sz="2100" b="1" dirty="0" smtClean="0">
                <a:latin typeface="+mj-lt"/>
              </a:rPr>
              <a:t>le premier vol d‘un être humain</a:t>
            </a:r>
            <a:endParaRPr lang="fr-FR" sz="2100" b="1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282" y="5786454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+mj-lt"/>
              </a:rPr>
              <a:t>Les tout premiers passagers des montgolfières ? Un mouton, un canard et un coq (pour prouver la non-présence des gaz toxiques dans l‘atmosphère)</a:t>
            </a:r>
            <a:r>
              <a:rPr lang="cs-CZ" sz="2100" dirty="0" smtClean="0">
                <a:latin typeface="+mj-lt"/>
              </a:rPr>
              <a:t>.</a:t>
            </a:r>
            <a:endParaRPr lang="fr-FR" sz="2100" dirty="0">
              <a:latin typeface="+mj-lt"/>
            </a:endParaRPr>
          </a:p>
        </p:txBody>
      </p:sp>
      <p:sp>
        <p:nvSpPr>
          <p:cNvPr id="14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Jean-François Champollion</a:t>
            </a:r>
            <a:endParaRPr lang="fr-FR" dirty="0" smtClean="0">
              <a:latin typeface="Arial" charset="0"/>
            </a:endParaRPr>
          </a:p>
        </p:txBody>
      </p:sp>
      <p:pic>
        <p:nvPicPr>
          <p:cNvPr id="1026" name="Picture 2" descr="C:\Users\davidvlcek\Desktop\vynalezy\Jean-Francois_Champollio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2346"/>
            <a:ext cx="2377517" cy="2927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67892" y="1312346"/>
            <a:ext cx="5818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100" dirty="0">
                <a:latin typeface="+mj-lt"/>
              </a:rPr>
              <a:t>a</a:t>
            </a:r>
            <a:r>
              <a:rPr lang="cs-CZ" sz="2100" dirty="0" smtClean="0">
                <a:latin typeface="+mj-lt"/>
              </a:rPr>
              <a:t>rchéologue, </a:t>
            </a:r>
            <a:r>
              <a:rPr lang="cs-CZ" sz="2100" b="1" dirty="0" smtClean="0">
                <a:latin typeface="+mj-lt"/>
              </a:rPr>
              <a:t>fondateur de l‘égyptologie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100" dirty="0" smtClean="0">
                <a:latin typeface="+mj-lt"/>
              </a:rPr>
              <a:t>il a été le premier à </a:t>
            </a:r>
            <a:r>
              <a:rPr lang="cs-CZ" sz="2100" b="1" dirty="0" smtClean="0">
                <a:latin typeface="+mj-lt"/>
              </a:rPr>
              <a:t>déchiffrer les hiéroglyphes</a:t>
            </a:r>
            <a:endParaRPr lang="fr-FR" sz="2100" b="1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4193649"/>
            <a:ext cx="1422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Léon Cogniet</a:t>
            </a:r>
            <a:endParaRPr lang="fr-FR" sz="1000" dirty="0"/>
          </a:p>
        </p:txBody>
      </p:sp>
      <p:pic>
        <p:nvPicPr>
          <p:cNvPr id="1027" name="Picture 3" descr="C:\Users\davidvlcek\Desktop\vynalezy\Egypt_Hieroglyph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96" y="2209393"/>
            <a:ext cx="5272236" cy="3954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idvlcek\Desktop\vynalezy\hieroglyp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9870"/>
            <a:ext cx="2377517" cy="172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7158" y="6143644"/>
            <a:ext cx="1850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Guillaume Blanchard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143240" y="6143644"/>
            <a:ext cx="1850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Auteur : Guillaume Blanchard</a:t>
            </a:r>
            <a:endParaRPr lang="fr-FR" sz="1000" dirty="0"/>
          </a:p>
        </p:txBody>
      </p:sp>
      <p:sp>
        <p:nvSpPr>
          <p:cNvPr id="12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Nicéphore Niépce</a:t>
            </a:r>
            <a:endParaRPr lang="fr-FR" dirty="0" smtClean="0"/>
          </a:p>
        </p:txBody>
      </p:sp>
      <p:pic>
        <p:nvPicPr>
          <p:cNvPr id="2050" name="Picture 2" descr="C:\Users\davidvlcek\Desktop\vynalezy\Joseph_Nicéphore_Niép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2232248" cy="265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idvlcek\Desktop\vynalezy\Niepce_cam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2232247" cy="1874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 rot="16200000">
            <a:off x="94796" y="4548619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inconnu</a:t>
            </a:r>
            <a:endParaRPr lang="fr-FR" sz="10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23357" y="3293192"/>
            <a:ext cx="1056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inconnu</a:t>
            </a:r>
            <a:endParaRPr lang="fr-FR" sz="1000" dirty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71472" y="5715016"/>
            <a:ext cx="20890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100" dirty="0" smtClean="0">
                <a:latin typeface="+mj-lt"/>
              </a:rPr>
              <a:t>Camera obscura </a:t>
            </a:r>
          </a:p>
          <a:p>
            <a:r>
              <a:rPr lang="cs-CZ" sz="2100" dirty="0" smtClean="0">
                <a:latin typeface="+mj-lt"/>
              </a:rPr>
              <a:t>utilisé par Niépce</a:t>
            </a:r>
            <a:endParaRPr lang="fr-FR" sz="2100" dirty="0">
              <a:latin typeface="+mj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071802" y="1142984"/>
            <a:ext cx="58211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Inventeur, auteur de </a:t>
            </a:r>
            <a:r>
              <a:rPr lang="fr-FR" sz="2100" b="1" dirty="0" smtClean="0">
                <a:latin typeface="+mj-lt"/>
              </a:rPr>
              <a:t>la première photographie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il appelle sa méthode </a:t>
            </a:r>
            <a:r>
              <a:rPr lang="fr-FR" sz="2100" b="1" dirty="0" smtClean="0">
                <a:latin typeface="+mj-lt"/>
              </a:rPr>
              <a:t>héliographie</a:t>
            </a:r>
            <a:r>
              <a:rPr lang="fr-FR" sz="2100" dirty="0" smtClean="0">
                <a:latin typeface="+mj-lt"/>
              </a:rPr>
              <a:t> (le dessin par le soleil)</a:t>
            </a:r>
            <a:endParaRPr lang="fr-FR" sz="2100" dirty="0">
              <a:latin typeface="+mj-lt"/>
            </a:endParaRPr>
          </a:p>
        </p:txBody>
      </p:sp>
      <p:pic>
        <p:nvPicPr>
          <p:cNvPr id="2052" name="Picture 4" descr="C:\Users\davidvlcek\Desktop\vynalezy\premiere photo, Niép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571744"/>
            <a:ext cx="4230681" cy="292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16200000">
            <a:off x="7410743" y="4447909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latin typeface="+mj-lt"/>
              </a:rPr>
              <a:t>Auteur : Nicéphore Niépce</a:t>
            </a:r>
            <a:endParaRPr lang="fr-FR" sz="1000" dirty="0"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00364" y="5500702"/>
            <a:ext cx="61436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1826 ou 1827</a:t>
            </a:r>
            <a:endParaRPr lang="fr-FR" sz="2100" i="1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la première photographie permanente réussie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100" dirty="0" smtClean="0">
                <a:latin typeface="+mj-lt"/>
              </a:rPr>
              <a:t>la durée d‘exposition est de 8 heures</a:t>
            </a:r>
            <a:endParaRPr lang="fr-FR" sz="2100" dirty="0">
              <a:latin typeface="+mj-lt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857620" y="2214554"/>
            <a:ext cx="40874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Vue de la fenêtre du domaine du Gras</a:t>
            </a:r>
            <a:endParaRPr lang="cs-CZ" dirty="0"/>
          </a:p>
        </p:txBody>
      </p:sp>
      <p:sp>
        <p:nvSpPr>
          <p:cNvPr id="16" name="TextovéPole 6"/>
          <p:cNvSpPr txBox="1">
            <a:spLocks noChangeArrowheads="1"/>
          </p:cNvSpPr>
          <p:nvPr/>
        </p:nvSpPr>
        <p:spPr bwMode="auto">
          <a:xfrm>
            <a:off x="6372225" y="0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 smtClean="0"/>
              <a:t>VY_32_INOVACE_2.1.FJ4.20/</a:t>
            </a:r>
            <a:r>
              <a:rPr lang="cs-CZ" sz="1400" dirty="0" err="1" smtClean="0"/>
              <a:t>Št</a:t>
            </a:r>
            <a:endParaRPr lang="cs-CZ" sz="1400" dirty="0"/>
          </a:p>
        </p:txBody>
      </p:sp>
      <p:sp>
        <p:nvSpPr>
          <p:cNvPr id="1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85938" y="6492875"/>
            <a:ext cx="5857875" cy="365125"/>
          </a:xfrm>
        </p:spPr>
        <p:txBody>
          <a:bodyPr/>
          <a:lstStyle/>
          <a:p>
            <a:pPr>
              <a:defRPr/>
            </a:pPr>
            <a:r>
              <a:rPr lang="cs-CZ" i="1" dirty="0">
                <a:latin typeface="Arial" pitchFamily="34" charset="0"/>
                <a:cs typeface="Arial" pitchFamily="34" charset="0"/>
              </a:rPr>
              <a:t>Autorem materiálu a všech jeho částí, není-li uvedeno jinak, je Mgr. Andrea Šteflová</a:t>
            </a:r>
          </a:p>
          <a:p>
            <a:pPr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CZ.1.07/1.5.00/34.0501</a:t>
            </a:r>
          </a:p>
        </p:txBody>
      </p:sp>
    </p:spTree>
    <p:extLst>
      <p:ext uri="{BB962C8B-B14F-4D97-AF65-F5344CB8AC3E}">
        <p14:creationId xmlns="" xmlns:p14="http://schemas.microsoft.com/office/powerpoint/2010/main" val="167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1292</Words>
  <Application>Microsoft Office PowerPoint</Application>
  <PresentationFormat>Předvádění na obrazovce (4:3)</PresentationFormat>
  <Paragraphs>260</Paragraphs>
  <Slides>22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Inventeurs, chercheurs, savants français</vt:lpstr>
      <vt:lpstr>Blaise Pascal</vt:lpstr>
      <vt:lpstr>Snímek 4</vt:lpstr>
      <vt:lpstr>Snímek 5</vt:lpstr>
      <vt:lpstr>Denis Papin</vt:lpstr>
      <vt:lpstr>Joseph et Étienne Montgolfier</vt:lpstr>
      <vt:lpstr>Jean-François Champollion</vt:lpstr>
      <vt:lpstr>Nicéphore Niépce</vt:lpstr>
      <vt:lpstr>André-Marie Ampère</vt:lpstr>
      <vt:lpstr>Louis Braille</vt:lpstr>
      <vt:lpstr>Louis Pasteur</vt:lpstr>
      <vt:lpstr>René Théophile Hyacinthe Laennec</vt:lpstr>
      <vt:lpstr>Auguste et Louis Lumière</vt:lpstr>
      <vt:lpstr>Henri Becquerel</vt:lpstr>
      <vt:lpstr>Pierre et Marie Curie</vt:lpstr>
      <vt:lpstr>Roland Moreno</vt:lpstr>
      <vt:lpstr>Que savez-vous?</vt:lpstr>
      <vt:lpstr>Que savez-vous?</vt:lpstr>
      <vt:lpstr>Snímek 20</vt:lpstr>
      <vt:lpstr>Snímek 21</vt:lpstr>
      <vt:lpstr>Snímek 22</vt:lpstr>
    </vt:vector>
  </TitlesOfParts>
  <Company>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andrea</dc:creator>
  <cp:lastModifiedBy>andrea</cp:lastModifiedBy>
  <cp:revision>318</cp:revision>
  <dcterms:created xsi:type="dcterms:W3CDTF">2012-10-20T06:13:59Z</dcterms:created>
  <dcterms:modified xsi:type="dcterms:W3CDTF">2013-04-07T17:01:41Z</dcterms:modified>
</cp:coreProperties>
</file>