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342" r:id="rId4"/>
    <p:sldId id="358" r:id="rId5"/>
    <p:sldId id="345" r:id="rId6"/>
    <p:sldId id="356" r:id="rId7"/>
    <p:sldId id="348" r:id="rId8"/>
    <p:sldId id="346" r:id="rId9"/>
    <p:sldId id="354" r:id="rId10"/>
    <p:sldId id="347" r:id="rId11"/>
    <p:sldId id="352" r:id="rId12"/>
    <p:sldId id="359" r:id="rId13"/>
    <p:sldId id="361" r:id="rId14"/>
    <p:sldId id="350" r:id="rId15"/>
    <p:sldId id="349" r:id="rId16"/>
    <p:sldId id="285" r:id="rId17"/>
    <p:sldId id="355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9242"/>
    <a:srgbClr val="FF6600"/>
    <a:srgbClr val="FF5050"/>
    <a:srgbClr val="CC66FF"/>
    <a:srgbClr val="99FF33"/>
    <a:srgbClr val="66FF66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86" autoAdjust="0"/>
    <p:restoredTop sz="98592" autoAdjust="0"/>
  </p:normalViewPr>
  <p:slideViewPr>
    <p:cSldViewPr>
      <p:cViewPr>
        <p:scale>
          <a:sx n="70" d="100"/>
          <a:sy n="70" d="100"/>
        </p:scale>
        <p:origin x="-147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C0C0229-953C-4CA2-B93F-D4801225B6C7}" type="datetimeFigureOut">
              <a:rPr lang="cs-CZ"/>
              <a:pPr>
                <a:defRPr/>
              </a:pPr>
              <a:t>4.4.2013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59C0B92-5873-4BA2-96A6-D15C3427BE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118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záhlaví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mtClean="0">
                <a:cs typeface="Arial" charset="0"/>
              </a:rPr>
              <a:t>VY_32_INOVACE_2.1.FJr.01/Št</a:t>
            </a:r>
          </a:p>
        </p:txBody>
      </p:sp>
      <p:sp>
        <p:nvSpPr>
          <p:cNvPr id="15364" name="Zástupný symbol pro zápatí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mtClean="0">
                <a:cs typeface="Arial" charset="0"/>
              </a:rPr>
              <a:t>CZ.1.07/1.5.00/34.0501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BBA61-94A4-4975-AE1F-13F68F079CD3}" type="datetimeFigureOut">
              <a:rPr lang="cs-CZ"/>
              <a:pPr>
                <a:defRPr/>
              </a:pPr>
              <a:t>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88D24-8466-4D82-A523-6D3A4A866E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43D22-1B19-414B-A392-E174FFCACF1A}" type="datetimeFigureOut">
              <a:rPr lang="cs-CZ"/>
              <a:pPr>
                <a:defRPr/>
              </a:pPr>
              <a:t>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A78F9-F621-4735-8C4F-5AC9D8EE21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4EC71-94E3-4350-98B1-E5A84119648B}" type="datetimeFigureOut">
              <a:rPr lang="cs-CZ"/>
              <a:pPr>
                <a:defRPr/>
              </a:pPr>
              <a:t>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1CB24-ED25-4219-A815-12DD04E941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1ADA9-2A86-40E9-870F-EF2864C1D91C}" type="datetimeFigureOut">
              <a:rPr lang="cs-CZ"/>
              <a:pPr>
                <a:defRPr/>
              </a:pPr>
              <a:t>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C22DB-BFC0-4B6B-B326-6BE3237E38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A84B3-DE21-49CB-BA40-F3A7DA0BD69D}" type="datetimeFigureOut">
              <a:rPr lang="cs-CZ"/>
              <a:pPr>
                <a:defRPr/>
              </a:pPr>
              <a:t>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0DD8E-06B8-4A1C-BD80-5A6FF48591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82CD7-068C-4AE2-93EC-BDDB89976361}" type="datetimeFigureOut">
              <a:rPr lang="cs-CZ"/>
              <a:pPr>
                <a:defRPr/>
              </a:pPr>
              <a:t>4.4.2013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B0E45-198A-4E34-BE8B-26F2E2EDB3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97656-8DCC-42B6-86A2-D4D00B36E6A5}" type="datetimeFigureOut">
              <a:rPr lang="cs-CZ"/>
              <a:pPr>
                <a:defRPr/>
              </a:pPr>
              <a:t>4.4.2013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EE011-54F8-4401-BFB7-39D9FBF35A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D22CC-0A1A-45C8-B013-C2569A3AB189}" type="datetimeFigureOut">
              <a:rPr lang="cs-CZ"/>
              <a:pPr>
                <a:defRPr/>
              </a:pPr>
              <a:t>4.4.2013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7642F-5694-49EF-9F17-A65A44F798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79506-341E-4662-B758-6EE2091DC32A}" type="datetimeFigureOut">
              <a:rPr lang="cs-CZ"/>
              <a:pPr>
                <a:defRPr/>
              </a:pPr>
              <a:t>4.4.2013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DF3D0-0898-4255-BD66-490FDB84BB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994F4-383B-4AB3-A66D-475A27865241}" type="datetimeFigureOut">
              <a:rPr lang="cs-CZ"/>
              <a:pPr>
                <a:defRPr/>
              </a:pPr>
              <a:t>4.4.2013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E3FBC-0B8F-4028-A1E9-39179EF664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BBB2A-F3F9-4655-AD3D-2DB22BDA9CB9}" type="datetimeFigureOut">
              <a:rPr lang="cs-CZ"/>
              <a:pPr>
                <a:defRPr/>
              </a:pPr>
              <a:t>4.4.2013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13E02-2115-441B-AAA0-75322BB53B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88E671-4C44-40C3-AE91-37A9D37272FB}" type="datetimeFigureOut">
              <a:rPr lang="cs-CZ"/>
              <a:pPr>
                <a:defRPr/>
              </a:pPr>
              <a:t>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3D89E1D-513C-48E7-879B-AAEEECE15B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icto.qc.ca/indexpop.asp?nom=Chzzzzr1007&amp;cat=CorpsHumain&amp;Couleur=1&amp;NB=1&amp;Anime=0&amp;Flash=0" TargetMode="External"/><Relationship Id="rId3" Type="http://schemas.openxmlformats.org/officeDocument/2006/relationships/hyperlink" Target="http://www.picto.qc.ca/indexpop.asp?nom=Chzzzzr1001&amp;cat=CorpsHumain&amp;Couleur=1&amp;NB=1&amp;Anime=0&amp;Flash=0" TargetMode="External"/><Relationship Id="rId7" Type="http://schemas.openxmlformats.org/officeDocument/2006/relationships/hyperlink" Target="http://www.picto.qc.ca/indexpop.asp?nom=Scbizzr1007&amp;cat=Sciences_Biologie&amp;Couleur=1&amp;NB=1&amp;Anime=0&amp;Flash=0" TargetMode="External"/><Relationship Id="rId2" Type="http://schemas.openxmlformats.org/officeDocument/2006/relationships/hyperlink" Target="http://commons.wikimedia.org/wiki/File:Self-Portrait6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picto.qc.ca/indexpop.asp?nom=Scbizzr1002&amp;cat=Sciences_Biologie&amp;Couleur=1&amp;NB=1&amp;Anime=0&amp;Flash=0" TargetMode="External"/><Relationship Id="rId5" Type="http://schemas.openxmlformats.org/officeDocument/2006/relationships/hyperlink" Target="http://www.picto.qc.ca/indexpop.asp?nom=Scbizzr1001&amp;cat=Sciences_Biologie&amp;Couleur=1&amp;NB=1&amp;Anime=0&amp;Flash=0" TargetMode="External"/><Relationship Id="rId4" Type="http://schemas.openxmlformats.org/officeDocument/2006/relationships/hyperlink" Target="http://www.picto.qc.ca/indexpop.asp?nom=Chzzzzr1002&amp;cat=CorpsHumain&amp;Couleur=1&amp;NB=1&amp;Anime=0&amp;Flash=0" TargetMode="External"/><Relationship Id="rId9" Type="http://schemas.openxmlformats.org/officeDocument/2006/relationships/hyperlink" Target="http://www.picto.qc.ca/indexpop.asp?nom=Chzzzzr2010&amp;cat=CorpsHumain&amp;Couleur=1&amp;NB=1&amp;Anime=0&amp;Flash=0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icto.qc.ca/indexpop.asp?nom=Chzzzzr2009&amp;cat=CorpsHumain&amp;Couleur=1&amp;NB=1&amp;Anime=0&amp;Flash=0" TargetMode="External"/><Relationship Id="rId3" Type="http://schemas.openxmlformats.org/officeDocument/2006/relationships/hyperlink" Target="http://www.picto.qc.ca/indexpop.asp?nom=Scbizzr1006&amp;cat=Sciences_Biologie&amp;Couleur=1&amp;NB=1&amp;Anime=0&amp;Flash=0" TargetMode="External"/><Relationship Id="rId7" Type="http://schemas.openxmlformats.org/officeDocument/2006/relationships/hyperlink" Target="http://www.picto.qc.ca/indexpop.asp?nom=Chzzzzr1004&amp;cat=CorpsHumain&amp;Couleur=1&amp;NB=1&amp;Anime=0&amp;Flash=0" TargetMode="External"/><Relationship Id="rId2" Type="http://schemas.openxmlformats.org/officeDocument/2006/relationships/hyperlink" Target="http://www.picto.qc.ca/indexpop.asp?nom=Scbizzr1003&amp;cat=Sciences_Biologie&amp;Couleur=1&amp;NB=1&amp;Anime=1&amp;Flash=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picto.qc.ca/indexpop.asp?nom=Chzzzzr2008&amp;cat=CorpsHumain&amp;Couleur=1&amp;NB=1&amp;Anime=0&amp;Flash=0" TargetMode="External"/><Relationship Id="rId11" Type="http://schemas.openxmlformats.org/officeDocument/2006/relationships/hyperlink" Target="http://www.picto.qc.ca/indexpop.asp?nom=Chzzzzr2011&amp;cat=CorpsHumain&amp;Couleur=1&amp;NB=1&amp;Anime=0&amp;Flash=0" TargetMode="External"/><Relationship Id="rId5" Type="http://schemas.openxmlformats.org/officeDocument/2006/relationships/hyperlink" Target="http://www.picto.qc.ca/indexpop.asp?nom=Scbizzr1009&amp;cat=Sciences_Biologie&amp;Couleur=1&amp;NB=1&amp;Anime=0&amp;Flash=0" TargetMode="External"/><Relationship Id="rId10" Type="http://schemas.openxmlformats.org/officeDocument/2006/relationships/hyperlink" Target="http://www.picto.qc.ca/indexpop.asp?nom=Chzzzzr1005&amp;cat=CorpsHumain&amp;Couleur=1&amp;NB=1&amp;Anime=0&amp;Flash=0" TargetMode="External"/><Relationship Id="rId4" Type="http://schemas.openxmlformats.org/officeDocument/2006/relationships/hyperlink" Target="http://www.picto.qc.ca/indexpop.asp?nom=Scbizzr1008&amp;cat=Sciences_Biologie&amp;Couleur=1&amp;NB=1&amp;Anime=0&amp;Flash=0" TargetMode="External"/><Relationship Id="rId9" Type="http://schemas.openxmlformats.org/officeDocument/2006/relationships/hyperlink" Target="http://www.picto.qc.ca/indexpop.asp?nom=Chzzzzr1003&amp;cat=CorpsHumain&amp;Couleur=1&amp;NB=1&amp;Anime=0&amp;Flash=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//upload.wikimedia.org/wikipedia/commons/4/45/Self-Portrait6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sah 2"/>
          <p:cNvSpPr>
            <a:spLocks noGrp="1"/>
          </p:cNvSpPr>
          <p:nvPr>
            <p:ph idx="4294967295"/>
          </p:nvPr>
        </p:nvSpPr>
        <p:spPr>
          <a:xfrm>
            <a:off x="428625" y="2071688"/>
            <a:ext cx="8143875" cy="4071937"/>
          </a:xfrm>
        </p:spPr>
        <p:txBody>
          <a:bodyPr rtlCol="0">
            <a:noAutofit/>
          </a:bodyPr>
          <a:lstStyle/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Autor materiálu:	Andrea Šteflová</a:t>
            </a: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Datum vytvoření:	duben 2013</a:t>
            </a: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Vzdělávací oblast:	jazyk a jazyková komunikace</a:t>
            </a: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Vyučovací předmět:	seminář z francouzského jazyka</a:t>
            </a: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Ročník:	4., oktáva</a:t>
            </a: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Téma:	lidské tělo</a:t>
            </a: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Druh materiálu:	prezentace, pracovní list </a:t>
            </a:r>
          </a:p>
          <a:p>
            <a:pPr marL="2152650" indent="-21526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Klíčová slova:	kostra, hlava, obličej, trup, orgány, horní a dolní končetiny, paže, ruka, noha</a:t>
            </a:r>
            <a:endParaRPr lang="fr-FR" sz="1800" dirty="0" smtClean="0">
              <a:latin typeface="Arial" pitchFamily="34" charset="0"/>
              <a:cs typeface="Arial" pitchFamily="34" charset="0"/>
            </a:endParaRP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Anotace:	výklad učiva, samostatná práce</a:t>
            </a:r>
          </a:p>
        </p:txBody>
      </p:sp>
      <p:pic>
        <p:nvPicPr>
          <p:cNvPr id="2" name="Obrázek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500" y="571500"/>
            <a:ext cx="5715000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/>
              <a:t>VY_32_INOVACE_2.1.FJ4.19/</a:t>
            </a:r>
            <a:r>
              <a:rPr lang="cs-CZ" sz="1400" dirty="0" err="1"/>
              <a:t>Št</a:t>
            </a:r>
            <a:endParaRPr lang="cs-CZ" sz="1400" dirty="0"/>
          </a:p>
        </p:txBody>
      </p:sp>
      <p:sp>
        <p:nvSpPr>
          <p:cNvPr id="8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b="1" smtClean="0">
                <a:solidFill>
                  <a:srgbClr val="0033CC"/>
                </a:solidFill>
              </a:rPr>
              <a:t>3. Membres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25603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VY_32_INOVACE_2.1.FJ4.19/Št</a:t>
            </a:r>
          </a:p>
        </p:txBody>
      </p:sp>
      <p:sp>
        <p:nvSpPr>
          <p:cNvPr id="18437" name="Zástupný symbol pro obsah 2"/>
          <p:cNvSpPr>
            <a:spLocks noGrp="1"/>
          </p:cNvSpPr>
          <p:nvPr>
            <p:ph idx="1"/>
          </p:nvPr>
        </p:nvSpPr>
        <p:spPr>
          <a:xfrm>
            <a:off x="468313" y="1714500"/>
            <a:ext cx="8175625" cy="4643438"/>
          </a:xfrm>
        </p:spPr>
        <p:txBody>
          <a:bodyPr/>
          <a:lstStyle/>
          <a:p>
            <a:pPr marL="273050" indent="-273050"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Les membres supérieurs/inférieurs</a:t>
            </a:r>
            <a:r>
              <a:rPr lang="fr-FR" sz="2100" dirty="0" smtClean="0"/>
              <a:t> – des appendices articulés disposés sur le tronc par paires, et qui permettent les grands mouvements</a:t>
            </a:r>
            <a:endParaRPr lang="cs-CZ" sz="2100" dirty="0" smtClean="0"/>
          </a:p>
          <a:p>
            <a:pPr marL="273050" indent="-273050">
              <a:defRPr/>
            </a:pPr>
            <a:r>
              <a:rPr lang="fr-FR" sz="2100" b="1" dirty="0" smtClean="0"/>
              <a:t>Il comprend:</a:t>
            </a:r>
          </a:p>
          <a:p>
            <a:pPr marL="900113" indent="-273050">
              <a:defRPr/>
            </a:pPr>
            <a:r>
              <a:rPr lang="fr-FR" sz="2100" i="1" dirty="0" smtClean="0">
                <a:solidFill>
                  <a:srgbClr val="0033CC"/>
                </a:solidFill>
              </a:rPr>
              <a:t>le bras </a:t>
            </a:r>
            <a:r>
              <a:rPr lang="fr-FR" sz="2100" dirty="0" smtClean="0"/>
              <a:t>– une épaule, l‘humérus, le coude, un avant-bras, le poignet, la main, la paume</a:t>
            </a:r>
          </a:p>
          <a:p>
            <a:pPr marL="900113" indent="-273050">
              <a:defRPr/>
            </a:pPr>
            <a:r>
              <a:rPr lang="fr-FR" sz="2100" i="1" dirty="0" smtClean="0">
                <a:solidFill>
                  <a:srgbClr val="0033CC"/>
                </a:solidFill>
              </a:rPr>
              <a:t>le doigt </a:t>
            </a:r>
            <a:r>
              <a:rPr lang="fr-FR" sz="2100" dirty="0" smtClean="0"/>
              <a:t>– un ongle, le pouce, l‘index, le majeur, l‘annulaire, l</a:t>
            </a:r>
            <a:r>
              <a:rPr lang="cs-CZ" sz="2100" dirty="0" smtClean="0"/>
              <a:t>‘</a:t>
            </a:r>
            <a:r>
              <a:rPr lang="fr-FR" sz="2100" dirty="0" smtClean="0"/>
              <a:t>auriculaire</a:t>
            </a:r>
          </a:p>
          <a:p>
            <a:pPr marL="900113" indent="-273050">
              <a:defRPr/>
            </a:pPr>
            <a:r>
              <a:rPr lang="fr-FR" sz="2100" i="1" dirty="0" smtClean="0">
                <a:solidFill>
                  <a:srgbClr val="0033CC"/>
                </a:solidFill>
              </a:rPr>
              <a:t>la jambe </a:t>
            </a:r>
            <a:r>
              <a:rPr lang="fr-FR" sz="2100" dirty="0" smtClean="0"/>
              <a:t>– la cuisse, le genou, le mollet, le tibia, l‘avant-pied, le pied, la cheville, le talon, la plante du pied, un orteil, le gros orteil</a:t>
            </a:r>
          </a:p>
          <a:p>
            <a:pPr marL="182563" indent="-182563">
              <a:defRPr/>
            </a:pPr>
            <a:endParaRPr lang="fr-FR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1571612"/>
            <a:ext cx="3714750" cy="39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26627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VY_32_INOVACE_2.1.FJ4.19/Št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286248" y="714356"/>
            <a:ext cx="2634054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/>
              <a:t>La main gauche/droite</a:t>
            </a:r>
            <a:endParaRPr lang="fr-FR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428992" y="1428736"/>
            <a:ext cx="113364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la paume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786182" y="4429132"/>
            <a:ext cx="106952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un ongle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072198" y="2214554"/>
            <a:ext cx="105670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le pouce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215206" y="2714620"/>
            <a:ext cx="838691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l‘index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7572396" y="3214686"/>
            <a:ext cx="113364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le majeur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572396" y="3857628"/>
            <a:ext cx="1236236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l‘annulaire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7500958" y="4572008"/>
            <a:ext cx="135165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</a:t>
            </a:r>
            <a:r>
              <a:rPr lang="cs-CZ" dirty="0" smtClean="0"/>
              <a:t>‘</a:t>
            </a:r>
            <a:r>
              <a:rPr lang="fr-FR" dirty="0" smtClean="0"/>
              <a:t>auriculaire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928794" y="714356"/>
            <a:ext cx="1005403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/>
              <a:t>Le bras</a:t>
            </a:r>
            <a:endParaRPr lang="fr-FR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57158" y="2857496"/>
            <a:ext cx="1056700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le coude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428596" y="4429132"/>
            <a:ext cx="1184940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le poignet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571472" y="5000636"/>
            <a:ext cx="928459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la main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1500174"/>
            <a:ext cx="1428750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ovéPole 17"/>
          <p:cNvSpPr txBox="1"/>
          <p:nvPr/>
        </p:nvSpPr>
        <p:spPr>
          <a:xfrm>
            <a:off x="500034" y="2000240"/>
            <a:ext cx="1184940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l‘humérus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42844" y="3714752"/>
            <a:ext cx="1595309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un avant-bras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6000760" y="1500174"/>
            <a:ext cx="1236236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Les doigts</a:t>
            </a:r>
            <a:endParaRPr lang="fr-FR" dirty="0"/>
          </a:p>
        </p:txBody>
      </p:sp>
      <p:sp>
        <p:nvSpPr>
          <p:cNvPr id="28" name="Levá jednoduchá závorka 27"/>
          <p:cNvSpPr/>
          <p:nvPr/>
        </p:nvSpPr>
        <p:spPr>
          <a:xfrm>
            <a:off x="2071670" y="1500174"/>
            <a:ext cx="214314" cy="1643074"/>
          </a:xfrm>
          <a:prstGeom prst="leftBracket">
            <a:avLst/>
          </a:prstGeom>
          <a:noFill/>
          <a:ln w="38100">
            <a:solidFill>
              <a:srgbClr val="0092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Levá jednoduchá závorka 28"/>
          <p:cNvSpPr/>
          <p:nvPr/>
        </p:nvSpPr>
        <p:spPr>
          <a:xfrm>
            <a:off x="1928794" y="3357562"/>
            <a:ext cx="71438" cy="1214446"/>
          </a:xfrm>
          <a:prstGeom prst="leftBracket">
            <a:avLst/>
          </a:prstGeom>
          <a:ln w="38100">
            <a:solidFill>
              <a:srgbClr val="0092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Levá jednoduchá závorka 29"/>
          <p:cNvSpPr/>
          <p:nvPr/>
        </p:nvSpPr>
        <p:spPr>
          <a:xfrm>
            <a:off x="1928794" y="4857760"/>
            <a:ext cx="71438" cy="642942"/>
          </a:xfrm>
          <a:prstGeom prst="leftBracket">
            <a:avLst/>
          </a:prstGeom>
          <a:ln w="38100">
            <a:solidFill>
              <a:srgbClr val="0092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2" name="Přímá spojovací čára 31"/>
          <p:cNvCxnSpPr>
            <a:stCxn id="18" idx="3"/>
          </p:cNvCxnSpPr>
          <p:nvPr/>
        </p:nvCxnSpPr>
        <p:spPr>
          <a:xfrm>
            <a:off x="1684974" y="2184906"/>
            <a:ext cx="386696" cy="29648"/>
          </a:xfrm>
          <a:prstGeom prst="line">
            <a:avLst/>
          </a:prstGeom>
          <a:ln w="38100">
            <a:solidFill>
              <a:srgbClr val="0092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šipka 33"/>
          <p:cNvCxnSpPr>
            <a:stCxn id="19" idx="3"/>
          </p:cNvCxnSpPr>
          <p:nvPr/>
        </p:nvCxnSpPr>
        <p:spPr>
          <a:xfrm>
            <a:off x="1413858" y="3042162"/>
            <a:ext cx="657812" cy="172524"/>
          </a:xfrm>
          <a:prstGeom prst="straightConnector1">
            <a:avLst/>
          </a:prstGeom>
          <a:ln w="38100">
            <a:solidFill>
              <a:srgbClr val="00924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>
            <a:stCxn id="20" idx="3"/>
            <a:endCxn id="29" idx="1"/>
          </p:cNvCxnSpPr>
          <p:nvPr/>
        </p:nvCxnSpPr>
        <p:spPr>
          <a:xfrm>
            <a:off x="1738153" y="3899418"/>
            <a:ext cx="190641" cy="65367"/>
          </a:xfrm>
          <a:prstGeom prst="line">
            <a:avLst/>
          </a:prstGeom>
          <a:ln w="38100">
            <a:solidFill>
              <a:srgbClr val="0092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šipka 37"/>
          <p:cNvCxnSpPr>
            <a:stCxn id="21" idx="3"/>
          </p:cNvCxnSpPr>
          <p:nvPr/>
        </p:nvCxnSpPr>
        <p:spPr>
          <a:xfrm>
            <a:off x="1613536" y="4613798"/>
            <a:ext cx="458134" cy="101086"/>
          </a:xfrm>
          <a:prstGeom prst="straightConnector1">
            <a:avLst/>
          </a:prstGeom>
          <a:ln w="38100">
            <a:solidFill>
              <a:srgbClr val="00924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>
            <a:stCxn id="22" idx="3"/>
            <a:endCxn id="30" idx="1"/>
          </p:cNvCxnSpPr>
          <p:nvPr/>
        </p:nvCxnSpPr>
        <p:spPr>
          <a:xfrm flipV="1">
            <a:off x="1499931" y="5179231"/>
            <a:ext cx="428863" cy="6071"/>
          </a:xfrm>
          <a:prstGeom prst="line">
            <a:avLst/>
          </a:prstGeom>
          <a:ln w="38100">
            <a:solidFill>
              <a:srgbClr val="0092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ovací šipka 42"/>
          <p:cNvCxnSpPr>
            <a:stCxn id="10" idx="2"/>
          </p:cNvCxnSpPr>
          <p:nvPr/>
        </p:nvCxnSpPr>
        <p:spPr>
          <a:xfrm rot="16200000" flipH="1">
            <a:off x="3897069" y="1896813"/>
            <a:ext cx="916552" cy="719062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ovací šipka 44"/>
          <p:cNvCxnSpPr>
            <a:stCxn id="25" idx="1"/>
          </p:cNvCxnSpPr>
          <p:nvPr/>
        </p:nvCxnSpPr>
        <p:spPr>
          <a:xfrm rot="10800000">
            <a:off x="4929190" y="1643050"/>
            <a:ext cx="1071570" cy="41790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šipka 46"/>
          <p:cNvCxnSpPr>
            <a:stCxn id="25" idx="1"/>
          </p:cNvCxnSpPr>
          <p:nvPr/>
        </p:nvCxnSpPr>
        <p:spPr>
          <a:xfrm rot="10800000" flipV="1">
            <a:off x="5357818" y="1684840"/>
            <a:ext cx="642942" cy="101086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šipka 48"/>
          <p:cNvCxnSpPr>
            <a:stCxn id="25" idx="1"/>
          </p:cNvCxnSpPr>
          <p:nvPr/>
        </p:nvCxnSpPr>
        <p:spPr>
          <a:xfrm rot="10800000" flipV="1">
            <a:off x="5572132" y="1684840"/>
            <a:ext cx="428628" cy="672590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šipka 51"/>
          <p:cNvCxnSpPr/>
          <p:nvPr/>
        </p:nvCxnSpPr>
        <p:spPr>
          <a:xfrm rot="5400000">
            <a:off x="5357818" y="2571744"/>
            <a:ext cx="857256" cy="857256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ovací šipka 54"/>
          <p:cNvCxnSpPr>
            <a:stCxn id="13" idx="1"/>
          </p:cNvCxnSpPr>
          <p:nvPr/>
        </p:nvCxnSpPr>
        <p:spPr>
          <a:xfrm rot="10800000" flipV="1">
            <a:off x="6786578" y="2899286"/>
            <a:ext cx="428628" cy="315400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ovací šipka 56"/>
          <p:cNvCxnSpPr>
            <a:stCxn id="14" idx="1"/>
          </p:cNvCxnSpPr>
          <p:nvPr/>
        </p:nvCxnSpPr>
        <p:spPr>
          <a:xfrm rot="10800000" flipV="1">
            <a:off x="7215206" y="3399352"/>
            <a:ext cx="357190" cy="101086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ovací šipka 58"/>
          <p:cNvCxnSpPr>
            <a:stCxn id="15" idx="1"/>
          </p:cNvCxnSpPr>
          <p:nvPr/>
        </p:nvCxnSpPr>
        <p:spPr>
          <a:xfrm rot="10800000" flipV="1">
            <a:off x="7286644" y="4042294"/>
            <a:ext cx="285752" cy="29648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ovací šipka 60"/>
          <p:cNvCxnSpPr>
            <a:stCxn id="16" idx="1"/>
          </p:cNvCxnSpPr>
          <p:nvPr/>
        </p:nvCxnSpPr>
        <p:spPr>
          <a:xfrm rot="10800000">
            <a:off x="7072330" y="4572008"/>
            <a:ext cx="428628" cy="184666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ovací šipka 62"/>
          <p:cNvCxnSpPr>
            <a:stCxn id="11" idx="0"/>
          </p:cNvCxnSpPr>
          <p:nvPr/>
        </p:nvCxnSpPr>
        <p:spPr>
          <a:xfrm rot="5400000" flipH="1" flipV="1">
            <a:off x="4375034" y="3517786"/>
            <a:ext cx="857256" cy="965436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/>
          <p:nvPr/>
        </p:nvSpPr>
        <p:spPr>
          <a:xfrm>
            <a:off x="1500166" y="64291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009242"/>
                </a:solidFill>
              </a:rPr>
              <a:t>A.</a:t>
            </a:r>
            <a:endParaRPr lang="cs-CZ" sz="2400" b="1" dirty="0">
              <a:solidFill>
                <a:srgbClr val="009242"/>
              </a:solidFill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3857620" y="64291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009242"/>
                </a:solidFill>
              </a:rPr>
              <a:t>B.</a:t>
            </a:r>
            <a:endParaRPr lang="cs-CZ" sz="2400" b="1" dirty="0">
              <a:solidFill>
                <a:srgbClr val="009242"/>
              </a:solidFill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1643042" y="1857364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1.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1428728" y="271462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2.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1643042" y="350043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3.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1571604" y="428625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4.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1500166" y="485776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5.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3786182" y="178592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7.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5643570" y="135729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8.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65" name="TextovéPole 64"/>
          <p:cNvSpPr txBox="1"/>
          <p:nvPr/>
        </p:nvSpPr>
        <p:spPr>
          <a:xfrm>
            <a:off x="5786446" y="242886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9.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6643702" y="271462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10.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67" name="TextovéPole 66"/>
          <p:cNvSpPr txBox="1"/>
          <p:nvPr/>
        </p:nvSpPr>
        <p:spPr>
          <a:xfrm>
            <a:off x="7143768" y="3071810"/>
            <a:ext cx="492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11.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68" name="TextovéPole 67"/>
          <p:cNvSpPr txBox="1"/>
          <p:nvPr/>
        </p:nvSpPr>
        <p:spPr>
          <a:xfrm>
            <a:off x="7143768" y="364331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12.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69" name="TextovéPole 68"/>
          <p:cNvSpPr txBox="1"/>
          <p:nvPr/>
        </p:nvSpPr>
        <p:spPr>
          <a:xfrm>
            <a:off x="7143768" y="428625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13.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70" name="TextovéPole 69"/>
          <p:cNvSpPr txBox="1"/>
          <p:nvPr/>
        </p:nvSpPr>
        <p:spPr>
          <a:xfrm>
            <a:off x="4143372" y="407194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6.</a:t>
            </a:r>
            <a:endParaRPr lang="cs-CZ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1" grpId="0" animBg="1"/>
      <p:bldP spid="22" grpId="0" animBg="1"/>
      <p:bldP spid="18" grpId="0" animBg="1"/>
      <p:bldP spid="20" grpId="0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27651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VY_32_INOVACE_2.1.FJ4.19/Št</a:t>
            </a:r>
          </a:p>
        </p:txBody>
      </p:sp>
      <p:pic>
        <p:nvPicPr>
          <p:cNvPr id="27652" name="Picture 2" descr="http://www.picto.qc.ca/Images_picto/GifCouleur/CorpsHumain/Chzzzzr100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1643050"/>
            <a:ext cx="2707383" cy="3795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928670"/>
            <a:ext cx="1611240" cy="5548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ovéPole 8"/>
          <p:cNvSpPr txBox="1"/>
          <p:nvPr/>
        </p:nvSpPr>
        <p:spPr>
          <a:xfrm>
            <a:off x="1785918" y="357166"/>
            <a:ext cx="1184940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/>
              <a:t>La jambe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357818" y="1071546"/>
            <a:ext cx="992579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/>
              <a:t>Le pied</a:t>
            </a:r>
            <a:endParaRPr lang="fr-FR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14282" y="1928802"/>
            <a:ext cx="1082348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l</a:t>
            </a:r>
            <a:r>
              <a:rPr lang="fr-FR" dirty="0" smtClean="0"/>
              <a:t>a cuisse</a:t>
            </a:r>
            <a:endParaRPr lang="fr-FR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28596" y="3500438"/>
            <a:ext cx="1069524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l</a:t>
            </a:r>
            <a:r>
              <a:rPr lang="fr-FR" dirty="0" smtClean="0"/>
              <a:t>e genou</a:t>
            </a:r>
            <a:endParaRPr lang="fr-FR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428992" y="3286124"/>
            <a:ext cx="1043876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le mollet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71472" y="4786322"/>
            <a:ext cx="851515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le tibia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28596" y="5643578"/>
            <a:ext cx="1364476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l‘avant-pied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2928926" y="5786454"/>
            <a:ext cx="864339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le pied</a:t>
            </a:r>
            <a:endParaRPr lang="fr-FR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714744" y="4357694"/>
            <a:ext cx="119776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la cheville</a:t>
            </a:r>
            <a:endParaRPr lang="fr-FR" dirty="0"/>
          </a:p>
        </p:txBody>
      </p:sp>
      <p:sp>
        <p:nvSpPr>
          <p:cNvPr id="19" name="Volný tvar 18"/>
          <p:cNvSpPr/>
          <p:nvPr/>
        </p:nvSpPr>
        <p:spPr>
          <a:xfrm>
            <a:off x="5857884" y="4286256"/>
            <a:ext cx="134203" cy="245660"/>
          </a:xfrm>
          <a:custGeom>
            <a:avLst/>
            <a:gdLst>
              <a:gd name="connsiteX0" fmla="*/ 0 w 134203"/>
              <a:gd name="connsiteY0" fmla="*/ 245660 h 245660"/>
              <a:gd name="connsiteX1" fmla="*/ 122830 w 134203"/>
              <a:gd name="connsiteY1" fmla="*/ 163774 h 245660"/>
              <a:gd name="connsiteX2" fmla="*/ 68239 w 134203"/>
              <a:gd name="connsiteY2" fmla="*/ 0 h 245660"/>
              <a:gd name="connsiteX3" fmla="*/ 68239 w 134203"/>
              <a:gd name="connsiteY3" fmla="*/ 0 h 245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203" h="245660">
                <a:moveTo>
                  <a:pt x="0" y="245660"/>
                </a:moveTo>
                <a:cubicBezTo>
                  <a:pt x="55728" y="225188"/>
                  <a:pt x="111457" y="204717"/>
                  <a:pt x="122830" y="163774"/>
                </a:cubicBezTo>
                <a:cubicBezTo>
                  <a:pt x="134203" y="122831"/>
                  <a:pt x="68239" y="0"/>
                  <a:pt x="68239" y="0"/>
                </a:cubicBezTo>
                <a:lnTo>
                  <a:pt x="68239" y="0"/>
                </a:lnTo>
              </a:path>
            </a:pathLst>
          </a:cu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4071934" y="5429264"/>
            <a:ext cx="928459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le talon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5572132" y="5715016"/>
            <a:ext cx="1877437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la plante du pied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7786710" y="4357694"/>
            <a:ext cx="115929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les </a:t>
            </a:r>
            <a:r>
              <a:rPr lang="fr-FR" dirty="0" smtClean="0"/>
              <a:t>orteil</a:t>
            </a:r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6786578" y="3643314"/>
            <a:ext cx="1364476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l‘avant-pied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7000892" y="2786058"/>
            <a:ext cx="851515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le tibia</a:t>
            </a:r>
            <a:endParaRPr lang="cs-CZ" dirty="0" smtClean="0"/>
          </a:p>
        </p:txBody>
      </p:sp>
      <p:cxnSp>
        <p:nvCxnSpPr>
          <p:cNvPr id="26" name="Přímá spojovací šipka 25"/>
          <p:cNvCxnSpPr>
            <a:stCxn id="12" idx="3"/>
          </p:cNvCxnSpPr>
          <p:nvPr/>
        </p:nvCxnSpPr>
        <p:spPr>
          <a:xfrm flipV="1">
            <a:off x="1498120" y="3571876"/>
            <a:ext cx="716426" cy="113228"/>
          </a:xfrm>
          <a:prstGeom prst="straightConnector1">
            <a:avLst/>
          </a:prstGeom>
          <a:ln w="38100">
            <a:solidFill>
              <a:srgbClr val="00924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šipka 27"/>
          <p:cNvCxnSpPr/>
          <p:nvPr/>
        </p:nvCxnSpPr>
        <p:spPr>
          <a:xfrm rot="5400000">
            <a:off x="2607455" y="3321843"/>
            <a:ext cx="857256" cy="785818"/>
          </a:xfrm>
          <a:prstGeom prst="straightConnector1">
            <a:avLst/>
          </a:prstGeom>
          <a:ln w="38100">
            <a:solidFill>
              <a:srgbClr val="00924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šipka 29"/>
          <p:cNvCxnSpPr>
            <a:stCxn id="15" idx="3"/>
          </p:cNvCxnSpPr>
          <p:nvPr/>
        </p:nvCxnSpPr>
        <p:spPr>
          <a:xfrm flipV="1">
            <a:off x="1793072" y="5715016"/>
            <a:ext cx="564350" cy="113228"/>
          </a:xfrm>
          <a:prstGeom prst="straightConnector1">
            <a:avLst/>
          </a:prstGeom>
          <a:ln w="38100">
            <a:solidFill>
              <a:srgbClr val="00924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Levá jednoduchá závorka 30"/>
          <p:cNvSpPr/>
          <p:nvPr/>
        </p:nvSpPr>
        <p:spPr>
          <a:xfrm>
            <a:off x="1714480" y="928670"/>
            <a:ext cx="285752" cy="2357454"/>
          </a:xfrm>
          <a:prstGeom prst="leftBracket">
            <a:avLst/>
          </a:prstGeom>
          <a:ln w="38100">
            <a:solidFill>
              <a:srgbClr val="0092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Pravá jednoduchá závorka 32"/>
          <p:cNvSpPr/>
          <p:nvPr/>
        </p:nvSpPr>
        <p:spPr>
          <a:xfrm>
            <a:off x="2714612" y="5429264"/>
            <a:ext cx="71438" cy="928694"/>
          </a:xfrm>
          <a:prstGeom prst="rightBracket">
            <a:avLst/>
          </a:prstGeom>
          <a:ln w="38100">
            <a:solidFill>
              <a:srgbClr val="0092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Levá jednoduchá závorka 33"/>
          <p:cNvSpPr/>
          <p:nvPr/>
        </p:nvSpPr>
        <p:spPr>
          <a:xfrm>
            <a:off x="1714480" y="4071942"/>
            <a:ext cx="142876" cy="1357322"/>
          </a:xfrm>
          <a:prstGeom prst="leftBracket">
            <a:avLst/>
          </a:prstGeom>
          <a:ln w="38100">
            <a:solidFill>
              <a:srgbClr val="0092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6" name="Přímá spojovací čára 35"/>
          <p:cNvCxnSpPr>
            <a:stCxn id="11" idx="3"/>
            <a:endCxn id="31" idx="1"/>
          </p:cNvCxnSpPr>
          <p:nvPr/>
        </p:nvCxnSpPr>
        <p:spPr>
          <a:xfrm flipV="1">
            <a:off x="1296630" y="2107397"/>
            <a:ext cx="417850" cy="6071"/>
          </a:xfrm>
          <a:prstGeom prst="line">
            <a:avLst/>
          </a:prstGeom>
          <a:ln w="38100">
            <a:solidFill>
              <a:srgbClr val="0092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čára 37"/>
          <p:cNvCxnSpPr>
            <a:stCxn id="14" idx="3"/>
          </p:cNvCxnSpPr>
          <p:nvPr/>
        </p:nvCxnSpPr>
        <p:spPr>
          <a:xfrm>
            <a:off x="1422987" y="4970988"/>
            <a:ext cx="291493" cy="29648"/>
          </a:xfrm>
          <a:prstGeom prst="line">
            <a:avLst/>
          </a:prstGeom>
          <a:ln w="38100">
            <a:solidFill>
              <a:srgbClr val="0092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šipka 39"/>
          <p:cNvCxnSpPr>
            <a:stCxn id="17" idx="3"/>
          </p:cNvCxnSpPr>
          <p:nvPr/>
        </p:nvCxnSpPr>
        <p:spPr>
          <a:xfrm flipV="1">
            <a:off x="4912508" y="4429132"/>
            <a:ext cx="945376" cy="113228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ovací šipka 41"/>
          <p:cNvCxnSpPr/>
          <p:nvPr/>
        </p:nvCxnSpPr>
        <p:spPr>
          <a:xfrm flipV="1">
            <a:off x="4714876" y="5000636"/>
            <a:ext cx="642942" cy="428628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blouk 45"/>
          <p:cNvSpPr/>
          <p:nvPr/>
        </p:nvSpPr>
        <p:spPr>
          <a:xfrm rot="211323">
            <a:off x="5373618" y="4414207"/>
            <a:ext cx="1857388" cy="571504"/>
          </a:xfrm>
          <a:prstGeom prst="arc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8" name="Přímá spojovací čára 47"/>
          <p:cNvCxnSpPr/>
          <p:nvPr/>
        </p:nvCxnSpPr>
        <p:spPr>
          <a:xfrm rot="5400000">
            <a:off x="6715140" y="4143380"/>
            <a:ext cx="500066" cy="214314"/>
          </a:xfrm>
          <a:prstGeom prst="line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šipka 49"/>
          <p:cNvCxnSpPr/>
          <p:nvPr/>
        </p:nvCxnSpPr>
        <p:spPr>
          <a:xfrm rot="5400000">
            <a:off x="7608115" y="4750603"/>
            <a:ext cx="428628" cy="357190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Pravá jednoduchá závorka 50"/>
          <p:cNvSpPr/>
          <p:nvPr/>
        </p:nvSpPr>
        <p:spPr>
          <a:xfrm>
            <a:off x="6429388" y="1928802"/>
            <a:ext cx="142876" cy="1785950"/>
          </a:xfrm>
          <a:prstGeom prst="rightBracket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3" name="Přímá spojovací čára 52"/>
          <p:cNvCxnSpPr>
            <a:stCxn id="24" idx="1"/>
          </p:cNvCxnSpPr>
          <p:nvPr/>
        </p:nvCxnSpPr>
        <p:spPr>
          <a:xfrm rot="10800000" flipV="1">
            <a:off x="6572264" y="2970724"/>
            <a:ext cx="428628" cy="29648"/>
          </a:xfrm>
          <a:prstGeom prst="line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ovací šipka 56"/>
          <p:cNvCxnSpPr/>
          <p:nvPr/>
        </p:nvCxnSpPr>
        <p:spPr>
          <a:xfrm rot="5400000" flipH="1" flipV="1">
            <a:off x="6107917" y="5464983"/>
            <a:ext cx="500066" cy="1588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Levá jednoduchá závorka 59"/>
          <p:cNvSpPr/>
          <p:nvPr/>
        </p:nvSpPr>
        <p:spPr>
          <a:xfrm>
            <a:off x="5143504" y="1928802"/>
            <a:ext cx="142876" cy="1785950"/>
          </a:xfrm>
          <a:prstGeom prst="leftBracket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2" name="Přímá spojovací čára 61"/>
          <p:cNvCxnSpPr/>
          <p:nvPr/>
        </p:nvCxnSpPr>
        <p:spPr>
          <a:xfrm flipV="1">
            <a:off x="4429124" y="3214686"/>
            <a:ext cx="714380" cy="71438"/>
          </a:xfrm>
          <a:prstGeom prst="line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1285852" y="28572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009242"/>
                </a:solidFill>
              </a:rPr>
              <a:t>A.</a:t>
            </a:r>
            <a:endParaRPr lang="cs-CZ" sz="2400" b="1" dirty="0">
              <a:solidFill>
                <a:srgbClr val="009242"/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4857752" y="100010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009242"/>
                </a:solidFill>
              </a:rPr>
              <a:t>B.</a:t>
            </a:r>
            <a:endParaRPr lang="cs-CZ" sz="2400" b="1" dirty="0">
              <a:solidFill>
                <a:srgbClr val="009242"/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1285852" y="178592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1.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1500166" y="3286124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2.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1357290" y="464344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3.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1785918" y="550070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4.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2786050" y="5429264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5.</a:t>
            </a:r>
            <a:endParaRPr lang="cs-CZ" b="1" dirty="0">
              <a:solidFill>
                <a:srgbClr val="0033CC"/>
              </a:solidFill>
            </a:endParaRPr>
          </a:p>
        </p:txBody>
      </p:sp>
      <p:cxnSp>
        <p:nvCxnSpPr>
          <p:cNvPr id="55" name="Přímá spojovací čára 54"/>
          <p:cNvCxnSpPr>
            <a:stCxn id="16" idx="1"/>
            <a:endCxn id="33" idx="2"/>
          </p:cNvCxnSpPr>
          <p:nvPr/>
        </p:nvCxnSpPr>
        <p:spPr>
          <a:xfrm rot="10800000">
            <a:off x="2786050" y="5893612"/>
            <a:ext cx="142876" cy="77509"/>
          </a:xfrm>
          <a:prstGeom prst="line">
            <a:avLst/>
          </a:prstGeom>
          <a:ln w="38100">
            <a:solidFill>
              <a:srgbClr val="0092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ovéPole 55"/>
          <p:cNvSpPr txBox="1"/>
          <p:nvPr/>
        </p:nvSpPr>
        <p:spPr>
          <a:xfrm>
            <a:off x="3714744" y="300037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6.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4857752" y="421481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7.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4500562" y="5072074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8.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6000760" y="535782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9.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7858148" y="471488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10.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6929454" y="4143380"/>
            <a:ext cx="492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11.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65" name="TextovéPole 64"/>
          <p:cNvSpPr txBox="1"/>
          <p:nvPr/>
        </p:nvSpPr>
        <p:spPr>
          <a:xfrm>
            <a:off x="6572264" y="2643182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12.</a:t>
            </a:r>
            <a:endParaRPr lang="cs-CZ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Corps dans le langage courant</a:t>
            </a:r>
            <a:r>
              <a:rPr lang="cs-CZ" dirty="0" smtClean="0"/>
              <a:t> I</a:t>
            </a:r>
            <a:endParaRPr lang="fr-FR" dirty="0" smtClean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355600" indent="-355600">
              <a:buFont typeface="+mj-lt"/>
              <a:buAutoNum type="arabicPeriod"/>
            </a:pPr>
            <a:r>
              <a:rPr lang="fr-FR" sz="2100" dirty="0" smtClean="0"/>
              <a:t>Tu te fourres le </a:t>
            </a:r>
            <a:r>
              <a:rPr lang="fr-FR" sz="2100" b="1" dirty="0" smtClean="0">
                <a:solidFill>
                  <a:srgbClr val="FF0000"/>
                </a:solidFill>
              </a:rPr>
              <a:t>doigt</a:t>
            </a:r>
            <a:r>
              <a:rPr lang="fr-FR" sz="2100" dirty="0" smtClean="0"/>
              <a:t> dans </a:t>
            </a:r>
            <a:r>
              <a:rPr lang="fr-FR" sz="2100" b="1" dirty="0" smtClean="0">
                <a:solidFill>
                  <a:srgbClr val="FF0000"/>
                </a:solidFill>
              </a:rPr>
              <a:t>l‘œil</a:t>
            </a:r>
            <a:r>
              <a:rPr lang="fr-FR" sz="2100" dirty="0" smtClean="0"/>
              <a:t>.</a:t>
            </a:r>
          </a:p>
          <a:p>
            <a:pPr marL="355600" indent="-355600">
              <a:buFont typeface="+mj-lt"/>
              <a:buAutoNum type="arabicPeriod"/>
            </a:pPr>
            <a:r>
              <a:rPr lang="fr-FR" sz="2100" dirty="0" smtClean="0"/>
              <a:t>Il se croit sorti de la </a:t>
            </a:r>
            <a:r>
              <a:rPr lang="fr-FR" sz="2100" b="1" dirty="0" smtClean="0">
                <a:solidFill>
                  <a:srgbClr val="FF0000"/>
                </a:solidFill>
              </a:rPr>
              <a:t>cuisse</a:t>
            </a:r>
            <a:r>
              <a:rPr lang="fr-FR" sz="2100" dirty="0" smtClean="0"/>
              <a:t> de Jupiter.</a:t>
            </a:r>
          </a:p>
          <a:p>
            <a:pPr marL="355600" indent="-355600">
              <a:buFont typeface="+mj-lt"/>
              <a:buAutoNum type="arabicPeriod"/>
            </a:pPr>
            <a:r>
              <a:rPr lang="fr-FR" sz="2100" dirty="0" smtClean="0"/>
              <a:t>C‘est fait par-dessus la </a:t>
            </a:r>
            <a:r>
              <a:rPr lang="fr-FR" sz="2100" b="1" dirty="0" smtClean="0">
                <a:solidFill>
                  <a:srgbClr val="FF0000"/>
                </a:solidFill>
              </a:rPr>
              <a:t>jambe</a:t>
            </a:r>
            <a:r>
              <a:rPr lang="fr-FR" sz="2100" dirty="0" smtClean="0"/>
              <a:t>.</a:t>
            </a:r>
          </a:p>
          <a:p>
            <a:pPr marL="355600" indent="-355600">
              <a:buFont typeface="+mj-lt"/>
              <a:buAutoNum type="arabicPeriod"/>
            </a:pPr>
            <a:r>
              <a:rPr lang="fr-FR" sz="2100" dirty="0" smtClean="0"/>
              <a:t>Je suis rentré à </a:t>
            </a:r>
            <a:r>
              <a:rPr lang="fr-FR" sz="2100" b="1" dirty="0" smtClean="0">
                <a:solidFill>
                  <a:srgbClr val="FF0000"/>
                </a:solidFill>
              </a:rPr>
              <a:t>l‘œil</a:t>
            </a:r>
            <a:r>
              <a:rPr lang="fr-FR" sz="2100" dirty="0" smtClean="0"/>
              <a:t>.</a:t>
            </a:r>
          </a:p>
          <a:p>
            <a:pPr marL="355600" indent="-355600">
              <a:buFont typeface="+mj-lt"/>
              <a:buAutoNum type="arabicPeriod"/>
            </a:pPr>
            <a:r>
              <a:rPr lang="fr-FR" sz="2100" dirty="0" smtClean="0"/>
              <a:t>Tu me chauffes les </a:t>
            </a:r>
            <a:r>
              <a:rPr lang="fr-FR" sz="2100" b="1" dirty="0" smtClean="0">
                <a:solidFill>
                  <a:srgbClr val="FF0000"/>
                </a:solidFill>
              </a:rPr>
              <a:t>oreilles</a:t>
            </a:r>
            <a:r>
              <a:rPr lang="fr-FR" sz="2100" dirty="0" smtClean="0"/>
              <a:t>.</a:t>
            </a:r>
          </a:p>
          <a:p>
            <a:pPr marL="355600" indent="-355600">
              <a:buFont typeface="+mj-lt"/>
              <a:buAutoNum type="arabicPeriod"/>
            </a:pPr>
            <a:r>
              <a:rPr lang="fr-FR" sz="2100" dirty="0" smtClean="0"/>
              <a:t>Il lève le </a:t>
            </a:r>
            <a:r>
              <a:rPr lang="fr-FR" sz="2100" b="1" dirty="0" smtClean="0">
                <a:solidFill>
                  <a:srgbClr val="FF0000"/>
                </a:solidFill>
              </a:rPr>
              <a:t>coude</a:t>
            </a:r>
            <a:r>
              <a:rPr lang="fr-FR" sz="2100" dirty="0" smtClean="0"/>
              <a:t>.</a:t>
            </a:r>
          </a:p>
          <a:p>
            <a:pPr marL="355600" indent="-355600">
              <a:buFont typeface="+mj-lt"/>
              <a:buAutoNum type="arabicPeriod"/>
            </a:pPr>
            <a:r>
              <a:rPr lang="fr-FR" sz="2100" dirty="0" smtClean="0"/>
              <a:t>Elle est sur les </a:t>
            </a:r>
            <a:r>
              <a:rPr lang="fr-FR" sz="2100" b="1" dirty="0" smtClean="0">
                <a:solidFill>
                  <a:srgbClr val="FF0000"/>
                </a:solidFill>
              </a:rPr>
              <a:t>genou</a:t>
            </a:r>
            <a:r>
              <a:rPr lang="cs-CZ" sz="2100" b="1" dirty="0" smtClean="0">
                <a:solidFill>
                  <a:srgbClr val="FF0000"/>
                </a:solidFill>
              </a:rPr>
              <a:t>x</a:t>
            </a:r>
            <a:r>
              <a:rPr lang="fr-FR" sz="2100" dirty="0" smtClean="0"/>
              <a:t>.</a:t>
            </a:r>
          </a:p>
          <a:p>
            <a:pPr marL="355600" indent="-355600">
              <a:buFont typeface="+mj-lt"/>
              <a:buAutoNum type="arabicPeriod"/>
            </a:pPr>
            <a:r>
              <a:rPr lang="fr-FR" sz="2100" dirty="0" smtClean="0"/>
              <a:t>On est tombé sur un </a:t>
            </a:r>
            <a:r>
              <a:rPr lang="fr-FR" sz="2100" b="1" dirty="0" smtClean="0">
                <a:solidFill>
                  <a:srgbClr val="FF0000"/>
                </a:solidFill>
              </a:rPr>
              <a:t>os</a:t>
            </a:r>
            <a:r>
              <a:rPr lang="fr-FR" sz="2100" dirty="0" smtClean="0"/>
              <a:t>.</a:t>
            </a:r>
          </a:p>
          <a:p>
            <a:pPr marL="355600" indent="-355600">
              <a:buFont typeface="+mj-lt"/>
              <a:buAutoNum type="arabicPeriod"/>
            </a:pPr>
            <a:r>
              <a:rPr lang="fr-FR" sz="2100" dirty="0" smtClean="0"/>
              <a:t>J‘ai l‘estomac dans les </a:t>
            </a:r>
            <a:r>
              <a:rPr lang="fr-FR" sz="2100" b="1" dirty="0" smtClean="0">
                <a:solidFill>
                  <a:srgbClr val="FF0000"/>
                </a:solidFill>
              </a:rPr>
              <a:t>talons</a:t>
            </a:r>
            <a:r>
              <a:rPr lang="fr-FR" sz="2100" dirty="0" smtClean="0"/>
              <a:t>.</a:t>
            </a:r>
          </a:p>
          <a:p>
            <a:pPr marL="355600" indent="-355600">
              <a:buFont typeface="+mj-lt"/>
              <a:buAutoNum type="arabicPeriod"/>
            </a:pPr>
            <a:r>
              <a:rPr lang="fr-FR" sz="2100" dirty="0" smtClean="0"/>
              <a:t>Elle s‘est levée du </a:t>
            </a:r>
            <a:r>
              <a:rPr lang="fr-FR" sz="2100" b="1" dirty="0" smtClean="0">
                <a:solidFill>
                  <a:srgbClr val="FF0000"/>
                </a:solidFill>
              </a:rPr>
              <a:t>pied</a:t>
            </a:r>
            <a:r>
              <a:rPr lang="fr-FR" sz="2100" dirty="0" smtClean="0"/>
              <a:t> gauche.</a:t>
            </a:r>
          </a:p>
          <a:p>
            <a:pPr marL="514350" indent="-514350">
              <a:buFont typeface="+mj-lt"/>
              <a:buAutoNum type="arabicPeriod"/>
            </a:pPr>
            <a:endParaRPr lang="cs-CZ" sz="2100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55600" indent="-355600">
              <a:buFont typeface="+mj-lt"/>
              <a:buAutoNum type="alphaUcPeriod"/>
            </a:pPr>
            <a:r>
              <a:rPr lang="cs-CZ" sz="2100" dirty="0" smtClean="0"/>
              <a:t>Pustili mě tam zadarmo.</a:t>
            </a:r>
          </a:p>
          <a:p>
            <a:pPr marL="355600" indent="-355600">
              <a:buFont typeface="+mj-lt"/>
              <a:buAutoNum type="alphaUcPeriod"/>
            </a:pPr>
            <a:r>
              <a:rPr lang="cs-CZ" sz="2100" dirty="0" smtClean="0"/>
              <a:t>Je unavená.</a:t>
            </a:r>
          </a:p>
          <a:p>
            <a:pPr marL="355600" indent="-355600">
              <a:buFont typeface="+mj-lt"/>
              <a:buAutoNum type="alphaUcPeriod"/>
            </a:pPr>
            <a:r>
              <a:rPr lang="cs-CZ" sz="2100" dirty="0" smtClean="0"/>
              <a:t>Má špatnou náladu.</a:t>
            </a:r>
          </a:p>
          <a:p>
            <a:pPr marL="355600" indent="-355600">
              <a:buFont typeface="+mj-lt"/>
              <a:buAutoNum type="alphaUcPeriod"/>
            </a:pPr>
            <a:r>
              <a:rPr lang="cs-CZ" sz="2100" dirty="0" smtClean="0"/>
              <a:t>Hodně pije (alkohol).</a:t>
            </a:r>
          </a:p>
          <a:p>
            <a:pPr marL="355600" indent="-355600">
              <a:buFont typeface="+mj-lt"/>
              <a:buAutoNum type="alphaUcPeriod"/>
            </a:pPr>
            <a:r>
              <a:rPr lang="cs-CZ" sz="2100" dirty="0" smtClean="0"/>
              <a:t>Štveš mě.</a:t>
            </a:r>
          </a:p>
          <a:p>
            <a:pPr marL="355600" indent="-355600">
              <a:buFont typeface="+mj-lt"/>
              <a:buAutoNum type="alphaUcPeriod"/>
            </a:pPr>
            <a:r>
              <a:rPr lang="cs-CZ" sz="2100" dirty="0" smtClean="0"/>
              <a:t>Narazili jsme na vážný problém.</a:t>
            </a:r>
          </a:p>
          <a:p>
            <a:pPr marL="355600" indent="-355600">
              <a:buFont typeface="+mj-lt"/>
              <a:buAutoNum type="alphaUcPeriod"/>
            </a:pPr>
            <a:r>
              <a:rPr lang="cs-CZ" sz="2100" dirty="0" smtClean="0"/>
              <a:t>Myslí si, že je génius.</a:t>
            </a:r>
          </a:p>
          <a:p>
            <a:pPr marL="355600" indent="-355600">
              <a:buFont typeface="+mj-lt"/>
              <a:buAutoNum type="alphaUcPeriod"/>
            </a:pPr>
            <a:r>
              <a:rPr lang="cs-CZ" sz="2100" dirty="0" smtClean="0"/>
              <a:t>Je to moc špatně udělané.</a:t>
            </a:r>
          </a:p>
          <a:p>
            <a:pPr marL="355600" indent="-355600">
              <a:buFont typeface="+mj-lt"/>
              <a:buAutoNum type="alphaUcPeriod"/>
            </a:pPr>
            <a:r>
              <a:rPr lang="cs-CZ" sz="2100" dirty="0" smtClean="0"/>
              <a:t>Mám velký hlad.</a:t>
            </a:r>
          </a:p>
          <a:p>
            <a:pPr marL="355600" indent="-355600">
              <a:buFont typeface="+mj-lt"/>
              <a:buAutoNum type="alphaUcPeriod"/>
            </a:pPr>
            <a:r>
              <a:rPr lang="cs-CZ" sz="2100" dirty="0" smtClean="0"/>
              <a:t>Děláš si marné iluze.</a:t>
            </a:r>
            <a:endParaRPr lang="cs-CZ" sz="2100" dirty="0"/>
          </a:p>
        </p:txBody>
      </p:sp>
      <p:sp>
        <p:nvSpPr>
          <p:cNvPr id="30723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VY_32_INOVACE_2.1.FJ4.19/Št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000364" y="1142984"/>
            <a:ext cx="341240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1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Quelle est l</a:t>
            </a:r>
            <a:r>
              <a:rPr lang="cs-CZ" sz="21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eur</a:t>
            </a:r>
            <a:r>
              <a:rPr lang="fr-FR" sz="21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 signification?</a:t>
            </a:r>
            <a:endParaRPr lang="fr-FR" sz="21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1357290" y="5857892"/>
          <a:ext cx="6572300" cy="500066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657230"/>
                <a:gridCol w="657230"/>
                <a:gridCol w="657230"/>
                <a:gridCol w="657230"/>
                <a:gridCol w="657230"/>
                <a:gridCol w="657230"/>
                <a:gridCol w="657230"/>
                <a:gridCol w="657230"/>
                <a:gridCol w="657230"/>
                <a:gridCol w="657230"/>
              </a:tblGrid>
              <a:tr h="500066">
                <a:tc>
                  <a:txBody>
                    <a:bodyPr/>
                    <a:lstStyle/>
                    <a:p>
                      <a:r>
                        <a:rPr lang="cs-CZ" dirty="0" smtClean="0"/>
                        <a:t>1.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4.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5.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6.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7.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8.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9.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10. 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1643042" y="592933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+mj-lt"/>
              </a:rPr>
              <a:t>J</a:t>
            </a:r>
            <a:endParaRPr lang="cs-CZ" b="1" dirty="0">
              <a:latin typeface="+mj-lt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285984" y="5929330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+mj-lt"/>
              </a:rPr>
              <a:t>G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928926" y="592933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+mj-lt"/>
              </a:rPr>
              <a:t>H</a:t>
            </a:r>
            <a:endParaRPr lang="cs-CZ" b="1" dirty="0">
              <a:latin typeface="+mj-lt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571868" y="592933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+mj-lt"/>
              </a:rPr>
              <a:t>A</a:t>
            </a:r>
            <a:endParaRPr lang="cs-CZ" b="1" dirty="0">
              <a:latin typeface="+mj-lt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286248" y="592933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+mj-lt"/>
              </a:rPr>
              <a:t>E</a:t>
            </a:r>
            <a:endParaRPr lang="cs-CZ" b="1" dirty="0">
              <a:latin typeface="+mj-lt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929190" y="592933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+mj-lt"/>
              </a:rPr>
              <a:t>D</a:t>
            </a:r>
            <a:endParaRPr lang="cs-CZ" b="1" dirty="0">
              <a:latin typeface="+mj-lt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572132" y="592933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+mj-lt"/>
              </a:rPr>
              <a:t>B</a:t>
            </a:r>
            <a:endParaRPr lang="cs-CZ" b="1" dirty="0">
              <a:latin typeface="+mj-lt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6215074" y="592933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+mj-lt"/>
              </a:rPr>
              <a:t>F</a:t>
            </a:r>
            <a:endParaRPr lang="cs-CZ" b="1" dirty="0">
              <a:latin typeface="+mj-lt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929454" y="592933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+mj-lt"/>
              </a:rPr>
              <a:t>I</a:t>
            </a:r>
            <a:endParaRPr lang="cs-CZ" b="1" dirty="0">
              <a:latin typeface="+mj-lt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7643834" y="592933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+mj-lt"/>
              </a:rPr>
              <a:t>C</a:t>
            </a:r>
            <a:endParaRPr lang="cs-CZ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Corps dans le langage courant</a:t>
            </a:r>
            <a:r>
              <a:rPr lang="cs-CZ" dirty="0" smtClean="0"/>
              <a:t> II</a:t>
            </a:r>
            <a:endParaRPr lang="fr-FR" dirty="0" smtClean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>
          <a:xfrm>
            <a:off x="285720" y="1600201"/>
            <a:ext cx="4643470" cy="4400568"/>
          </a:xfrm>
        </p:spPr>
        <p:txBody>
          <a:bodyPr>
            <a:normAutofit lnSpcReduction="10000"/>
          </a:bodyPr>
          <a:lstStyle/>
          <a:p>
            <a:pPr marL="355600" indent="-355600">
              <a:buFont typeface="+mj-lt"/>
              <a:buAutoNum type="arabicPeriod"/>
            </a:pPr>
            <a:r>
              <a:rPr lang="fr-FR" sz="2100" dirty="0" smtClean="0"/>
              <a:t>Il a gardé son </a:t>
            </a:r>
            <a:r>
              <a:rPr lang="fr-FR" sz="2100" b="1" dirty="0" smtClean="0">
                <a:solidFill>
                  <a:srgbClr val="0033CC"/>
                </a:solidFill>
              </a:rPr>
              <a:t>sang-</a:t>
            </a:r>
            <a:r>
              <a:rPr lang="fr-FR" sz="2100" dirty="0" smtClean="0"/>
              <a:t>froid.</a:t>
            </a:r>
          </a:p>
          <a:p>
            <a:pPr marL="355600" indent="-355600">
              <a:buFont typeface="+mj-lt"/>
              <a:buAutoNum type="arabicPeriod"/>
            </a:pPr>
            <a:r>
              <a:rPr lang="fr-FR" sz="2100" dirty="0" smtClean="0"/>
              <a:t>J‘en ai par-dessus la </a:t>
            </a:r>
            <a:r>
              <a:rPr lang="fr-FR" sz="2100" b="1" dirty="0" smtClean="0">
                <a:solidFill>
                  <a:srgbClr val="0033CC"/>
                </a:solidFill>
              </a:rPr>
              <a:t>tête</a:t>
            </a:r>
            <a:r>
              <a:rPr lang="fr-FR" sz="2100" dirty="0" smtClean="0"/>
              <a:t>.</a:t>
            </a:r>
          </a:p>
          <a:p>
            <a:pPr marL="355600" indent="-355600">
              <a:buFont typeface="+mj-lt"/>
              <a:buAutoNum type="arabicPeriod"/>
            </a:pPr>
            <a:r>
              <a:rPr lang="fr-FR" sz="2100" dirty="0" smtClean="0"/>
              <a:t>Ça se voit comme le </a:t>
            </a:r>
            <a:r>
              <a:rPr lang="fr-FR" sz="2100" b="1" dirty="0" smtClean="0">
                <a:solidFill>
                  <a:srgbClr val="0033CC"/>
                </a:solidFill>
              </a:rPr>
              <a:t>nez</a:t>
            </a:r>
            <a:r>
              <a:rPr lang="fr-FR" sz="2100" dirty="0" smtClean="0"/>
              <a:t> au milieu de la </a:t>
            </a:r>
            <a:r>
              <a:rPr lang="fr-FR" sz="2100" b="1" dirty="0" smtClean="0">
                <a:solidFill>
                  <a:srgbClr val="0033CC"/>
                </a:solidFill>
              </a:rPr>
              <a:t>figure</a:t>
            </a:r>
            <a:r>
              <a:rPr lang="fr-FR" sz="2100" dirty="0" smtClean="0"/>
              <a:t>.</a:t>
            </a:r>
          </a:p>
          <a:p>
            <a:pPr marL="355600" indent="-355600">
              <a:buFont typeface="+mj-lt"/>
              <a:buAutoNum type="arabicPeriod"/>
            </a:pPr>
            <a:r>
              <a:rPr lang="fr-FR" sz="2100" dirty="0" smtClean="0"/>
              <a:t>Elle en a plein le </a:t>
            </a:r>
            <a:r>
              <a:rPr lang="fr-FR" sz="2100" b="1" dirty="0" smtClean="0">
                <a:solidFill>
                  <a:srgbClr val="0033CC"/>
                </a:solidFill>
              </a:rPr>
              <a:t>dos</a:t>
            </a:r>
            <a:r>
              <a:rPr lang="fr-FR" sz="2100" dirty="0" smtClean="0"/>
              <a:t>.</a:t>
            </a:r>
          </a:p>
          <a:p>
            <a:pPr marL="355600" indent="-355600">
              <a:buFont typeface="+mj-lt"/>
              <a:buAutoNum type="arabicPeriod"/>
            </a:pPr>
            <a:r>
              <a:rPr lang="fr-FR" sz="2100" dirty="0" smtClean="0"/>
              <a:t>Ça saute aux </a:t>
            </a:r>
            <a:r>
              <a:rPr lang="fr-FR" sz="2100" b="1" dirty="0" smtClean="0">
                <a:solidFill>
                  <a:srgbClr val="0033CC"/>
                </a:solidFill>
              </a:rPr>
              <a:t>yeux</a:t>
            </a:r>
            <a:r>
              <a:rPr lang="fr-FR" sz="2100" dirty="0" smtClean="0"/>
              <a:t>.</a:t>
            </a:r>
          </a:p>
          <a:p>
            <a:pPr marL="355600" indent="-355600">
              <a:buFont typeface="+mj-lt"/>
              <a:buAutoNum type="arabicPeriod"/>
            </a:pPr>
            <a:r>
              <a:rPr lang="fr-FR" sz="2100" dirty="0" smtClean="0"/>
              <a:t>Ils se sont retro</a:t>
            </a:r>
            <a:r>
              <a:rPr lang="cs-CZ" sz="2100" smtClean="0"/>
              <a:t>u</a:t>
            </a:r>
            <a:r>
              <a:rPr lang="fr-FR" sz="2100" smtClean="0"/>
              <a:t>vés </a:t>
            </a:r>
            <a:r>
              <a:rPr lang="fr-FR" sz="2100" b="1" dirty="0" smtClean="0">
                <a:solidFill>
                  <a:srgbClr val="0033CC"/>
                </a:solidFill>
              </a:rPr>
              <a:t>nez</a:t>
            </a:r>
            <a:r>
              <a:rPr lang="fr-FR" sz="2100" dirty="0" smtClean="0"/>
              <a:t> à </a:t>
            </a:r>
            <a:r>
              <a:rPr lang="fr-FR" sz="2100" b="1" dirty="0" smtClean="0">
                <a:solidFill>
                  <a:srgbClr val="0033CC"/>
                </a:solidFill>
              </a:rPr>
              <a:t>nez</a:t>
            </a:r>
            <a:r>
              <a:rPr lang="fr-FR" sz="2100" dirty="0" smtClean="0"/>
              <a:t>.</a:t>
            </a:r>
          </a:p>
          <a:p>
            <a:pPr marL="355600" indent="-355600">
              <a:buFont typeface="+mj-lt"/>
              <a:buAutoNum type="arabicPeriod"/>
            </a:pPr>
            <a:r>
              <a:rPr lang="fr-FR" sz="2100" dirty="0" smtClean="0"/>
              <a:t>Il n‘a pas vraiment la </a:t>
            </a:r>
            <a:r>
              <a:rPr lang="fr-FR" sz="2100" b="1" dirty="0" smtClean="0">
                <a:solidFill>
                  <a:srgbClr val="0033CC"/>
                </a:solidFill>
              </a:rPr>
              <a:t>tête</a:t>
            </a:r>
            <a:r>
              <a:rPr lang="fr-FR" sz="2100" dirty="0" smtClean="0"/>
              <a:t> sur les </a:t>
            </a:r>
            <a:r>
              <a:rPr lang="fr-FR" sz="2100" b="1" dirty="0" smtClean="0">
                <a:solidFill>
                  <a:srgbClr val="0033CC"/>
                </a:solidFill>
              </a:rPr>
              <a:t>épaules</a:t>
            </a:r>
            <a:r>
              <a:rPr lang="fr-FR" sz="2100" dirty="0" smtClean="0"/>
              <a:t>.</a:t>
            </a:r>
          </a:p>
          <a:p>
            <a:pPr marL="355600" indent="-355600">
              <a:buFont typeface="+mj-lt"/>
              <a:buAutoNum type="arabicPeriod"/>
            </a:pPr>
            <a:r>
              <a:rPr lang="fr-FR" sz="2100" dirty="0" smtClean="0"/>
              <a:t>J‘ai mal au </a:t>
            </a:r>
            <a:r>
              <a:rPr lang="fr-FR" sz="2100" b="1" dirty="0" smtClean="0">
                <a:solidFill>
                  <a:srgbClr val="0033CC"/>
                </a:solidFill>
              </a:rPr>
              <a:t>cœur</a:t>
            </a:r>
            <a:r>
              <a:rPr lang="fr-FR" sz="2100" dirty="0" smtClean="0"/>
              <a:t>.</a:t>
            </a:r>
          </a:p>
          <a:p>
            <a:pPr marL="355600" indent="-355600">
              <a:buFont typeface="+mj-lt"/>
              <a:buAutoNum type="arabicPeriod"/>
            </a:pPr>
            <a:r>
              <a:rPr lang="fr-FR" sz="2100" dirty="0" smtClean="0"/>
              <a:t>Je fais </a:t>
            </a:r>
            <a:r>
              <a:rPr lang="cs-CZ" sz="2100" dirty="0" smtClean="0"/>
              <a:t>d</a:t>
            </a:r>
            <a:r>
              <a:rPr lang="fr-FR" sz="2100" dirty="0" smtClean="0"/>
              <a:t>es </a:t>
            </a:r>
            <a:r>
              <a:rPr lang="fr-FR" sz="2100" b="1" dirty="0" smtClean="0">
                <a:solidFill>
                  <a:srgbClr val="0033CC"/>
                </a:solidFill>
              </a:rPr>
              <a:t>pieds</a:t>
            </a:r>
            <a:r>
              <a:rPr lang="fr-FR" sz="2100" dirty="0" smtClean="0"/>
              <a:t> et </a:t>
            </a:r>
            <a:r>
              <a:rPr lang="cs-CZ" sz="2100" dirty="0" smtClean="0"/>
              <a:t>des </a:t>
            </a:r>
            <a:r>
              <a:rPr lang="fr-FR" sz="2100" b="1" dirty="0" smtClean="0">
                <a:solidFill>
                  <a:srgbClr val="0033CC"/>
                </a:solidFill>
              </a:rPr>
              <a:t>mains</a:t>
            </a:r>
            <a:r>
              <a:rPr lang="fr-FR" sz="2100" dirty="0" smtClean="0"/>
              <a:t>.</a:t>
            </a:r>
          </a:p>
          <a:p>
            <a:pPr marL="355600" indent="-355600">
              <a:buFont typeface="+mj-lt"/>
              <a:buAutoNum type="arabicPeriod"/>
            </a:pPr>
            <a:r>
              <a:rPr lang="fr-FR" sz="2100" dirty="0" smtClean="0"/>
              <a:t>Je ne sais pas ce qu‘il a dans le </a:t>
            </a:r>
            <a:r>
              <a:rPr lang="fr-FR" sz="2100" b="1" dirty="0" smtClean="0">
                <a:solidFill>
                  <a:srgbClr val="0033CC"/>
                </a:solidFill>
              </a:rPr>
              <a:t>corps</a:t>
            </a:r>
            <a:r>
              <a:rPr lang="cs-CZ" sz="2100" dirty="0" smtClean="0"/>
              <a:t>.</a:t>
            </a:r>
            <a:endParaRPr lang="fr-FR" sz="2100" dirty="0" smtClean="0"/>
          </a:p>
          <a:p>
            <a:pPr marL="514350" indent="-514350">
              <a:buFont typeface="+mj-lt"/>
              <a:buAutoNum type="arabicPeriod"/>
            </a:pPr>
            <a:endParaRPr lang="cs-CZ" sz="2100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>
          <a:xfrm>
            <a:off x="4929190" y="1571613"/>
            <a:ext cx="3924328" cy="4429156"/>
          </a:xfrm>
        </p:spPr>
        <p:txBody>
          <a:bodyPr>
            <a:normAutofit lnSpcReduction="10000"/>
          </a:bodyPr>
          <a:lstStyle/>
          <a:p>
            <a:pPr marL="355600" indent="-355600">
              <a:buFont typeface="+mj-lt"/>
              <a:buAutoNum type="alphaUcPeriod"/>
            </a:pPr>
            <a:r>
              <a:rPr lang="cs-CZ" sz="2100" dirty="0" smtClean="0"/>
              <a:t>To bije do očí.</a:t>
            </a:r>
          </a:p>
          <a:p>
            <a:pPr marL="355600" indent="-355600">
              <a:buFont typeface="+mj-lt"/>
              <a:buAutoNum type="alphaUcPeriod"/>
            </a:pPr>
            <a:r>
              <a:rPr lang="cs-CZ" sz="2100" dirty="0" smtClean="0"/>
              <a:t>Má toho plné zuby.</a:t>
            </a:r>
          </a:p>
          <a:p>
            <a:pPr marL="355600" indent="-355600">
              <a:buFont typeface="+mj-lt"/>
              <a:buAutoNum type="alphaUcPeriod"/>
            </a:pPr>
            <a:r>
              <a:rPr lang="cs-CZ" sz="2100" dirty="0" smtClean="0"/>
              <a:t>Nestojí rovnýma nohama na zemi.</a:t>
            </a:r>
          </a:p>
          <a:p>
            <a:pPr marL="355600" indent="-355600">
              <a:buFont typeface="+mj-lt"/>
              <a:buAutoNum type="alphaUcPeriod"/>
            </a:pPr>
            <a:r>
              <a:rPr lang="cs-CZ" sz="2100" dirty="0" smtClean="0"/>
              <a:t>Nevím, co v něm vězí.</a:t>
            </a:r>
          </a:p>
          <a:p>
            <a:pPr marL="355600" indent="-355600">
              <a:buFont typeface="+mj-lt"/>
              <a:buAutoNum type="alphaUcPeriod"/>
            </a:pPr>
            <a:r>
              <a:rPr lang="cs-CZ" sz="2100" dirty="0" smtClean="0"/>
              <a:t>Bolí mě břicho.</a:t>
            </a:r>
          </a:p>
          <a:p>
            <a:pPr marL="355600" indent="-355600">
              <a:buFont typeface="+mj-lt"/>
              <a:buAutoNum type="alphaUcPeriod"/>
            </a:pPr>
            <a:r>
              <a:rPr lang="cs-CZ" sz="2100" dirty="0" smtClean="0"/>
              <a:t>Mám toho až nad hlavu.</a:t>
            </a:r>
          </a:p>
          <a:p>
            <a:pPr marL="355600" indent="-355600">
              <a:buFont typeface="+mj-lt"/>
              <a:buAutoNum type="alphaUcPeriod"/>
            </a:pPr>
            <a:r>
              <a:rPr lang="cs-CZ" sz="2100" dirty="0" smtClean="0"/>
              <a:t>Dělám, co můžu (i nemožné).</a:t>
            </a:r>
          </a:p>
          <a:p>
            <a:pPr marL="355600" indent="-355600">
              <a:buFont typeface="+mj-lt"/>
              <a:buAutoNum type="alphaUcPeriod"/>
            </a:pPr>
            <a:r>
              <a:rPr lang="cs-CZ" sz="2100" dirty="0" smtClean="0"/>
              <a:t>Ocitli se tváří v tvář.</a:t>
            </a:r>
          </a:p>
          <a:p>
            <a:pPr marL="355600" indent="-355600">
              <a:buFont typeface="+mj-lt"/>
              <a:buAutoNum type="alphaUcPeriod"/>
            </a:pPr>
            <a:r>
              <a:rPr lang="cs-CZ" sz="2100" dirty="0" smtClean="0"/>
              <a:t>Je to jasné jako facka.</a:t>
            </a:r>
          </a:p>
          <a:p>
            <a:pPr marL="355600" indent="-355600">
              <a:buFont typeface="+mj-lt"/>
              <a:buAutoNum type="alphaUcPeriod"/>
            </a:pPr>
            <a:r>
              <a:rPr lang="cs-CZ" sz="2100" dirty="0" smtClean="0"/>
              <a:t>Zachoval si chladnou hlavu.</a:t>
            </a:r>
          </a:p>
        </p:txBody>
      </p:sp>
      <p:sp>
        <p:nvSpPr>
          <p:cNvPr id="30723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VY_32_INOVACE_2.1.FJ4.19/Št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000364" y="1142984"/>
            <a:ext cx="344927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100" b="1" dirty="0" smtClean="0">
                <a:solidFill>
                  <a:srgbClr val="FF6600"/>
                </a:solidFill>
                <a:latin typeface="+mj-lt"/>
              </a:rPr>
              <a:t>Quelle en est la signification?</a:t>
            </a:r>
            <a:endParaRPr lang="fr-FR" sz="2100" b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10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1357290" y="5857892"/>
          <a:ext cx="6572300" cy="50006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57230"/>
                <a:gridCol w="657230"/>
                <a:gridCol w="657230"/>
                <a:gridCol w="657230"/>
                <a:gridCol w="657230"/>
                <a:gridCol w="657230"/>
                <a:gridCol w="657230"/>
                <a:gridCol w="657230"/>
                <a:gridCol w="657230"/>
                <a:gridCol w="657230"/>
              </a:tblGrid>
              <a:tr h="500066">
                <a:tc>
                  <a:txBody>
                    <a:bodyPr/>
                    <a:lstStyle/>
                    <a:p>
                      <a:r>
                        <a:rPr lang="cs-CZ" dirty="0" smtClean="0"/>
                        <a:t>1.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4.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5.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6.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7.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8.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9.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10. 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1643042" y="592933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+mj-lt"/>
              </a:rPr>
              <a:t>J</a:t>
            </a:r>
            <a:endParaRPr lang="cs-CZ" b="1" dirty="0">
              <a:latin typeface="+mj-lt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285984" y="592933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+mj-lt"/>
              </a:rPr>
              <a:t>F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928926" y="5929330"/>
            <a:ext cx="245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+mj-lt"/>
              </a:rPr>
              <a:t>I</a:t>
            </a:r>
            <a:endParaRPr lang="cs-CZ" b="1" dirty="0">
              <a:latin typeface="+mj-lt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571868" y="592933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+mj-lt"/>
              </a:rPr>
              <a:t>B</a:t>
            </a:r>
            <a:endParaRPr lang="cs-CZ" b="1" dirty="0">
              <a:latin typeface="+mj-lt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286248" y="592933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+mj-lt"/>
              </a:rPr>
              <a:t>A</a:t>
            </a:r>
            <a:endParaRPr lang="cs-CZ" b="1" dirty="0">
              <a:latin typeface="+mj-lt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929190" y="592933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+mj-lt"/>
              </a:rPr>
              <a:t>H</a:t>
            </a:r>
            <a:endParaRPr lang="cs-CZ" b="1" dirty="0">
              <a:latin typeface="+mj-lt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572132" y="592933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+mj-lt"/>
              </a:rPr>
              <a:t>C</a:t>
            </a:r>
            <a:endParaRPr lang="cs-CZ" b="1" dirty="0">
              <a:latin typeface="+mj-lt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6215074" y="592933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+mj-lt"/>
              </a:rPr>
              <a:t>E</a:t>
            </a:r>
            <a:endParaRPr lang="cs-CZ" b="1" dirty="0">
              <a:latin typeface="+mj-lt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929454" y="5929330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+mj-lt"/>
              </a:rPr>
              <a:t>G</a:t>
            </a:r>
            <a:endParaRPr lang="cs-CZ" b="1" dirty="0">
              <a:latin typeface="+mj-lt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7643834" y="592933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+mj-lt"/>
              </a:rPr>
              <a:t>D</a:t>
            </a:r>
            <a:endParaRPr lang="cs-CZ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Skupina 68"/>
          <p:cNvGrpSpPr/>
          <p:nvPr/>
        </p:nvGrpSpPr>
        <p:grpSpPr>
          <a:xfrm>
            <a:off x="2168521" y="714356"/>
            <a:ext cx="4260867" cy="5745161"/>
            <a:chOff x="2168521" y="714356"/>
            <a:chExt cx="4260867" cy="5745161"/>
          </a:xfrm>
        </p:grpSpPr>
        <p:grpSp>
          <p:nvGrpSpPr>
            <p:cNvPr id="39" name="Skupina 38"/>
            <p:cNvGrpSpPr/>
            <p:nvPr/>
          </p:nvGrpSpPr>
          <p:grpSpPr>
            <a:xfrm>
              <a:off x="3466620" y="714356"/>
              <a:ext cx="2192809" cy="5745161"/>
              <a:chOff x="3466620" y="714356"/>
              <a:chExt cx="2192809" cy="5745161"/>
            </a:xfrm>
          </p:grpSpPr>
          <p:pic>
            <p:nvPicPr>
              <p:cNvPr id="28675" name="Picture 4" descr="http://www.picto.qc.ca/Images_picto/GifCouleur/CorpsHumain/Chzzzzr1002.gif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466620" y="714356"/>
                <a:ext cx="2192809" cy="57451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" name="Výbuch 1 6"/>
              <p:cNvSpPr/>
              <p:nvPr/>
            </p:nvSpPr>
            <p:spPr>
              <a:xfrm>
                <a:off x="4071934" y="3500438"/>
                <a:ext cx="714380" cy="928694"/>
              </a:xfrm>
              <a:prstGeom prst="irregularSeal1">
                <a:avLst/>
              </a:prstGeom>
              <a:solidFill>
                <a:srgbClr val="00924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41" name="Přímá spojovací šipka 40"/>
            <p:cNvCxnSpPr>
              <a:stCxn id="9" idx="3"/>
            </p:cNvCxnSpPr>
            <p:nvPr/>
          </p:nvCxnSpPr>
          <p:spPr>
            <a:xfrm>
              <a:off x="3117428" y="756146"/>
              <a:ext cx="1311696" cy="101086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ovací šipka 42"/>
            <p:cNvCxnSpPr>
              <a:stCxn id="13" idx="3"/>
            </p:cNvCxnSpPr>
            <p:nvPr/>
          </p:nvCxnSpPr>
          <p:spPr>
            <a:xfrm>
              <a:off x="2820664" y="1184774"/>
              <a:ext cx="1394146" cy="101086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Přímá spojovací šipka 44"/>
            <p:cNvCxnSpPr>
              <a:stCxn id="15" idx="3"/>
            </p:cNvCxnSpPr>
            <p:nvPr/>
          </p:nvCxnSpPr>
          <p:spPr>
            <a:xfrm flipV="1">
              <a:off x="2468909" y="1357298"/>
              <a:ext cx="2031653" cy="256104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Přímá spojovací šipka 46"/>
            <p:cNvCxnSpPr>
              <a:stCxn id="16" idx="3"/>
            </p:cNvCxnSpPr>
            <p:nvPr/>
          </p:nvCxnSpPr>
          <p:spPr>
            <a:xfrm flipV="1">
              <a:off x="2470792" y="1428736"/>
              <a:ext cx="2101208" cy="613294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Přímá spojovací šipka 48"/>
            <p:cNvCxnSpPr>
              <a:stCxn id="18" idx="3"/>
            </p:cNvCxnSpPr>
            <p:nvPr/>
          </p:nvCxnSpPr>
          <p:spPr>
            <a:xfrm flipV="1">
              <a:off x="2443261" y="1714488"/>
              <a:ext cx="2057301" cy="756170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Přímá spojovací šipka 50"/>
            <p:cNvCxnSpPr>
              <a:stCxn id="23" idx="3"/>
            </p:cNvCxnSpPr>
            <p:nvPr/>
          </p:nvCxnSpPr>
          <p:spPr>
            <a:xfrm>
              <a:off x="2327916" y="3756542"/>
              <a:ext cx="1243952" cy="29648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Levá jednoduchá závorka 51"/>
            <p:cNvSpPr/>
            <p:nvPr/>
          </p:nvSpPr>
          <p:spPr>
            <a:xfrm>
              <a:off x="3428992" y="2214554"/>
              <a:ext cx="142876" cy="1500198"/>
            </a:xfrm>
            <a:prstGeom prst="leftBracket">
              <a:avLst/>
            </a:prstGeom>
            <a:ln w="28575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4" name="Přímá spojovací čára 53"/>
            <p:cNvCxnSpPr>
              <a:stCxn id="19" idx="3"/>
              <a:endCxn id="52" idx="1"/>
            </p:cNvCxnSpPr>
            <p:nvPr/>
          </p:nvCxnSpPr>
          <p:spPr>
            <a:xfrm flipV="1">
              <a:off x="2168521" y="2964653"/>
              <a:ext cx="1260471" cy="363261"/>
            </a:xfrm>
            <a:prstGeom prst="line">
              <a:avLst/>
            </a:prstGeom>
            <a:ln w="28575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Levá jednoduchá závorka 54"/>
            <p:cNvSpPr/>
            <p:nvPr/>
          </p:nvSpPr>
          <p:spPr>
            <a:xfrm>
              <a:off x="3357554" y="3857628"/>
              <a:ext cx="71438" cy="571504"/>
            </a:xfrm>
            <a:prstGeom prst="leftBracket">
              <a:avLst/>
            </a:prstGeom>
            <a:ln w="28575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7" name="Přímá spojovací čára 56"/>
            <p:cNvCxnSpPr>
              <a:stCxn id="24" idx="3"/>
              <a:endCxn id="55" idx="1"/>
            </p:cNvCxnSpPr>
            <p:nvPr/>
          </p:nvCxnSpPr>
          <p:spPr>
            <a:xfrm flipV="1">
              <a:off x="2285749" y="4143380"/>
              <a:ext cx="1071805" cy="41790"/>
            </a:xfrm>
            <a:prstGeom prst="line">
              <a:avLst/>
            </a:prstGeom>
            <a:ln w="28575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Přímá spojovací čára 59"/>
            <p:cNvCxnSpPr>
              <a:stCxn id="28" idx="3"/>
            </p:cNvCxnSpPr>
            <p:nvPr/>
          </p:nvCxnSpPr>
          <p:spPr>
            <a:xfrm flipV="1">
              <a:off x="2439638" y="4500570"/>
              <a:ext cx="1560858" cy="113228"/>
            </a:xfrm>
            <a:prstGeom prst="line">
              <a:avLst/>
            </a:prstGeom>
            <a:ln w="28575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Přímá spojovací čára 63"/>
            <p:cNvCxnSpPr>
              <a:stCxn id="30" idx="3"/>
              <a:endCxn id="62" idx="1"/>
            </p:cNvCxnSpPr>
            <p:nvPr/>
          </p:nvCxnSpPr>
          <p:spPr>
            <a:xfrm>
              <a:off x="2565995" y="5042426"/>
              <a:ext cx="1505939" cy="386838"/>
            </a:xfrm>
            <a:prstGeom prst="line">
              <a:avLst/>
            </a:prstGeom>
            <a:ln w="28575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Přímá spojovací šipka 66"/>
            <p:cNvCxnSpPr>
              <a:stCxn id="35" idx="3"/>
            </p:cNvCxnSpPr>
            <p:nvPr/>
          </p:nvCxnSpPr>
          <p:spPr>
            <a:xfrm>
              <a:off x="2697930" y="5471054"/>
              <a:ext cx="1874070" cy="601152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Přímá spojovací čára 69"/>
            <p:cNvCxnSpPr>
              <a:stCxn id="32" idx="3"/>
              <a:endCxn id="68" idx="1"/>
            </p:cNvCxnSpPr>
            <p:nvPr/>
          </p:nvCxnSpPr>
          <p:spPr>
            <a:xfrm>
              <a:off x="2793133" y="5899682"/>
              <a:ext cx="850173" cy="172524"/>
            </a:xfrm>
            <a:prstGeom prst="line">
              <a:avLst/>
            </a:prstGeom>
            <a:ln w="28575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Přímá spojovací šipka 71"/>
            <p:cNvCxnSpPr>
              <a:stCxn id="37" idx="3"/>
            </p:cNvCxnSpPr>
            <p:nvPr/>
          </p:nvCxnSpPr>
          <p:spPr>
            <a:xfrm>
              <a:off x="3016648" y="6328310"/>
              <a:ext cx="983848" cy="29648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Přímá spojovací šipka 74"/>
            <p:cNvCxnSpPr>
              <a:stCxn id="10" idx="1"/>
            </p:cNvCxnSpPr>
            <p:nvPr/>
          </p:nvCxnSpPr>
          <p:spPr>
            <a:xfrm rot="10800000" flipV="1">
              <a:off x="4500562" y="756146"/>
              <a:ext cx="1428760" cy="315400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Přímá spojovací šipka 76"/>
            <p:cNvCxnSpPr>
              <a:stCxn id="11" idx="1"/>
            </p:cNvCxnSpPr>
            <p:nvPr/>
          </p:nvCxnSpPr>
          <p:spPr>
            <a:xfrm rot="10800000">
              <a:off x="4643438" y="1142984"/>
              <a:ext cx="1357322" cy="41790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Přímá spojovací šipka 78"/>
            <p:cNvCxnSpPr>
              <a:stCxn id="14" idx="1"/>
            </p:cNvCxnSpPr>
            <p:nvPr/>
          </p:nvCxnSpPr>
          <p:spPr>
            <a:xfrm rot="10800000">
              <a:off x="4572000" y="1214422"/>
              <a:ext cx="1571636" cy="398980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Přímá spojovací šipka 80"/>
            <p:cNvCxnSpPr>
              <a:stCxn id="17" idx="1"/>
            </p:cNvCxnSpPr>
            <p:nvPr/>
          </p:nvCxnSpPr>
          <p:spPr>
            <a:xfrm rot="10800000">
              <a:off x="4500562" y="1643050"/>
              <a:ext cx="1714512" cy="398980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Přímá spojovací šipka 82"/>
            <p:cNvCxnSpPr>
              <a:stCxn id="21" idx="1"/>
            </p:cNvCxnSpPr>
            <p:nvPr/>
          </p:nvCxnSpPr>
          <p:spPr>
            <a:xfrm rot="10800000">
              <a:off x="5072066" y="2000240"/>
              <a:ext cx="1143008" cy="470418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Přímá spojovací šipka 84"/>
            <p:cNvCxnSpPr>
              <a:stCxn id="20" idx="1"/>
            </p:cNvCxnSpPr>
            <p:nvPr/>
          </p:nvCxnSpPr>
          <p:spPr>
            <a:xfrm rot="10800000" flipV="1">
              <a:off x="5357818" y="2899286"/>
              <a:ext cx="1000132" cy="29648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Přímá spojovací šipka 91"/>
            <p:cNvCxnSpPr>
              <a:stCxn id="26" idx="1"/>
            </p:cNvCxnSpPr>
            <p:nvPr/>
          </p:nvCxnSpPr>
          <p:spPr>
            <a:xfrm rot="10800000">
              <a:off x="4500562" y="3214686"/>
              <a:ext cx="1928826" cy="541856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Přímá spojovací čára 94"/>
            <p:cNvCxnSpPr>
              <a:stCxn id="27" idx="1"/>
            </p:cNvCxnSpPr>
            <p:nvPr/>
          </p:nvCxnSpPr>
          <p:spPr>
            <a:xfrm rot="10800000" flipV="1">
              <a:off x="5214942" y="4185170"/>
              <a:ext cx="1071570" cy="172524"/>
            </a:xfrm>
            <a:prstGeom prst="line">
              <a:avLst/>
            </a:prstGeom>
            <a:ln w="28575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Přímá spojovací šipka 96"/>
            <p:cNvCxnSpPr>
              <a:stCxn id="29" idx="1"/>
            </p:cNvCxnSpPr>
            <p:nvPr/>
          </p:nvCxnSpPr>
          <p:spPr>
            <a:xfrm rot="10800000" flipV="1">
              <a:off x="4714876" y="4756674"/>
              <a:ext cx="1571636" cy="172524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Přímá spojovací šipka 100"/>
            <p:cNvCxnSpPr>
              <a:stCxn id="34" idx="1"/>
            </p:cNvCxnSpPr>
            <p:nvPr/>
          </p:nvCxnSpPr>
          <p:spPr>
            <a:xfrm rot="10800000" flipV="1">
              <a:off x="4286248" y="5256740"/>
              <a:ext cx="1857388" cy="101086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Přímá spojovací šipka 102"/>
            <p:cNvCxnSpPr>
              <a:stCxn id="31" idx="1"/>
            </p:cNvCxnSpPr>
            <p:nvPr/>
          </p:nvCxnSpPr>
          <p:spPr>
            <a:xfrm rot="10800000" flipV="1">
              <a:off x="4786314" y="5828244"/>
              <a:ext cx="1214446" cy="315400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Přímá spojovací šipka 105"/>
            <p:cNvCxnSpPr>
              <a:stCxn id="36" idx="1"/>
            </p:cNvCxnSpPr>
            <p:nvPr/>
          </p:nvCxnSpPr>
          <p:spPr>
            <a:xfrm rot="10800000">
              <a:off x="4286248" y="6215082"/>
              <a:ext cx="1571636" cy="41790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Přímá spojovací šipka 117"/>
            <p:cNvCxnSpPr>
              <a:stCxn id="25" idx="3"/>
            </p:cNvCxnSpPr>
            <p:nvPr/>
          </p:nvCxnSpPr>
          <p:spPr>
            <a:xfrm flipV="1">
              <a:off x="2327916" y="2500306"/>
              <a:ext cx="2101208" cy="398980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28674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VY_32_INOVACE_2.1.FJ4.19/Št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000364" y="142852"/>
            <a:ext cx="2967479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/>
              <a:t>Décrivez le corps humain</a:t>
            </a:r>
            <a:endParaRPr lang="fr-FR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1714480" y="571480"/>
            <a:ext cx="1402948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les cheveux</a:t>
            </a:r>
            <a:endParaRPr lang="fr-FR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929322" y="571480"/>
            <a:ext cx="889987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le front</a:t>
            </a:r>
            <a:endParaRPr lang="fr-FR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000760" y="1000108"/>
            <a:ext cx="109517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le sourcil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571604" y="1000108"/>
            <a:ext cx="124906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une oreille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143636" y="1428736"/>
            <a:ext cx="1736373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un œil</a:t>
            </a:r>
            <a:r>
              <a:rPr lang="cs-CZ" dirty="0" smtClean="0"/>
              <a:t>/</a:t>
            </a:r>
            <a:r>
              <a:rPr lang="fr-FR" dirty="0" smtClean="0"/>
              <a:t>les yeux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643042" y="1428736"/>
            <a:ext cx="825867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l</a:t>
            </a:r>
            <a:r>
              <a:rPr lang="fr-FR" dirty="0" smtClean="0"/>
              <a:t>e nez</a:t>
            </a:r>
            <a:endParaRPr lang="fr-FR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285852" y="1857364"/>
            <a:ext cx="118494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la bouche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215074" y="1857364"/>
            <a:ext cx="119776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le menton</a:t>
            </a:r>
            <a:endParaRPr lang="fr-FR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1643042" y="2285992"/>
            <a:ext cx="800219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le cou</a:t>
            </a:r>
            <a:endParaRPr lang="fr-FR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1214414" y="3143248"/>
            <a:ext cx="954107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Le bras</a:t>
            </a:r>
            <a:endParaRPr lang="fr-FR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6357950" y="2714620"/>
            <a:ext cx="105670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le coude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6215074" y="2285992"/>
            <a:ext cx="135732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une épaule</a:t>
            </a:r>
            <a:endParaRPr lang="fr-FR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6429388" y="3143248"/>
            <a:ext cx="1595309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un avant-bras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142976" y="3571876"/>
            <a:ext cx="118494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le poignet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1357290" y="4000504"/>
            <a:ext cx="928459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la main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1142976" y="2714620"/>
            <a:ext cx="118494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la poitrine</a:t>
            </a:r>
            <a:endParaRPr lang="fr-FR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6429388" y="3571876"/>
            <a:ext cx="106952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le ventre</a:t>
            </a:r>
            <a:endParaRPr lang="fr-FR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6286512" y="4000504"/>
            <a:ext cx="113364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La jambe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1357290" y="4429132"/>
            <a:ext cx="1082348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l</a:t>
            </a:r>
            <a:r>
              <a:rPr lang="fr-FR" dirty="0" smtClean="0"/>
              <a:t>a cuisse</a:t>
            </a:r>
            <a:endParaRPr lang="fr-FR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6286512" y="4572008"/>
            <a:ext cx="106952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l</a:t>
            </a:r>
            <a:r>
              <a:rPr lang="fr-FR" dirty="0" smtClean="0"/>
              <a:t>e genou</a:t>
            </a:r>
            <a:endParaRPr lang="fr-FR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1714480" y="4857760"/>
            <a:ext cx="851515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le tibia</a:t>
            </a:r>
            <a:endParaRPr lang="cs-CZ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6000760" y="5643578"/>
            <a:ext cx="1364476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l‘avant-pied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1928794" y="5715016"/>
            <a:ext cx="864339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le pied</a:t>
            </a:r>
            <a:endParaRPr lang="fr-FR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6143636" y="5072074"/>
            <a:ext cx="1043876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le mollet</a:t>
            </a:r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1500166" y="5286388"/>
            <a:ext cx="119776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la cheville</a:t>
            </a:r>
            <a:endParaRPr lang="fr-FR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5857884" y="6072206"/>
            <a:ext cx="928459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le talon</a:t>
            </a:r>
            <a:endParaRPr lang="cs-CZ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1857356" y="6143644"/>
            <a:ext cx="115929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les </a:t>
            </a:r>
            <a:r>
              <a:rPr lang="fr-FR" dirty="0" smtClean="0"/>
              <a:t>orteil</a:t>
            </a:r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58" name="Levá jednoduchá závorka 57"/>
          <p:cNvSpPr/>
          <p:nvPr/>
        </p:nvSpPr>
        <p:spPr>
          <a:xfrm>
            <a:off x="4000496" y="3714752"/>
            <a:ext cx="71438" cy="928694"/>
          </a:xfrm>
          <a:prstGeom prst="leftBracket">
            <a:avLst/>
          </a:prstGeom>
          <a:ln w="28575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71" name="Skupina 70"/>
          <p:cNvGrpSpPr/>
          <p:nvPr/>
        </p:nvGrpSpPr>
        <p:grpSpPr>
          <a:xfrm>
            <a:off x="3643306" y="3000372"/>
            <a:ext cx="2000264" cy="3286148"/>
            <a:chOff x="3643306" y="3000372"/>
            <a:chExt cx="2000264" cy="3286148"/>
          </a:xfrm>
        </p:grpSpPr>
        <p:sp>
          <p:nvSpPr>
            <p:cNvPr id="62" name="Levá jednoduchá závorka 61"/>
            <p:cNvSpPr/>
            <p:nvPr/>
          </p:nvSpPr>
          <p:spPr>
            <a:xfrm>
              <a:off x="4071934" y="5072074"/>
              <a:ext cx="71438" cy="714380"/>
            </a:xfrm>
            <a:prstGeom prst="leftBracket">
              <a:avLst/>
            </a:prstGeom>
            <a:ln w="28575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8" name="Levá jednoduchá závorka 67"/>
            <p:cNvSpPr/>
            <p:nvPr/>
          </p:nvSpPr>
          <p:spPr>
            <a:xfrm>
              <a:off x="3643306" y="5857892"/>
              <a:ext cx="71438" cy="428628"/>
            </a:xfrm>
            <a:prstGeom prst="leftBracket">
              <a:avLst/>
            </a:prstGeom>
            <a:ln w="28575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6" name="Pravá jednoduchá závorka 85"/>
            <p:cNvSpPr/>
            <p:nvPr/>
          </p:nvSpPr>
          <p:spPr>
            <a:xfrm>
              <a:off x="5572132" y="3000372"/>
              <a:ext cx="71438" cy="571504"/>
            </a:xfrm>
            <a:prstGeom prst="rightBracket">
              <a:avLst/>
            </a:prstGeom>
            <a:ln w="28575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3" name="Pravá jednoduchá závorka 92"/>
            <p:cNvSpPr/>
            <p:nvPr/>
          </p:nvSpPr>
          <p:spPr>
            <a:xfrm>
              <a:off x="5143504" y="3714752"/>
              <a:ext cx="71438" cy="2143140"/>
            </a:xfrm>
            <a:prstGeom prst="rightBracket">
              <a:avLst/>
            </a:prstGeom>
            <a:ln w="28575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74" name="Přímá spojovací čára 73"/>
          <p:cNvCxnSpPr>
            <a:stCxn id="22" idx="1"/>
            <a:endCxn id="86" idx="2"/>
          </p:cNvCxnSpPr>
          <p:nvPr/>
        </p:nvCxnSpPr>
        <p:spPr>
          <a:xfrm rot="10800000">
            <a:off x="5643570" y="3286124"/>
            <a:ext cx="785818" cy="41790"/>
          </a:xfrm>
          <a:prstGeom prst="line">
            <a:avLst/>
          </a:prstGeom>
          <a:ln w="28575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31746" name="TextovéPole 5"/>
          <p:cNvSpPr txBox="1">
            <a:spLocks noChangeArrowheads="1"/>
          </p:cNvSpPr>
          <p:nvPr/>
        </p:nvSpPr>
        <p:spPr bwMode="auto">
          <a:xfrm>
            <a:off x="395288" y="549275"/>
            <a:ext cx="84963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 dirty="0"/>
              <a:t>Bibliographie:</a:t>
            </a:r>
          </a:p>
          <a:p>
            <a:r>
              <a:rPr lang="fr-FR" dirty="0"/>
              <a:t>CERQUIGLINI, B., OLLÉ, J.-M.:</a:t>
            </a:r>
            <a:r>
              <a:rPr lang="fr-FR" i="1" dirty="0"/>
              <a:t>Dictionnaire universel</a:t>
            </a:r>
            <a:r>
              <a:rPr lang="fr-FR" dirty="0"/>
              <a:t>, Vanves, Hachette Edicef, 2008.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r>
              <a:rPr lang="fr-FR" b="1" dirty="0"/>
              <a:t>Images, photos:</a:t>
            </a:r>
            <a:endParaRPr lang="cs-CZ" b="1" dirty="0"/>
          </a:p>
          <a:p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://commons.wikimedia.org/wiki/File:Self-Portrait6.jpg</a:t>
            </a:r>
            <a:endParaRPr lang="cs-CZ" dirty="0"/>
          </a:p>
          <a:p>
            <a:r>
              <a:rPr lang="cs-CZ" dirty="0">
                <a:hlinkClick r:id="rId3"/>
              </a:rPr>
              <a:t>http://www.</a:t>
            </a:r>
            <a:r>
              <a:rPr lang="cs-CZ" dirty="0" err="1">
                <a:hlinkClick r:id="rId3"/>
              </a:rPr>
              <a:t>picto.qc.ca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indexpop.asp</a:t>
            </a:r>
            <a:r>
              <a:rPr lang="cs-CZ" dirty="0">
                <a:hlinkClick r:id="rId3"/>
              </a:rPr>
              <a:t>?</a:t>
            </a:r>
            <a:r>
              <a:rPr lang="cs-CZ" dirty="0" err="1">
                <a:hlinkClick r:id="rId3"/>
              </a:rPr>
              <a:t>nom</a:t>
            </a:r>
            <a:r>
              <a:rPr lang="cs-CZ" dirty="0">
                <a:hlinkClick r:id="rId3"/>
              </a:rPr>
              <a:t>=Chzzzzr1001&amp;</a:t>
            </a:r>
            <a:r>
              <a:rPr lang="cs-CZ" dirty="0" err="1">
                <a:hlinkClick r:id="rId3"/>
              </a:rPr>
              <a:t>cat</a:t>
            </a:r>
            <a:r>
              <a:rPr lang="cs-CZ" dirty="0">
                <a:hlinkClick r:id="rId3"/>
              </a:rPr>
              <a:t>=</a:t>
            </a:r>
            <a:r>
              <a:rPr lang="cs-CZ" dirty="0" err="1">
                <a:hlinkClick r:id="rId3"/>
              </a:rPr>
              <a:t>CorpsHumain</a:t>
            </a:r>
            <a:r>
              <a:rPr lang="cs-CZ" dirty="0">
                <a:hlinkClick r:id="rId3"/>
              </a:rPr>
              <a:t>&amp;</a:t>
            </a:r>
            <a:r>
              <a:rPr lang="cs-CZ" dirty="0" err="1">
                <a:hlinkClick r:id="rId3"/>
              </a:rPr>
              <a:t>Couleur</a:t>
            </a:r>
            <a:r>
              <a:rPr lang="cs-CZ" dirty="0">
                <a:hlinkClick r:id="rId3"/>
              </a:rPr>
              <a:t>=1&amp;NB=1&amp;</a:t>
            </a:r>
            <a:r>
              <a:rPr lang="cs-CZ" dirty="0" err="1">
                <a:hlinkClick r:id="rId3"/>
              </a:rPr>
              <a:t>Anime</a:t>
            </a:r>
            <a:r>
              <a:rPr lang="cs-CZ" dirty="0">
                <a:hlinkClick r:id="rId3"/>
              </a:rPr>
              <a:t>=0&amp;</a:t>
            </a:r>
            <a:r>
              <a:rPr lang="cs-CZ" dirty="0" err="1">
                <a:hlinkClick r:id="rId3"/>
              </a:rPr>
              <a:t>Flash</a:t>
            </a:r>
            <a:r>
              <a:rPr lang="cs-CZ" dirty="0">
                <a:hlinkClick r:id="rId3"/>
              </a:rPr>
              <a:t>=0</a:t>
            </a:r>
            <a:endParaRPr lang="cs-CZ" dirty="0"/>
          </a:p>
          <a:p>
            <a:r>
              <a:rPr lang="cs-CZ" dirty="0">
                <a:hlinkClick r:id="rId4"/>
              </a:rPr>
              <a:t>http://www.</a:t>
            </a:r>
            <a:r>
              <a:rPr lang="cs-CZ" dirty="0" err="1">
                <a:hlinkClick r:id="rId4"/>
              </a:rPr>
              <a:t>picto.qc.ca</a:t>
            </a:r>
            <a:r>
              <a:rPr lang="cs-CZ" dirty="0">
                <a:hlinkClick r:id="rId4"/>
              </a:rPr>
              <a:t>/</a:t>
            </a:r>
            <a:r>
              <a:rPr lang="cs-CZ" dirty="0" err="1">
                <a:hlinkClick r:id="rId4"/>
              </a:rPr>
              <a:t>indexpop.asp</a:t>
            </a:r>
            <a:r>
              <a:rPr lang="cs-CZ" dirty="0">
                <a:hlinkClick r:id="rId4"/>
              </a:rPr>
              <a:t>?</a:t>
            </a:r>
            <a:r>
              <a:rPr lang="cs-CZ" dirty="0" err="1">
                <a:hlinkClick r:id="rId4"/>
              </a:rPr>
              <a:t>nom</a:t>
            </a:r>
            <a:r>
              <a:rPr lang="cs-CZ" dirty="0">
                <a:hlinkClick r:id="rId4"/>
              </a:rPr>
              <a:t>=Chzzzzr1002&amp;</a:t>
            </a:r>
            <a:r>
              <a:rPr lang="cs-CZ" dirty="0" err="1">
                <a:hlinkClick r:id="rId4"/>
              </a:rPr>
              <a:t>cat</a:t>
            </a:r>
            <a:r>
              <a:rPr lang="cs-CZ" dirty="0">
                <a:hlinkClick r:id="rId4"/>
              </a:rPr>
              <a:t>=</a:t>
            </a:r>
            <a:r>
              <a:rPr lang="cs-CZ" dirty="0" err="1">
                <a:hlinkClick r:id="rId4"/>
              </a:rPr>
              <a:t>CorpsHumain</a:t>
            </a:r>
            <a:r>
              <a:rPr lang="cs-CZ" dirty="0">
                <a:hlinkClick r:id="rId4"/>
              </a:rPr>
              <a:t>&amp;</a:t>
            </a:r>
            <a:r>
              <a:rPr lang="cs-CZ" dirty="0" err="1">
                <a:hlinkClick r:id="rId4"/>
              </a:rPr>
              <a:t>Couleur</a:t>
            </a:r>
            <a:r>
              <a:rPr lang="cs-CZ" dirty="0">
                <a:hlinkClick r:id="rId4"/>
              </a:rPr>
              <a:t>=1&amp;NB=1&amp;</a:t>
            </a:r>
            <a:r>
              <a:rPr lang="cs-CZ" dirty="0" err="1">
                <a:hlinkClick r:id="rId4"/>
              </a:rPr>
              <a:t>Anime</a:t>
            </a:r>
            <a:r>
              <a:rPr lang="cs-CZ" dirty="0">
                <a:hlinkClick r:id="rId4"/>
              </a:rPr>
              <a:t>=0&amp;</a:t>
            </a:r>
            <a:r>
              <a:rPr lang="cs-CZ" dirty="0" err="1">
                <a:hlinkClick r:id="rId4"/>
              </a:rPr>
              <a:t>Flash</a:t>
            </a:r>
            <a:r>
              <a:rPr lang="cs-CZ" dirty="0">
                <a:hlinkClick r:id="rId4"/>
              </a:rPr>
              <a:t>=0</a:t>
            </a:r>
            <a:endParaRPr lang="cs-CZ" dirty="0"/>
          </a:p>
          <a:p>
            <a:r>
              <a:rPr lang="cs-CZ" dirty="0">
                <a:hlinkClick r:id="rId5"/>
              </a:rPr>
              <a:t>http://www.</a:t>
            </a:r>
            <a:r>
              <a:rPr lang="cs-CZ" dirty="0" err="1">
                <a:hlinkClick r:id="rId5"/>
              </a:rPr>
              <a:t>picto.qc.ca</a:t>
            </a:r>
            <a:r>
              <a:rPr lang="cs-CZ" dirty="0">
                <a:hlinkClick r:id="rId5"/>
              </a:rPr>
              <a:t>/</a:t>
            </a:r>
            <a:r>
              <a:rPr lang="cs-CZ" dirty="0" err="1">
                <a:hlinkClick r:id="rId5"/>
              </a:rPr>
              <a:t>indexpop.asp</a:t>
            </a:r>
            <a:r>
              <a:rPr lang="cs-CZ" dirty="0">
                <a:hlinkClick r:id="rId5"/>
              </a:rPr>
              <a:t>?</a:t>
            </a:r>
            <a:r>
              <a:rPr lang="cs-CZ" dirty="0" err="1">
                <a:hlinkClick r:id="rId5"/>
              </a:rPr>
              <a:t>nom</a:t>
            </a:r>
            <a:r>
              <a:rPr lang="cs-CZ" dirty="0">
                <a:hlinkClick r:id="rId5"/>
              </a:rPr>
              <a:t>=Scbizzr1001&amp;</a:t>
            </a:r>
            <a:r>
              <a:rPr lang="cs-CZ" dirty="0" err="1">
                <a:hlinkClick r:id="rId5"/>
              </a:rPr>
              <a:t>cat</a:t>
            </a:r>
            <a:r>
              <a:rPr lang="cs-CZ" dirty="0">
                <a:hlinkClick r:id="rId5"/>
              </a:rPr>
              <a:t>=</a:t>
            </a:r>
            <a:r>
              <a:rPr lang="cs-CZ" dirty="0" err="1">
                <a:hlinkClick r:id="rId5"/>
              </a:rPr>
              <a:t>Sciences</a:t>
            </a:r>
            <a:r>
              <a:rPr lang="cs-CZ" dirty="0">
                <a:hlinkClick r:id="rId5"/>
              </a:rPr>
              <a:t>_Biologie&amp;</a:t>
            </a:r>
            <a:r>
              <a:rPr lang="cs-CZ" dirty="0" err="1">
                <a:hlinkClick r:id="rId5"/>
              </a:rPr>
              <a:t>Couleur</a:t>
            </a:r>
            <a:r>
              <a:rPr lang="cs-CZ" dirty="0">
                <a:hlinkClick r:id="rId5"/>
              </a:rPr>
              <a:t>=1&amp;NB=1&amp;</a:t>
            </a:r>
            <a:r>
              <a:rPr lang="cs-CZ" dirty="0" err="1">
                <a:hlinkClick r:id="rId5"/>
              </a:rPr>
              <a:t>Anime</a:t>
            </a:r>
            <a:r>
              <a:rPr lang="cs-CZ" dirty="0">
                <a:hlinkClick r:id="rId5"/>
              </a:rPr>
              <a:t>=0&amp;</a:t>
            </a:r>
            <a:r>
              <a:rPr lang="cs-CZ" dirty="0" err="1">
                <a:hlinkClick r:id="rId5"/>
              </a:rPr>
              <a:t>Flash</a:t>
            </a:r>
            <a:r>
              <a:rPr lang="cs-CZ" dirty="0">
                <a:hlinkClick r:id="rId5"/>
              </a:rPr>
              <a:t>=0</a:t>
            </a:r>
            <a:endParaRPr lang="cs-CZ" dirty="0"/>
          </a:p>
          <a:p>
            <a:r>
              <a:rPr lang="cs-CZ" dirty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www.</a:t>
            </a:r>
            <a:r>
              <a:rPr lang="cs-CZ" dirty="0" err="1" smtClean="0">
                <a:hlinkClick r:id="rId6"/>
              </a:rPr>
              <a:t>picto.qc.ca</a:t>
            </a:r>
            <a:r>
              <a:rPr lang="cs-CZ" dirty="0" smtClean="0">
                <a:hlinkClick r:id="rId6"/>
              </a:rPr>
              <a:t>/</a:t>
            </a:r>
            <a:r>
              <a:rPr lang="cs-CZ" dirty="0" err="1" smtClean="0">
                <a:hlinkClick r:id="rId6"/>
              </a:rPr>
              <a:t>indexpop.asp</a:t>
            </a:r>
            <a:r>
              <a:rPr lang="cs-CZ" dirty="0" smtClean="0">
                <a:hlinkClick r:id="rId6"/>
              </a:rPr>
              <a:t>?</a:t>
            </a:r>
            <a:r>
              <a:rPr lang="cs-CZ" dirty="0" err="1" smtClean="0">
                <a:hlinkClick r:id="rId6"/>
              </a:rPr>
              <a:t>nom</a:t>
            </a:r>
            <a:r>
              <a:rPr lang="cs-CZ" dirty="0" smtClean="0">
                <a:hlinkClick r:id="rId6"/>
              </a:rPr>
              <a:t>=Scbizzr1002&amp;</a:t>
            </a:r>
            <a:r>
              <a:rPr lang="cs-CZ" dirty="0" err="1" smtClean="0">
                <a:hlinkClick r:id="rId6"/>
              </a:rPr>
              <a:t>cat</a:t>
            </a:r>
            <a:r>
              <a:rPr lang="cs-CZ" dirty="0" smtClean="0">
                <a:hlinkClick r:id="rId6"/>
              </a:rPr>
              <a:t>=</a:t>
            </a:r>
            <a:r>
              <a:rPr lang="cs-CZ" dirty="0" err="1" smtClean="0">
                <a:hlinkClick r:id="rId6"/>
              </a:rPr>
              <a:t>Sciences</a:t>
            </a:r>
            <a:r>
              <a:rPr lang="cs-CZ" dirty="0" smtClean="0">
                <a:hlinkClick r:id="rId6"/>
              </a:rPr>
              <a:t>_Biologie&amp;</a:t>
            </a:r>
            <a:r>
              <a:rPr lang="cs-CZ" dirty="0" err="1" smtClean="0">
                <a:hlinkClick r:id="rId6"/>
              </a:rPr>
              <a:t>Couleur</a:t>
            </a:r>
            <a:r>
              <a:rPr lang="cs-CZ" dirty="0" smtClean="0">
                <a:hlinkClick r:id="rId6"/>
              </a:rPr>
              <a:t>=1&amp;NB=1&amp;</a:t>
            </a:r>
            <a:r>
              <a:rPr lang="cs-CZ" dirty="0" err="1" smtClean="0">
                <a:hlinkClick r:id="rId6"/>
              </a:rPr>
              <a:t>Anime</a:t>
            </a:r>
            <a:r>
              <a:rPr lang="cs-CZ" dirty="0" smtClean="0">
                <a:hlinkClick r:id="rId6"/>
              </a:rPr>
              <a:t>=0&amp;</a:t>
            </a:r>
            <a:r>
              <a:rPr lang="cs-CZ" dirty="0" err="1" smtClean="0">
                <a:hlinkClick r:id="rId6"/>
              </a:rPr>
              <a:t>Flash</a:t>
            </a:r>
            <a:r>
              <a:rPr lang="cs-CZ" dirty="0" smtClean="0">
                <a:hlinkClick r:id="rId6"/>
              </a:rPr>
              <a:t>=0</a:t>
            </a:r>
            <a:endParaRPr lang="cs-CZ" dirty="0" smtClean="0"/>
          </a:p>
          <a:p>
            <a:r>
              <a:rPr lang="cs-CZ" dirty="0" smtClean="0">
                <a:hlinkClick r:id="rId7"/>
              </a:rPr>
              <a:t>http://www.</a:t>
            </a:r>
            <a:r>
              <a:rPr lang="cs-CZ" dirty="0" err="1" smtClean="0">
                <a:hlinkClick r:id="rId7"/>
              </a:rPr>
              <a:t>picto.qc.ca</a:t>
            </a:r>
            <a:r>
              <a:rPr lang="cs-CZ" dirty="0" smtClean="0">
                <a:hlinkClick r:id="rId7"/>
              </a:rPr>
              <a:t>/</a:t>
            </a:r>
            <a:r>
              <a:rPr lang="cs-CZ" dirty="0" err="1" smtClean="0">
                <a:hlinkClick r:id="rId7"/>
              </a:rPr>
              <a:t>indexpop.asp</a:t>
            </a:r>
            <a:r>
              <a:rPr lang="cs-CZ" dirty="0" smtClean="0">
                <a:hlinkClick r:id="rId7"/>
              </a:rPr>
              <a:t>?</a:t>
            </a:r>
            <a:r>
              <a:rPr lang="cs-CZ" dirty="0" err="1" smtClean="0">
                <a:hlinkClick r:id="rId7"/>
              </a:rPr>
              <a:t>nom</a:t>
            </a:r>
            <a:r>
              <a:rPr lang="cs-CZ" dirty="0" smtClean="0">
                <a:hlinkClick r:id="rId7"/>
              </a:rPr>
              <a:t>=Scbizzr1007&amp;</a:t>
            </a:r>
            <a:r>
              <a:rPr lang="cs-CZ" dirty="0" err="1" smtClean="0">
                <a:hlinkClick r:id="rId7"/>
              </a:rPr>
              <a:t>cat</a:t>
            </a:r>
            <a:r>
              <a:rPr lang="cs-CZ" dirty="0" smtClean="0">
                <a:hlinkClick r:id="rId7"/>
              </a:rPr>
              <a:t>=</a:t>
            </a:r>
            <a:r>
              <a:rPr lang="cs-CZ" dirty="0" err="1" smtClean="0">
                <a:hlinkClick r:id="rId7"/>
              </a:rPr>
              <a:t>Sciences</a:t>
            </a:r>
            <a:r>
              <a:rPr lang="cs-CZ" dirty="0" smtClean="0">
                <a:hlinkClick r:id="rId7"/>
              </a:rPr>
              <a:t>_Biologie&amp;</a:t>
            </a:r>
            <a:r>
              <a:rPr lang="cs-CZ" dirty="0" err="1" smtClean="0">
                <a:hlinkClick r:id="rId7"/>
              </a:rPr>
              <a:t>Couleur</a:t>
            </a:r>
            <a:r>
              <a:rPr lang="cs-CZ" dirty="0" smtClean="0">
                <a:hlinkClick r:id="rId7"/>
              </a:rPr>
              <a:t>=1&amp;NB=1&amp;</a:t>
            </a:r>
            <a:r>
              <a:rPr lang="cs-CZ" dirty="0" err="1" smtClean="0">
                <a:hlinkClick r:id="rId7"/>
              </a:rPr>
              <a:t>Anime</a:t>
            </a:r>
            <a:r>
              <a:rPr lang="cs-CZ" dirty="0" smtClean="0">
                <a:hlinkClick r:id="rId7"/>
              </a:rPr>
              <a:t>=0&amp;</a:t>
            </a:r>
            <a:r>
              <a:rPr lang="cs-CZ" dirty="0" err="1" smtClean="0">
                <a:hlinkClick r:id="rId7"/>
              </a:rPr>
              <a:t>Flash</a:t>
            </a:r>
            <a:r>
              <a:rPr lang="cs-CZ" dirty="0" smtClean="0">
                <a:hlinkClick r:id="rId7"/>
              </a:rPr>
              <a:t>=0</a:t>
            </a:r>
            <a:endParaRPr lang="cs-CZ" dirty="0" smtClean="0"/>
          </a:p>
          <a:p>
            <a:r>
              <a:rPr lang="cs-CZ" dirty="0" smtClean="0">
                <a:hlinkClick r:id="rId8"/>
              </a:rPr>
              <a:t>http://www.</a:t>
            </a:r>
            <a:r>
              <a:rPr lang="cs-CZ" dirty="0" err="1" smtClean="0">
                <a:hlinkClick r:id="rId8"/>
              </a:rPr>
              <a:t>picto.qc.ca</a:t>
            </a:r>
            <a:r>
              <a:rPr lang="cs-CZ" dirty="0" smtClean="0">
                <a:hlinkClick r:id="rId8"/>
              </a:rPr>
              <a:t>/</a:t>
            </a:r>
            <a:r>
              <a:rPr lang="cs-CZ" dirty="0" err="1" smtClean="0">
                <a:hlinkClick r:id="rId8"/>
              </a:rPr>
              <a:t>indexpop.asp</a:t>
            </a:r>
            <a:r>
              <a:rPr lang="cs-CZ" dirty="0" smtClean="0">
                <a:hlinkClick r:id="rId8"/>
              </a:rPr>
              <a:t>?</a:t>
            </a:r>
            <a:r>
              <a:rPr lang="cs-CZ" dirty="0" err="1" smtClean="0">
                <a:hlinkClick r:id="rId8"/>
              </a:rPr>
              <a:t>nom</a:t>
            </a:r>
            <a:r>
              <a:rPr lang="cs-CZ" dirty="0" smtClean="0">
                <a:hlinkClick r:id="rId8"/>
              </a:rPr>
              <a:t>=Chzzzzr1007&amp;</a:t>
            </a:r>
            <a:r>
              <a:rPr lang="cs-CZ" dirty="0" err="1" smtClean="0">
                <a:hlinkClick r:id="rId8"/>
              </a:rPr>
              <a:t>cat</a:t>
            </a:r>
            <a:r>
              <a:rPr lang="cs-CZ" dirty="0" smtClean="0">
                <a:hlinkClick r:id="rId8"/>
              </a:rPr>
              <a:t>=</a:t>
            </a:r>
            <a:r>
              <a:rPr lang="cs-CZ" dirty="0" err="1" smtClean="0">
                <a:hlinkClick r:id="rId8"/>
              </a:rPr>
              <a:t>CorpsHumain</a:t>
            </a:r>
            <a:r>
              <a:rPr lang="cs-CZ" dirty="0" smtClean="0">
                <a:hlinkClick r:id="rId8"/>
              </a:rPr>
              <a:t>&amp;</a:t>
            </a:r>
            <a:r>
              <a:rPr lang="cs-CZ" dirty="0" err="1" smtClean="0">
                <a:hlinkClick r:id="rId8"/>
              </a:rPr>
              <a:t>Couleur</a:t>
            </a:r>
            <a:r>
              <a:rPr lang="cs-CZ" dirty="0" smtClean="0">
                <a:hlinkClick r:id="rId8"/>
              </a:rPr>
              <a:t>=1&amp;NB=1&amp;</a:t>
            </a:r>
            <a:r>
              <a:rPr lang="cs-CZ" dirty="0" err="1" smtClean="0">
                <a:hlinkClick r:id="rId8"/>
              </a:rPr>
              <a:t>Anime</a:t>
            </a:r>
            <a:r>
              <a:rPr lang="cs-CZ" dirty="0" smtClean="0">
                <a:hlinkClick r:id="rId8"/>
              </a:rPr>
              <a:t>=0&amp;</a:t>
            </a:r>
            <a:r>
              <a:rPr lang="cs-CZ" dirty="0" err="1" smtClean="0">
                <a:hlinkClick r:id="rId8"/>
              </a:rPr>
              <a:t>Flash</a:t>
            </a:r>
            <a:r>
              <a:rPr lang="cs-CZ" dirty="0" smtClean="0">
                <a:hlinkClick r:id="rId8"/>
              </a:rPr>
              <a:t>=0</a:t>
            </a:r>
            <a:endParaRPr lang="cs-CZ" dirty="0" smtClean="0"/>
          </a:p>
          <a:p>
            <a:r>
              <a:rPr lang="cs-CZ" dirty="0" smtClean="0">
                <a:hlinkClick r:id="rId9"/>
              </a:rPr>
              <a:t>http://www.</a:t>
            </a:r>
            <a:r>
              <a:rPr lang="cs-CZ" dirty="0" err="1" smtClean="0">
                <a:hlinkClick r:id="rId9"/>
              </a:rPr>
              <a:t>picto.qc.ca</a:t>
            </a:r>
            <a:r>
              <a:rPr lang="cs-CZ" dirty="0" smtClean="0">
                <a:hlinkClick r:id="rId9"/>
              </a:rPr>
              <a:t>/</a:t>
            </a:r>
            <a:r>
              <a:rPr lang="cs-CZ" dirty="0" err="1" smtClean="0">
                <a:hlinkClick r:id="rId9"/>
              </a:rPr>
              <a:t>indexpop.asp</a:t>
            </a:r>
            <a:r>
              <a:rPr lang="cs-CZ" dirty="0" smtClean="0">
                <a:hlinkClick r:id="rId9"/>
              </a:rPr>
              <a:t>?</a:t>
            </a:r>
            <a:r>
              <a:rPr lang="cs-CZ" dirty="0" err="1" smtClean="0">
                <a:hlinkClick r:id="rId9"/>
              </a:rPr>
              <a:t>nom</a:t>
            </a:r>
            <a:r>
              <a:rPr lang="cs-CZ" dirty="0" smtClean="0">
                <a:hlinkClick r:id="rId9"/>
              </a:rPr>
              <a:t>=Chzzzzr2010&amp;</a:t>
            </a:r>
            <a:r>
              <a:rPr lang="cs-CZ" dirty="0" err="1" smtClean="0">
                <a:hlinkClick r:id="rId9"/>
              </a:rPr>
              <a:t>cat</a:t>
            </a:r>
            <a:r>
              <a:rPr lang="cs-CZ" dirty="0" smtClean="0">
                <a:hlinkClick r:id="rId9"/>
              </a:rPr>
              <a:t>=</a:t>
            </a:r>
            <a:r>
              <a:rPr lang="cs-CZ" dirty="0" err="1" smtClean="0">
                <a:hlinkClick r:id="rId9"/>
              </a:rPr>
              <a:t>CorpsHumain</a:t>
            </a:r>
            <a:r>
              <a:rPr lang="cs-CZ" dirty="0" smtClean="0">
                <a:hlinkClick r:id="rId9"/>
              </a:rPr>
              <a:t>&amp;</a:t>
            </a:r>
            <a:r>
              <a:rPr lang="cs-CZ" dirty="0" err="1" smtClean="0">
                <a:hlinkClick r:id="rId9"/>
              </a:rPr>
              <a:t>Couleur</a:t>
            </a:r>
            <a:r>
              <a:rPr lang="cs-CZ" dirty="0" smtClean="0">
                <a:hlinkClick r:id="rId9"/>
              </a:rPr>
              <a:t>=1&amp;NB=1&amp;</a:t>
            </a:r>
            <a:r>
              <a:rPr lang="cs-CZ" dirty="0" err="1" smtClean="0">
                <a:hlinkClick r:id="rId9"/>
              </a:rPr>
              <a:t>Anime</a:t>
            </a:r>
            <a:r>
              <a:rPr lang="cs-CZ" dirty="0" smtClean="0">
                <a:hlinkClick r:id="rId9"/>
              </a:rPr>
              <a:t>=0&amp;</a:t>
            </a:r>
            <a:r>
              <a:rPr lang="cs-CZ" dirty="0" err="1" smtClean="0">
                <a:hlinkClick r:id="rId9"/>
              </a:rPr>
              <a:t>Flash</a:t>
            </a:r>
            <a:r>
              <a:rPr lang="cs-CZ" dirty="0" smtClean="0">
                <a:hlinkClick r:id="rId9"/>
              </a:rPr>
              <a:t>=0</a:t>
            </a:r>
            <a:endParaRPr lang="cs-CZ" dirty="0" smtClean="0"/>
          </a:p>
          <a:p>
            <a:endParaRPr lang="fr-FR" dirty="0"/>
          </a:p>
        </p:txBody>
      </p:sp>
      <p:sp>
        <p:nvSpPr>
          <p:cNvPr id="31747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VY_32_INOVACE_2.1.FJ4.19/Št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32770" name="TextovéPole 5"/>
          <p:cNvSpPr txBox="1">
            <a:spLocks noChangeArrowheads="1"/>
          </p:cNvSpPr>
          <p:nvPr/>
        </p:nvSpPr>
        <p:spPr bwMode="auto">
          <a:xfrm>
            <a:off x="395288" y="549275"/>
            <a:ext cx="8496300" cy="590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/>
              <a:t>Images, photos:</a:t>
            </a:r>
            <a:endParaRPr lang="cs-CZ" b="1"/>
          </a:p>
          <a:p>
            <a:r>
              <a:rPr lang="fr-FR">
                <a:hlinkClick r:id="rId2"/>
              </a:rPr>
              <a:t>http://www.picto.qc.ca/indexpop.asp?nom=Scbizzr1003&amp;cat=Sciences_Biologie&amp;Couleur=1&amp;NB=1&amp;Anime=1&amp;Flash=1</a:t>
            </a:r>
            <a:endParaRPr lang="cs-CZ"/>
          </a:p>
          <a:p>
            <a:r>
              <a:rPr lang="fr-FR">
                <a:hlinkClick r:id="rId3"/>
              </a:rPr>
              <a:t>http://www.picto.qc.ca/indexpop.asp?nom=Scbizzr1006&amp;cat=Sciences_Biologie&amp;Couleur=1&amp;NB=1&amp;Anime=0&amp;Flash=0</a:t>
            </a:r>
            <a:endParaRPr lang="cs-CZ"/>
          </a:p>
          <a:p>
            <a:r>
              <a:rPr lang="fr-FR">
                <a:hlinkClick r:id="rId4"/>
              </a:rPr>
              <a:t>http://www.picto.qc.ca/indexpop.asp?nom=Scbizzr1008&amp;cat=Sciences_Biologie&amp;Couleur=1&amp;NB=1&amp;Anime=0&amp;Flash=0</a:t>
            </a:r>
            <a:endParaRPr lang="cs-CZ"/>
          </a:p>
          <a:p>
            <a:r>
              <a:rPr lang="fr-FR">
                <a:hlinkClick r:id="rId5"/>
              </a:rPr>
              <a:t>http://www.picto.qc.ca/indexpop.asp?nom=Scbizzr1009&amp;cat=Sciences_Biologie&amp;Couleur=1&amp;NB=1&amp;Anime=0&amp;Flash=0</a:t>
            </a:r>
            <a:endParaRPr lang="cs-CZ"/>
          </a:p>
          <a:p>
            <a:r>
              <a:rPr lang="fr-FR">
                <a:hlinkClick r:id="rId6"/>
              </a:rPr>
              <a:t>http://www.picto.qc.ca/indexpop.asp?nom=Chzzzzr2008&amp;cat=CorpsHumain&amp;Couleur=1&amp;NB=1&amp;Anime=0&amp;Flash=0</a:t>
            </a:r>
            <a:endParaRPr lang="cs-CZ"/>
          </a:p>
          <a:p>
            <a:r>
              <a:rPr lang="fr-FR">
                <a:hlinkClick r:id="rId7"/>
              </a:rPr>
              <a:t>http://www.picto.qc.ca/indexpop.asp?nom=Chzzzzr1004&amp;cat=CorpsHumain&amp;Couleur=1&amp;NB=1&amp;Anime=0&amp;Flash=0</a:t>
            </a:r>
            <a:endParaRPr lang="cs-CZ"/>
          </a:p>
          <a:p>
            <a:r>
              <a:rPr lang="cs-CZ">
                <a:hlinkClick r:id="rId8"/>
              </a:rPr>
              <a:t>http://www.picto.qc.ca/indexpop.asp?nom=Chzzzzr2009&amp;cat=CorpsHumain&amp;Couleur=1&amp;NB=1&amp;Anime=0&amp;Flash=0</a:t>
            </a:r>
            <a:endParaRPr lang="cs-CZ"/>
          </a:p>
          <a:p>
            <a:r>
              <a:rPr lang="cs-CZ">
                <a:hlinkClick r:id="rId9"/>
              </a:rPr>
              <a:t>http://www.picto.qc.ca/indexpop.asp?nom=Chzzzzr1003&amp;cat=CorpsHumain&amp;Couleur=1&amp;NB=1&amp;Anime=0&amp;Flash=0</a:t>
            </a:r>
            <a:endParaRPr lang="cs-CZ"/>
          </a:p>
          <a:p>
            <a:r>
              <a:rPr lang="cs-CZ">
                <a:hlinkClick r:id="rId10"/>
              </a:rPr>
              <a:t>http://www.picto.qc.ca/indexpop.asp?nom=Chzzzzr1005&amp;cat=CorpsHumain&amp;Couleur=1&amp;NB=1&amp;Anime=0&amp;Flash=0</a:t>
            </a:r>
            <a:endParaRPr lang="cs-CZ"/>
          </a:p>
          <a:p>
            <a:r>
              <a:rPr lang="cs-CZ">
                <a:hlinkClick r:id="rId11"/>
              </a:rPr>
              <a:t>http://www.picto.qc.ca/indexpop.asp?nom=Chzzzzr2011&amp;cat=CorpsHumain&amp;Couleur=1&amp;NB=1&amp;Anime=0&amp;Flash=0</a:t>
            </a:r>
            <a:endParaRPr lang="fr-FR"/>
          </a:p>
        </p:txBody>
      </p:sp>
      <p:sp>
        <p:nvSpPr>
          <p:cNvPr id="32771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VY_32_INOVACE_2.1.FJ4.19/Št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Corps humain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5852" y="3500438"/>
            <a:ext cx="6572274" cy="18573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Squelette, tête, visage, tronc, organes,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membres supérieures/inférieures, bras, main, jambe, pied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6388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VY_32_INOVACE_2.1.FJ4.19/Št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Corps humain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7411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VY_32_INOVACE_2.1.FJ4.19/Št</a:t>
            </a:r>
          </a:p>
        </p:txBody>
      </p:sp>
      <p:sp>
        <p:nvSpPr>
          <p:cNvPr id="18437" name="Zástupný symbol pro obsah 2"/>
          <p:cNvSpPr>
            <a:spLocks noGrp="1"/>
          </p:cNvSpPr>
          <p:nvPr>
            <p:ph idx="1"/>
          </p:nvPr>
        </p:nvSpPr>
        <p:spPr>
          <a:xfrm>
            <a:off x="357158" y="1285860"/>
            <a:ext cx="8318530" cy="5072098"/>
          </a:xfrm>
        </p:spPr>
        <p:txBody>
          <a:bodyPr/>
          <a:lstStyle/>
          <a:p>
            <a:pPr marL="177800" indent="-177800">
              <a:defRPr/>
            </a:pPr>
            <a:r>
              <a:rPr lang="cs-CZ" sz="2100" dirty="0" smtClean="0"/>
              <a:t>La p</a:t>
            </a:r>
            <a:r>
              <a:rPr lang="fr-FR" sz="2100" dirty="0" smtClean="0"/>
              <a:t>artie matérielle d‘un homme</a:t>
            </a:r>
          </a:p>
          <a:p>
            <a:pPr marL="177800" indent="-177800">
              <a:defRPr/>
            </a:pPr>
            <a:r>
              <a:rPr lang="fr-FR" sz="2100" b="1" u="sng" dirty="0" smtClean="0"/>
              <a:t>Le corps humain se compose de 3 parties principales :</a:t>
            </a:r>
          </a:p>
          <a:p>
            <a:pPr marL="900113" indent="-273050">
              <a:buFont typeface="Arial" charset="0"/>
              <a:buAutoNum type="arabicPeriod"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de la tête</a:t>
            </a:r>
            <a:endParaRPr lang="cs-CZ" sz="2100" b="1" dirty="0" smtClean="0">
              <a:solidFill>
                <a:srgbClr val="FF0000"/>
              </a:solidFill>
            </a:endParaRPr>
          </a:p>
          <a:p>
            <a:pPr marL="900113" indent="-273050">
              <a:buFont typeface="Arial" charset="0"/>
              <a:buAutoNum type="arabicPeriod"/>
              <a:defRPr/>
            </a:pPr>
            <a:r>
              <a:rPr lang="fr-FR" sz="2100" b="1" dirty="0" smtClean="0">
                <a:solidFill>
                  <a:srgbClr val="009242"/>
                </a:solidFill>
              </a:rPr>
              <a:t>du tronc</a:t>
            </a:r>
            <a:endParaRPr lang="cs-CZ" sz="2100" b="1" dirty="0" smtClean="0">
              <a:solidFill>
                <a:srgbClr val="009242"/>
              </a:solidFill>
            </a:endParaRPr>
          </a:p>
          <a:p>
            <a:pPr marL="900113" indent="-273050">
              <a:buFont typeface="Arial" charset="0"/>
              <a:buAutoNum type="arabicPeriod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des membres</a:t>
            </a:r>
            <a:endParaRPr lang="cs-CZ" sz="2100" b="1" dirty="0" smtClean="0">
              <a:solidFill>
                <a:srgbClr val="0033CC"/>
              </a:solidFill>
            </a:endParaRPr>
          </a:p>
          <a:p>
            <a:pPr marL="273050" indent="-273050"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Le sang</a:t>
            </a:r>
            <a:r>
              <a:rPr lang="fr-FR" sz="2100" dirty="0" smtClean="0"/>
              <a:t> est un liquide rouge qui circule dans l‘organisme par un système des veines et des artères. Il remplit de multiples fonctions (nutritive, respiratoire, immunisante…)</a:t>
            </a:r>
            <a:endParaRPr lang="cs-CZ" sz="2100" dirty="0" smtClean="0"/>
          </a:p>
          <a:p>
            <a:pPr marL="273050" indent="-273050">
              <a:defRPr/>
            </a:pPr>
            <a:r>
              <a:rPr lang="fr-FR" sz="2100" b="1" dirty="0" smtClean="0">
                <a:solidFill>
                  <a:schemeClr val="accent6">
                    <a:lumMod val="50000"/>
                  </a:schemeClr>
                </a:solidFill>
              </a:rPr>
              <a:t>Le squelette </a:t>
            </a:r>
            <a:r>
              <a:rPr lang="fr-FR" sz="2100" dirty="0" smtClean="0"/>
              <a:t>constitue la charpente osseuse du corps</a:t>
            </a:r>
            <a:endParaRPr lang="cs-CZ" sz="2100" dirty="0" smtClean="0"/>
          </a:p>
          <a:p>
            <a:pPr marL="900113" indent="-273050">
              <a:defRPr/>
            </a:pPr>
            <a:r>
              <a:rPr lang="fr-FR" sz="2100" dirty="0" smtClean="0"/>
              <a:t>un os, la colonne vert</a:t>
            </a:r>
            <a:r>
              <a:rPr lang="cs-CZ" sz="2100" dirty="0" smtClean="0"/>
              <a:t>é</a:t>
            </a:r>
            <a:r>
              <a:rPr lang="fr-FR" sz="2100" dirty="0" smtClean="0"/>
              <a:t>brale, la vertèbre, la moelle, une omoplate, l</a:t>
            </a:r>
            <a:r>
              <a:rPr lang="cs-CZ" sz="2100" dirty="0" smtClean="0"/>
              <a:t>e</a:t>
            </a:r>
            <a:r>
              <a:rPr lang="fr-FR" sz="2100" dirty="0" smtClean="0"/>
              <a:t> thorax, la côte, le bassin, une articulation, la clavicule</a:t>
            </a:r>
            <a:r>
              <a:rPr lang="cs-CZ" sz="2100" dirty="0" smtClean="0"/>
              <a:t>, l</a:t>
            </a:r>
            <a:r>
              <a:rPr lang="fr-FR" sz="2100" dirty="0" smtClean="0"/>
              <a:t>a mâchoire</a:t>
            </a:r>
            <a:r>
              <a:rPr lang="cs-CZ" sz="2100" dirty="0" smtClean="0"/>
              <a:t>, la mandibule</a:t>
            </a:r>
            <a:endParaRPr lang="fr-FR" sz="2100" dirty="0" smtClean="0"/>
          </a:p>
          <a:p>
            <a:pPr marL="273050" indent="-273050">
              <a:defRPr/>
            </a:pPr>
            <a:r>
              <a:rPr lang="fr-FR" sz="2100" b="1" dirty="0" smtClean="0">
                <a:solidFill>
                  <a:srgbClr val="7030A0"/>
                </a:solidFill>
              </a:rPr>
              <a:t>Les muscles </a:t>
            </a:r>
            <a:r>
              <a:rPr lang="fr-FR" sz="2100" dirty="0" smtClean="0"/>
              <a:t>entourent des os</a:t>
            </a:r>
            <a:endParaRPr lang="cs-CZ" sz="2100" dirty="0" smtClean="0"/>
          </a:p>
          <a:p>
            <a:pPr marL="273050" indent="-273050">
              <a:defRPr/>
            </a:pPr>
            <a:r>
              <a:rPr lang="fr-FR" sz="2100" b="1" dirty="0" smtClean="0">
                <a:solidFill>
                  <a:schemeClr val="accent5">
                    <a:lumMod val="75000"/>
                  </a:schemeClr>
                </a:solidFill>
              </a:rPr>
              <a:t>5 sens: </a:t>
            </a:r>
            <a:r>
              <a:rPr lang="fr-FR" sz="2100" dirty="0" smtClean="0"/>
              <a:t>la vue, l‘odorat, le toucher, l‘ouïe, le goût</a:t>
            </a:r>
          </a:p>
          <a:p>
            <a:pPr marL="457200" indent="-279400">
              <a:buFont typeface="Arial" charset="0"/>
              <a:buNone/>
              <a:defRPr/>
            </a:pPr>
            <a:endParaRPr lang="fr-FR" sz="2100" b="1" dirty="0" smtClean="0">
              <a:solidFill>
                <a:srgbClr val="0033CC"/>
              </a:solidFill>
            </a:endParaRPr>
          </a:p>
        </p:txBody>
      </p:sp>
      <p:pic>
        <p:nvPicPr>
          <p:cNvPr id="17413" name="Picture 6" descr="http://www.picto.qc.ca/Images_picto/GifCouleur/Sciences_Biologie/Scbizzr100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620713"/>
            <a:ext cx="1736708" cy="2167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7429520" y="2857496"/>
            <a:ext cx="1160463" cy="3698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dirty="0"/>
              <a:t>La cellule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VY_32_INOVACE_2.1.FJ4.19/Št</a:t>
            </a:r>
          </a:p>
        </p:txBody>
      </p:sp>
      <p:pic>
        <p:nvPicPr>
          <p:cNvPr id="19459" name="Picture 2" descr="http://www.picto.qc.ca/Images_picto/GifCouleur/Sciences_Biologie/Scbizzr100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0" y="961130"/>
            <a:ext cx="3135319" cy="5533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9" name="TextovéPole 13"/>
          <p:cNvSpPr txBox="1">
            <a:spLocks noChangeArrowheads="1"/>
          </p:cNvSpPr>
          <p:nvPr/>
        </p:nvSpPr>
        <p:spPr bwMode="auto">
          <a:xfrm>
            <a:off x="2000232" y="1000108"/>
            <a:ext cx="1082675" cy="3698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dirty="0"/>
              <a:t>Le crâne</a:t>
            </a:r>
          </a:p>
        </p:txBody>
      </p:sp>
      <p:cxnSp>
        <p:nvCxnSpPr>
          <p:cNvPr id="11" name="Přímá spojovací šipka 10"/>
          <p:cNvCxnSpPr>
            <a:stCxn id="9" idx="3"/>
          </p:cNvCxnSpPr>
          <p:nvPr/>
        </p:nvCxnSpPr>
        <p:spPr>
          <a:xfrm flipV="1">
            <a:off x="3082907" y="1071546"/>
            <a:ext cx="1560531" cy="11350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ovéPole 11"/>
          <p:cNvSpPr txBox="1">
            <a:spLocks noChangeArrowheads="1"/>
          </p:cNvSpPr>
          <p:nvPr/>
        </p:nvSpPr>
        <p:spPr bwMode="auto">
          <a:xfrm>
            <a:off x="5929322" y="3214686"/>
            <a:ext cx="2403475" cy="3683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dirty="0"/>
              <a:t>La colonne vertébrale</a:t>
            </a:r>
          </a:p>
        </p:txBody>
      </p:sp>
      <p:cxnSp>
        <p:nvCxnSpPr>
          <p:cNvPr id="17" name="Přímá spojovací šipka 16"/>
          <p:cNvCxnSpPr>
            <a:stCxn id="15" idx="1"/>
          </p:cNvCxnSpPr>
          <p:nvPr/>
        </p:nvCxnSpPr>
        <p:spPr>
          <a:xfrm rot="10800000">
            <a:off x="4572000" y="3286124"/>
            <a:ext cx="1357322" cy="1127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9"/>
          <p:cNvSpPr txBox="1">
            <a:spLocks noChangeArrowheads="1"/>
          </p:cNvSpPr>
          <p:nvPr/>
        </p:nvSpPr>
        <p:spPr bwMode="auto">
          <a:xfrm>
            <a:off x="5868144" y="2420888"/>
            <a:ext cx="3095719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dirty="0"/>
              <a:t>Le </a:t>
            </a:r>
            <a:r>
              <a:rPr lang="fr-FR" dirty="0" smtClean="0"/>
              <a:t>thorax</a:t>
            </a:r>
            <a:r>
              <a:rPr lang="cs-CZ" dirty="0" smtClean="0"/>
              <a:t>/</a:t>
            </a:r>
            <a:r>
              <a:rPr lang="fr-FR" dirty="0" smtClean="0"/>
              <a:t>la cage thoracique</a:t>
            </a:r>
            <a:endParaRPr lang="fr-FR" dirty="0"/>
          </a:p>
        </p:txBody>
      </p:sp>
      <p:sp>
        <p:nvSpPr>
          <p:cNvPr id="22" name="TextovéPole 10"/>
          <p:cNvSpPr txBox="1">
            <a:spLocks noChangeArrowheads="1"/>
          </p:cNvSpPr>
          <p:nvPr/>
        </p:nvSpPr>
        <p:spPr bwMode="auto">
          <a:xfrm>
            <a:off x="1500166" y="4143380"/>
            <a:ext cx="1173162" cy="3698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dirty="0"/>
              <a:t>Le bassin</a:t>
            </a:r>
          </a:p>
        </p:txBody>
      </p:sp>
      <p:cxnSp>
        <p:nvCxnSpPr>
          <p:cNvPr id="24" name="Přímá spojovací šipka 23"/>
          <p:cNvCxnSpPr>
            <a:stCxn id="22" idx="3"/>
          </p:cNvCxnSpPr>
          <p:nvPr/>
        </p:nvCxnSpPr>
        <p:spPr>
          <a:xfrm flipV="1">
            <a:off x="2673328" y="3571876"/>
            <a:ext cx="1470044" cy="7564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1357290" y="2143116"/>
            <a:ext cx="1305165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L‘</a:t>
            </a:r>
            <a:r>
              <a:rPr lang="fr-FR" dirty="0" smtClean="0"/>
              <a:t>omoplate</a:t>
            </a:r>
            <a:endParaRPr lang="cs-CZ" dirty="0"/>
          </a:p>
        </p:txBody>
      </p:sp>
      <p:cxnSp>
        <p:nvCxnSpPr>
          <p:cNvPr id="27" name="Přímá spojovací šipka 26"/>
          <p:cNvCxnSpPr>
            <a:stCxn id="25" idx="3"/>
          </p:cNvCxnSpPr>
          <p:nvPr/>
        </p:nvCxnSpPr>
        <p:spPr>
          <a:xfrm flipV="1">
            <a:off x="2662455" y="2143116"/>
            <a:ext cx="1338041" cy="18466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6500826" y="1071546"/>
            <a:ext cx="139012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La clavicule</a:t>
            </a:r>
            <a:endParaRPr lang="fr-FR" dirty="0"/>
          </a:p>
        </p:txBody>
      </p:sp>
      <p:cxnSp>
        <p:nvCxnSpPr>
          <p:cNvPr id="31" name="Přímá spojovací šipka 30"/>
          <p:cNvCxnSpPr/>
          <p:nvPr/>
        </p:nvCxnSpPr>
        <p:spPr>
          <a:xfrm rot="10800000" flipV="1">
            <a:off x="5000628" y="1285860"/>
            <a:ext cx="1500198" cy="78581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1785918" y="3071810"/>
            <a:ext cx="941283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La côte</a:t>
            </a:r>
            <a:endParaRPr lang="fr-FR" dirty="0"/>
          </a:p>
        </p:txBody>
      </p:sp>
      <p:cxnSp>
        <p:nvCxnSpPr>
          <p:cNvPr id="36" name="Přímá spojovací šipka 35"/>
          <p:cNvCxnSpPr>
            <a:stCxn id="34" idx="3"/>
          </p:cNvCxnSpPr>
          <p:nvPr/>
        </p:nvCxnSpPr>
        <p:spPr>
          <a:xfrm flipV="1">
            <a:off x="2727201" y="2786058"/>
            <a:ext cx="1344733" cy="47041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Pravá jednoduchá závorka 37"/>
          <p:cNvSpPr/>
          <p:nvPr/>
        </p:nvSpPr>
        <p:spPr>
          <a:xfrm>
            <a:off x="5000628" y="2143116"/>
            <a:ext cx="71438" cy="1000132"/>
          </a:xfrm>
          <a:prstGeom prst="rightBracket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1" name="Přímá spojovací čára 40"/>
          <p:cNvCxnSpPr>
            <a:stCxn id="19" idx="1"/>
            <a:endCxn id="38" idx="2"/>
          </p:cNvCxnSpPr>
          <p:nvPr/>
        </p:nvCxnSpPr>
        <p:spPr>
          <a:xfrm flipH="1">
            <a:off x="5072066" y="2605554"/>
            <a:ext cx="796078" cy="3762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3071802" y="85723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8.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6143636" y="100010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1.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5508104" y="227687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2.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5643570" y="307181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3.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2643174" y="392906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4.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2714612" y="285749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5.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2643174" y="200024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6.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428596" y="1571612"/>
            <a:ext cx="156966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</a:t>
            </a:r>
            <a:r>
              <a:rPr lang="cs-CZ" dirty="0" smtClean="0"/>
              <a:t>a mandibule</a:t>
            </a:r>
            <a:endParaRPr lang="fr-FR" dirty="0"/>
          </a:p>
        </p:txBody>
      </p:sp>
      <p:cxnSp>
        <p:nvCxnSpPr>
          <p:cNvPr id="57" name="Přímá spojovací šipka 56"/>
          <p:cNvCxnSpPr>
            <a:stCxn id="55" idx="3"/>
          </p:cNvCxnSpPr>
          <p:nvPr/>
        </p:nvCxnSpPr>
        <p:spPr>
          <a:xfrm flipV="1">
            <a:off x="1998256" y="1643050"/>
            <a:ext cx="2502306" cy="1132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59"/>
          <p:cNvSpPr txBox="1"/>
          <p:nvPr/>
        </p:nvSpPr>
        <p:spPr>
          <a:xfrm>
            <a:off x="3214678" y="142873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7.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4000496" y="428604"/>
            <a:ext cx="1223412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/>
              <a:t>Squelette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 animBg="1"/>
      <p:bldP spid="15" grpId="0" animBg="1"/>
      <p:bldP spid="19" grpId="0" animBg="1"/>
      <p:bldP spid="22" grpId="0" animBg="1"/>
      <p:bldP spid="25" grpId="0" animBg="1"/>
      <p:bldP spid="29" grpId="0" animBg="1"/>
      <p:bldP spid="34" grpId="0" animBg="1"/>
      <p:bldP spid="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b="1" smtClean="0">
                <a:solidFill>
                  <a:srgbClr val="FF0000"/>
                </a:solidFill>
              </a:rPr>
              <a:t>1. Tête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20483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VY_32_INOVACE_2.1.FJ4.19/Št</a:t>
            </a:r>
          </a:p>
        </p:txBody>
      </p:sp>
      <p:sp>
        <p:nvSpPr>
          <p:cNvPr id="18437" name="Zástupný symbol pro obsah 2"/>
          <p:cNvSpPr>
            <a:spLocks noGrp="1"/>
          </p:cNvSpPr>
          <p:nvPr>
            <p:ph idx="1"/>
          </p:nvPr>
        </p:nvSpPr>
        <p:spPr>
          <a:xfrm>
            <a:off x="468313" y="1714500"/>
            <a:ext cx="8207375" cy="4643438"/>
          </a:xfrm>
        </p:spPr>
        <p:txBody>
          <a:bodyPr/>
          <a:lstStyle/>
          <a:p>
            <a:pPr marL="273050" indent="-273050">
              <a:defRPr/>
            </a:pPr>
            <a:r>
              <a:rPr lang="cs-CZ" sz="2100" b="1" dirty="0" smtClean="0">
                <a:solidFill>
                  <a:srgbClr val="FF0000"/>
                </a:solidFill>
              </a:rPr>
              <a:t>La p</a:t>
            </a:r>
            <a:r>
              <a:rPr lang="fr-FR" sz="2100" b="1" dirty="0" smtClean="0">
                <a:solidFill>
                  <a:srgbClr val="FF0000"/>
                </a:solidFill>
              </a:rPr>
              <a:t>artie supérieure </a:t>
            </a:r>
            <a:r>
              <a:rPr lang="fr-FR" sz="2100" dirty="0" smtClean="0"/>
              <a:t>du corps comprenant la face et le crâne </a:t>
            </a:r>
            <a:endParaRPr lang="fr-FR" sz="2100" dirty="0" smtClean="0">
              <a:solidFill>
                <a:srgbClr val="FF0000"/>
              </a:solidFill>
            </a:endParaRPr>
          </a:p>
          <a:p>
            <a:pPr marL="531813" indent="-258763">
              <a:defRPr/>
            </a:pPr>
            <a:r>
              <a:rPr lang="fr-FR" sz="2100" i="1" dirty="0" smtClean="0">
                <a:solidFill>
                  <a:srgbClr val="FF0000"/>
                </a:solidFill>
              </a:rPr>
              <a:t>la face</a:t>
            </a:r>
            <a:r>
              <a:rPr lang="cs-CZ" sz="2100" i="1" dirty="0" smtClean="0">
                <a:solidFill>
                  <a:srgbClr val="FF0000"/>
                </a:solidFill>
              </a:rPr>
              <a:t>/</a:t>
            </a:r>
            <a:r>
              <a:rPr lang="fr-FR" sz="2100" i="1" dirty="0" smtClean="0">
                <a:solidFill>
                  <a:srgbClr val="FF0000"/>
                </a:solidFill>
              </a:rPr>
              <a:t>la figure</a:t>
            </a:r>
            <a:r>
              <a:rPr lang="cs-CZ" sz="2100" i="1" dirty="0" smtClean="0">
                <a:solidFill>
                  <a:srgbClr val="FF0000"/>
                </a:solidFill>
              </a:rPr>
              <a:t>/</a:t>
            </a:r>
            <a:r>
              <a:rPr lang="fr-FR" sz="2100" i="1" dirty="0" smtClean="0">
                <a:solidFill>
                  <a:srgbClr val="FF0000"/>
                </a:solidFill>
              </a:rPr>
              <a:t>le visage</a:t>
            </a:r>
            <a:endParaRPr lang="cs-CZ" sz="2100" i="1" dirty="0" smtClean="0">
              <a:solidFill>
                <a:srgbClr val="FF0000"/>
              </a:solidFill>
            </a:endParaRPr>
          </a:p>
          <a:p>
            <a:pPr marL="900113" indent="-273050">
              <a:defRPr/>
            </a:pPr>
            <a:r>
              <a:rPr lang="fr-FR" sz="2100" dirty="0" smtClean="0"/>
              <a:t>le nez, la narine</a:t>
            </a:r>
            <a:endParaRPr lang="cs-CZ" sz="2100" dirty="0" smtClean="0"/>
          </a:p>
          <a:p>
            <a:pPr marL="900113" indent="-273050">
              <a:defRPr/>
            </a:pPr>
            <a:r>
              <a:rPr lang="fr-FR" sz="2100" dirty="0" smtClean="0"/>
              <a:t>la bouche – la lèvre, la dent, la langue</a:t>
            </a:r>
            <a:endParaRPr lang="cs-CZ" sz="2100" dirty="0" smtClean="0"/>
          </a:p>
          <a:p>
            <a:pPr marL="900113" indent="-273050">
              <a:defRPr/>
            </a:pPr>
            <a:r>
              <a:rPr lang="fr-FR" sz="2100" dirty="0" smtClean="0"/>
              <a:t>un œil</a:t>
            </a:r>
            <a:r>
              <a:rPr lang="cs-CZ" sz="2100" dirty="0" smtClean="0"/>
              <a:t>/</a:t>
            </a:r>
            <a:r>
              <a:rPr lang="fr-FR" sz="2100" dirty="0" smtClean="0"/>
              <a:t>les yeux – le cil, la pupille</a:t>
            </a:r>
            <a:r>
              <a:rPr lang="cs-CZ" sz="2100" dirty="0" smtClean="0"/>
              <a:t>, </a:t>
            </a:r>
            <a:r>
              <a:rPr lang="fr-FR" sz="2100" dirty="0" smtClean="0"/>
              <a:t>la paupière, le sourcil, l‘iris</a:t>
            </a:r>
          </a:p>
          <a:p>
            <a:pPr marL="900113" indent="-273050">
              <a:defRPr/>
            </a:pPr>
            <a:r>
              <a:rPr lang="fr-FR" sz="2100" dirty="0" smtClean="0"/>
              <a:t>le front, le menton, la joue, une oreille, le cou, la gorge</a:t>
            </a:r>
            <a:endParaRPr lang="cs-CZ" sz="2100" dirty="0" smtClean="0"/>
          </a:p>
          <a:p>
            <a:pPr marL="900113" indent="-273050">
              <a:defRPr/>
            </a:pPr>
            <a:r>
              <a:rPr lang="fr-FR" sz="2100" dirty="0" smtClean="0"/>
              <a:t>la moustache, la barbe</a:t>
            </a:r>
            <a:endParaRPr lang="cs-CZ" sz="2100" dirty="0" smtClean="0"/>
          </a:p>
          <a:p>
            <a:pPr marL="531813" indent="-258763">
              <a:defRPr/>
            </a:pPr>
            <a:r>
              <a:rPr lang="cs-CZ" sz="2100" i="1" dirty="0" smtClean="0">
                <a:solidFill>
                  <a:srgbClr val="FF0000"/>
                </a:solidFill>
              </a:rPr>
              <a:t>l</a:t>
            </a:r>
            <a:r>
              <a:rPr lang="fr-FR" sz="2100" i="1" dirty="0" smtClean="0">
                <a:solidFill>
                  <a:srgbClr val="FF0000"/>
                </a:solidFill>
              </a:rPr>
              <a:t>e crâne</a:t>
            </a:r>
            <a:r>
              <a:rPr lang="cs-CZ" sz="2100" i="1" dirty="0" smtClean="0">
                <a:solidFill>
                  <a:srgbClr val="FF0000"/>
                </a:solidFill>
              </a:rPr>
              <a:t> </a:t>
            </a:r>
            <a:r>
              <a:rPr lang="cs-CZ" sz="2100" dirty="0" smtClean="0"/>
              <a:t>– </a:t>
            </a:r>
            <a:r>
              <a:rPr lang="fr-FR" sz="2100" dirty="0" smtClean="0"/>
              <a:t>le cerveau</a:t>
            </a:r>
            <a:r>
              <a:rPr lang="cs-CZ" sz="2100" dirty="0" smtClean="0"/>
              <a:t>, </a:t>
            </a:r>
            <a:r>
              <a:rPr lang="fr-FR" sz="2100" dirty="0" smtClean="0"/>
              <a:t>le</a:t>
            </a:r>
            <a:r>
              <a:rPr lang="cs-CZ" sz="2100" dirty="0" smtClean="0"/>
              <a:t>s</a:t>
            </a:r>
            <a:r>
              <a:rPr lang="fr-FR" sz="2100" dirty="0" smtClean="0"/>
              <a:t> cheveu</a:t>
            </a:r>
            <a:r>
              <a:rPr lang="cs-CZ" sz="2100" dirty="0" smtClean="0"/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9" name="Picture 4" descr="http://www.picto.qc.ca/Images_picto/GifCouleur/CorpsHumain/Chzzzzr200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61100" y="3786190"/>
            <a:ext cx="3888779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21507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VY_32_INOVACE_2.1.FJ4.19/Št</a:t>
            </a:r>
          </a:p>
        </p:txBody>
      </p:sp>
      <p:pic>
        <p:nvPicPr>
          <p:cNvPr id="21508" name="Picture 2" descr="http://www.picto.qc.ca/Images_picto/GifCouleur/CorpsHumain/Chzzzzr1004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1142984"/>
            <a:ext cx="2674938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6" descr="http://www.picto.qc.ca/Images_picto/GifCouleur/CorpsHumain/Chzzzzr1003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4981" y="434151"/>
            <a:ext cx="21272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8" descr="http://www.picto.qc.ca/Images_picto/GifCouleur/CorpsHumain/Chzzzzr1005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2976" y="3143248"/>
            <a:ext cx="1938338" cy="255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ovéPole 8"/>
          <p:cNvSpPr txBox="1"/>
          <p:nvPr/>
        </p:nvSpPr>
        <p:spPr>
          <a:xfrm>
            <a:off x="928662" y="642918"/>
            <a:ext cx="825867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/>
              <a:t>l</a:t>
            </a:r>
            <a:r>
              <a:rPr lang="fr-FR" b="1" dirty="0" smtClean="0"/>
              <a:t>e nez</a:t>
            </a:r>
            <a:endParaRPr lang="fr-FR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286380" y="714356"/>
            <a:ext cx="1851789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/>
              <a:t>un œil</a:t>
            </a:r>
            <a:r>
              <a:rPr lang="cs-CZ" b="1" dirty="0" smtClean="0"/>
              <a:t>/</a:t>
            </a:r>
            <a:r>
              <a:rPr lang="fr-FR" b="1" dirty="0" smtClean="0"/>
              <a:t>les yeux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071538" y="5643578"/>
            <a:ext cx="1338828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/>
              <a:t>une oreille</a:t>
            </a:r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714876" y="3929066"/>
            <a:ext cx="1261884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/>
              <a:t>la bouche</a:t>
            </a:r>
            <a:endParaRPr lang="cs-CZ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357554" y="1357298"/>
            <a:ext cx="109517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le sourcil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000364" y="2214554"/>
            <a:ext cx="132600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la paupière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357554" y="3214686"/>
            <a:ext cx="109517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la pupille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7858148" y="2928934"/>
            <a:ext cx="646331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le cil</a:t>
            </a:r>
            <a:endParaRPr lang="cs-CZ" dirty="0"/>
          </a:p>
        </p:txBody>
      </p:sp>
      <p:cxnSp>
        <p:nvCxnSpPr>
          <p:cNvPr id="18" name="Přímá spojovací šipka 17"/>
          <p:cNvCxnSpPr>
            <a:stCxn id="13" idx="3"/>
          </p:cNvCxnSpPr>
          <p:nvPr/>
        </p:nvCxnSpPr>
        <p:spPr>
          <a:xfrm>
            <a:off x="4452726" y="1541964"/>
            <a:ext cx="976530" cy="172524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>
            <a:stCxn id="16" idx="1"/>
          </p:cNvCxnSpPr>
          <p:nvPr/>
        </p:nvCxnSpPr>
        <p:spPr>
          <a:xfrm rot="10800000">
            <a:off x="6215074" y="2928934"/>
            <a:ext cx="1643074" cy="184666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>
            <a:stCxn id="15" idx="3"/>
          </p:cNvCxnSpPr>
          <p:nvPr/>
        </p:nvCxnSpPr>
        <p:spPr>
          <a:xfrm flipV="1">
            <a:off x="4452726" y="2571744"/>
            <a:ext cx="1548034" cy="827608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8001024" y="2071678"/>
            <a:ext cx="582211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l‘iris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71472" y="2643182"/>
            <a:ext cx="1069524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la narine</a:t>
            </a:r>
            <a:endParaRPr lang="fr-FR" dirty="0"/>
          </a:p>
        </p:txBody>
      </p:sp>
      <p:cxnSp>
        <p:nvCxnSpPr>
          <p:cNvPr id="35" name="Přímá spojovací šipka 34"/>
          <p:cNvCxnSpPr>
            <a:stCxn id="33" idx="3"/>
          </p:cNvCxnSpPr>
          <p:nvPr/>
        </p:nvCxnSpPr>
        <p:spPr>
          <a:xfrm flipV="1">
            <a:off x="1640996" y="2285992"/>
            <a:ext cx="287798" cy="541856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6858016" y="4214818"/>
            <a:ext cx="208262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l</a:t>
            </a:r>
            <a:r>
              <a:rPr lang="fr-FR" dirty="0" smtClean="0"/>
              <a:t>a lèvre supérieure</a:t>
            </a:r>
            <a:endParaRPr lang="fr-FR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6715140" y="5500702"/>
            <a:ext cx="195438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la lèvre inférieure</a:t>
            </a:r>
            <a:endParaRPr lang="fr-FR" dirty="0"/>
          </a:p>
        </p:txBody>
      </p:sp>
      <p:cxnSp>
        <p:nvCxnSpPr>
          <p:cNvPr id="39" name="Přímá spojovací šipka 38"/>
          <p:cNvCxnSpPr>
            <a:stCxn id="36" idx="1"/>
          </p:cNvCxnSpPr>
          <p:nvPr/>
        </p:nvCxnSpPr>
        <p:spPr>
          <a:xfrm rot="10800000" flipV="1">
            <a:off x="5715008" y="4399484"/>
            <a:ext cx="1143008" cy="315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ovací šipka 42"/>
          <p:cNvCxnSpPr>
            <a:stCxn id="37" idx="1"/>
          </p:cNvCxnSpPr>
          <p:nvPr/>
        </p:nvCxnSpPr>
        <p:spPr>
          <a:xfrm rot="10800000">
            <a:off x="5715008" y="5429264"/>
            <a:ext cx="1000132" cy="2561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>
            <a:off x="500034" y="57148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009242"/>
                </a:solidFill>
              </a:rPr>
              <a:t>A.</a:t>
            </a:r>
            <a:endParaRPr lang="cs-CZ" sz="2400" b="1" dirty="0">
              <a:solidFill>
                <a:srgbClr val="009242"/>
              </a:solidFill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4857752" y="71435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009242"/>
                </a:solidFill>
              </a:rPr>
              <a:t>B.</a:t>
            </a:r>
            <a:endParaRPr lang="cs-CZ" sz="2400" b="1" dirty="0">
              <a:solidFill>
                <a:srgbClr val="009242"/>
              </a:solidFill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642910" y="557214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009242"/>
                </a:solidFill>
              </a:rPr>
              <a:t>C.</a:t>
            </a:r>
            <a:endParaRPr lang="cs-CZ" sz="2400" b="1" dirty="0">
              <a:solidFill>
                <a:srgbClr val="009242"/>
              </a:solidFill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4214810" y="385762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009242"/>
                </a:solidFill>
              </a:rPr>
              <a:t>D.</a:t>
            </a:r>
            <a:endParaRPr lang="cs-CZ" sz="2400" b="1" dirty="0">
              <a:solidFill>
                <a:srgbClr val="009242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1643042" y="2571744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1.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4429124" y="121442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2.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4286248" y="207167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3.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4429124" y="2928934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4.</a:t>
            </a:r>
            <a:endParaRPr lang="cs-CZ" b="1" dirty="0">
              <a:solidFill>
                <a:srgbClr val="0033CC"/>
              </a:solidFill>
            </a:endParaRPr>
          </a:p>
        </p:txBody>
      </p:sp>
      <p:cxnSp>
        <p:nvCxnSpPr>
          <p:cNvPr id="58" name="Přímá spojovací šipka 57"/>
          <p:cNvCxnSpPr>
            <a:stCxn id="14" idx="3"/>
          </p:cNvCxnSpPr>
          <p:nvPr/>
        </p:nvCxnSpPr>
        <p:spPr>
          <a:xfrm flipV="1">
            <a:off x="4326368" y="2143116"/>
            <a:ext cx="1674392" cy="256104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šipka 59"/>
          <p:cNvCxnSpPr>
            <a:stCxn id="30" idx="1"/>
          </p:cNvCxnSpPr>
          <p:nvPr/>
        </p:nvCxnSpPr>
        <p:spPr>
          <a:xfrm rot="10800000" flipV="1">
            <a:off x="6143636" y="2256344"/>
            <a:ext cx="1857388" cy="3154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ovéPole 61"/>
          <p:cNvSpPr txBox="1"/>
          <p:nvPr/>
        </p:nvSpPr>
        <p:spPr>
          <a:xfrm>
            <a:off x="7500958" y="278605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6.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7572396" y="192880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5.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6500826" y="407194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7.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65" name="TextovéPole 64"/>
          <p:cNvSpPr txBox="1"/>
          <p:nvPr/>
        </p:nvSpPr>
        <p:spPr>
          <a:xfrm>
            <a:off x="6357950" y="564357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8.</a:t>
            </a:r>
            <a:endParaRPr lang="cs-CZ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30" grpId="0" animBg="1"/>
      <p:bldP spid="33" grpId="0" animBg="1"/>
      <p:bldP spid="36" grpId="0" animBg="1"/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22530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VY_32_INOVACE_2.1.FJ4.19/Št</a:t>
            </a:r>
          </a:p>
        </p:txBody>
      </p:sp>
      <p:pic>
        <p:nvPicPr>
          <p:cNvPr id="22531" name="Picture 2" descr="File:Self-Portrait6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975" y="692150"/>
            <a:ext cx="4705350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TextovéPole 7"/>
          <p:cNvSpPr txBox="1">
            <a:spLocks noChangeArrowheads="1"/>
          </p:cNvSpPr>
          <p:nvPr/>
        </p:nvSpPr>
        <p:spPr bwMode="auto">
          <a:xfrm>
            <a:off x="2214546" y="285728"/>
            <a:ext cx="4976683" cy="369332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 dirty="0" smtClean="0"/>
              <a:t>Décrivez l‘autoportrait </a:t>
            </a:r>
            <a:r>
              <a:rPr lang="fr-FR" b="1" dirty="0"/>
              <a:t>de Vincent van </a:t>
            </a:r>
            <a:r>
              <a:rPr lang="fr-FR" b="1" dirty="0" smtClean="0"/>
              <a:t>Gogh</a:t>
            </a:r>
            <a:endParaRPr lang="fr-FR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500034" y="4286256"/>
            <a:ext cx="124906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une oreille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572396" y="3714752"/>
            <a:ext cx="118494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la bouche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7572396" y="2285992"/>
            <a:ext cx="825867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l</a:t>
            </a:r>
            <a:r>
              <a:rPr lang="fr-FR" dirty="0" smtClean="0"/>
              <a:t>e nez</a:t>
            </a:r>
            <a:endParaRPr lang="fr-FR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407627" y="1571612"/>
            <a:ext cx="1736373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un œil</a:t>
            </a:r>
            <a:r>
              <a:rPr lang="cs-CZ" dirty="0" smtClean="0"/>
              <a:t>/</a:t>
            </a:r>
            <a:r>
              <a:rPr lang="fr-FR" dirty="0" smtClean="0"/>
              <a:t>les yeux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00034" y="2714620"/>
            <a:ext cx="109517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le sourcil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14348" y="2000240"/>
            <a:ext cx="889987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le front</a:t>
            </a:r>
            <a:endParaRPr lang="fr-FR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00034" y="1214422"/>
            <a:ext cx="1402948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les cheveux</a:t>
            </a:r>
            <a:endParaRPr lang="fr-FR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14348" y="3500438"/>
            <a:ext cx="864339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la joue</a:t>
            </a:r>
            <a:endParaRPr lang="fr-FR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7500958" y="4429132"/>
            <a:ext cx="119776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le menton</a:t>
            </a:r>
            <a:endParaRPr lang="fr-FR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7715272" y="5143512"/>
            <a:ext cx="800219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le cou</a:t>
            </a:r>
            <a:endParaRPr lang="fr-FR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7429520" y="3071810"/>
            <a:ext cx="1556836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la moustache</a:t>
            </a:r>
            <a:endParaRPr lang="fr-FR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714348" y="5072074"/>
            <a:ext cx="1018227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la barbe</a:t>
            </a:r>
            <a:endParaRPr lang="fr-FR" dirty="0"/>
          </a:p>
        </p:txBody>
      </p:sp>
      <p:cxnSp>
        <p:nvCxnSpPr>
          <p:cNvPr id="21" name="Přímá spojovací šipka 20"/>
          <p:cNvCxnSpPr>
            <a:stCxn id="14" idx="3"/>
          </p:cNvCxnSpPr>
          <p:nvPr/>
        </p:nvCxnSpPr>
        <p:spPr>
          <a:xfrm>
            <a:off x="1902982" y="1399088"/>
            <a:ext cx="2097514" cy="172524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>
            <a:stCxn id="13" idx="3"/>
          </p:cNvCxnSpPr>
          <p:nvPr/>
        </p:nvCxnSpPr>
        <p:spPr>
          <a:xfrm>
            <a:off x="1604335" y="2184906"/>
            <a:ext cx="3039103" cy="101086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>
            <a:stCxn id="12" idx="3"/>
          </p:cNvCxnSpPr>
          <p:nvPr/>
        </p:nvCxnSpPr>
        <p:spPr>
          <a:xfrm flipV="1">
            <a:off x="1595206" y="2786058"/>
            <a:ext cx="3048232" cy="113228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>
            <a:stCxn id="15" idx="3"/>
          </p:cNvCxnSpPr>
          <p:nvPr/>
        </p:nvCxnSpPr>
        <p:spPr>
          <a:xfrm flipV="1">
            <a:off x="1578687" y="3357562"/>
            <a:ext cx="3064751" cy="327542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šipka 28"/>
          <p:cNvCxnSpPr>
            <a:stCxn id="7" idx="3"/>
          </p:cNvCxnSpPr>
          <p:nvPr/>
        </p:nvCxnSpPr>
        <p:spPr>
          <a:xfrm flipV="1">
            <a:off x="1749094" y="3643314"/>
            <a:ext cx="1894212" cy="827608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šipka 30"/>
          <p:cNvCxnSpPr>
            <a:stCxn id="19" idx="3"/>
          </p:cNvCxnSpPr>
          <p:nvPr/>
        </p:nvCxnSpPr>
        <p:spPr>
          <a:xfrm flipV="1">
            <a:off x="1732575" y="4357694"/>
            <a:ext cx="3125177" cy="899046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šipka 32"/>
          <p:cNvCxnSpPr>
            <a:stCxn id="10" idx="1"/>
          </p:cNvCxnSpPr>
          <p:nvPr/>
        </p:nvCxnSpPr>
        <p:spPr>
          <a:xfrm rot="10800000" flipV="1">
            <a:off x="5357819" y="1756278"/>
            <a:ext cx="2049809" cy="1172656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>
            <a:stCxn id="9" idx="1"/>
          </p:cNvCxnSpPr>
          <p:nvPr/>
        </p:nvCxnSpPr>
        <p:spPr>
          <a:xfrm rot="10800000" flipV="1">
            <a:off x="5286380" y="2470658"/>
            <a:ext cx="2286016" cy="958342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šipka 36"/>
          <p:cNvCxnSpPr>
            <a:stCxn id="18" idx="1"/>
          </p:cNvCxnSpPr>
          <p:nvPr/>
        </p:nvCxnSpPr>
        <p:spPr>
          <a:xfrm rot="10800000" flipV="1">
            <a:off x="5286380" y="3256476"/>
            <a:ext cx="2143140" cy="458276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šipka 38"/>
          <p:cNvCxnSpPr>
            <a:stCxn id="8" idx="1"/>
          </p:cNvCxnSpPr>
          <p:nvPr/>
        </p:nvCxnSpPr>
        <p:spPr>
          <a:xfrm rot="10800000" flipV="1">
            <a:off x="5072066" y="3899418"/>
            <a:ext cx="2500330" cy="29648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šipka 40"/>
          <p:cNvCxnSpPr>
            <a:stCxn id="16" idx="1"/>
          </p:cNvCxnSpPr>
          <p:nvPr/>
        </p:nvCxnSpPr>
        <p:spPr>
          <a:xfrm rot="10800000">
            <a:off x="5286380" y="4429132"/>
            <a:ext cx="2214578" cy="184666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ovací šipka 42"/>
          <p:cNvCxnSpPr>
            <a:stCxn id="17" idx="1"/>
          </p:cNvCxnSpPr>
          <p:nvPr/>
        </p:nvCxnSpPr>
        <p:spPr>
          <a:xfrm rot="10800000">
            <a:off x="4714876" y="4786322"/>
            <a:ext cx="3000396" cy="541856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1928794" y="107154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1.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1928794" y="1857364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2.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1928794" y="250030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3.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2000232" y="3286124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4.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2000232" y="392906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5.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2000232" y="478632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6.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7072330" y="1500174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7.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7072330" y="228599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8.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7000892" y="300037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9.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7143768" y="357187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10.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7072330" y="4286256"/>
            <a:ext cx="492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11.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7215206" y="492919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12.</a:t>
            </a:r>
            <a:endParaRPr lang="cs-CZ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b="1" smtClean="0">
                <a:solidFill>
                  <a:srgbClr val="009242"/>
                </a:solidFill>
              </a:rPr>
              <a:t>2. Tronc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24579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VY_32_INOVACE_2.1.FJ4.19/Št</a:t>
            </a:r>
          </a:p>
        </p:txBody>
      </p:sp>
      <p:sp>
        <p:nvSpPr>
          <p:cNvPr id="18437" name="Zástupný symbol pro obsah 2"/>
          <p:cNvSpPr>
            <a:spLocks noGrp="1"/>
          </p:cNvSpPr>
          <p:nvPr>
            <p:ph idx="1"/>
          </p:nvPr>
        </p:nvSpPr>
        <p:spPr>
          <a:xfrm>
            <a:off x="468313" y="1714500"/>
            <a:ext cx="8318500" cy="4643438"/>
          </a:xfrm>
        </p:spPr>
        <p:txBody>
          <a:bodyPr/>
          <a:lstStyle/>
          <a:p>
            <a:pPr marL="273050" indent="-273050">
              <a:defRPr/>
            </a:pPr>
            <a:r>
              <a:rPr lang="cs-CZ" sz="2100" b="1" dirty="0" smtClean="0">
                <a:solidFill>
                  <a:srgbClr val="009242"/>
                </a:solidFill>
              </a:rPr>
              <a:t>La p</a:t>
            </a:r>
            <a:r>
              <a:rPr lang="fr-FR" sz="2100" b="1" dirty="0" smtClean="0">
                <a:solidFill>
                  <a:srgbClr val="009242"/>
                </a:solidFill>
              </a:rPr>
              <a:t>artie centrale </a:t>
            </a:r>
            <a:r>
              <a:rPr lang="fr-FR" sz="2100" dirty="0" smtClean="0"/>
              <a:t>du corps qui se prolonge par l</a:t>
            </a:r>
            <a:r>
              <a:rPr lang="cs-CZ" sz="2100" dirty="0" smtClean="0"/>
              <a:t>a</a:t>
            </a:r>
            <a:r>
              <a:rPr lang="fr-FR" sz="2100" dirty="0" smtClean="0"/>
              <a:t> tête et les membres</a:t>
            </a:r>
            <a:endParaRPr lang="cs-CZ" sz="2100" dirty="0" smtClean="0"/>
          </a:p>
          <a:p>
            <a:pPr marL="273050" indent="-273050">
              <a:defRPr/>
            </a:pPr>
            <a:r>
              <a:rPr lang="fr-FR" sz="2100" b="1" dirty="0" smtClean="0"/>
              <a:t>Il comprend:</a:t>
            </a:r>
          </a:p>
          <a:p>
            <a:pPr marL="900113" indent="-273050">
              <a:defRPr/>
            </a:pPr>
            <a:r>
              <a:rPr lang="fr-FR" sz="2100" dirty="0" smtClean="0"/>
              <a:t>la cage thoracique/le thorax, la poitrine, le sein</a:t>
            </a:r>
            <a:endParaRPr lang="cs-CZ" sz="2100" dirty="0" smtClean="0"/>
          </a:p>
          <a:p>
            <a:pPr marL="900113" indent="-273050">
              <a:defRPr/>
            </a:pPr>
            <a:r>
              <a:rPr lang="cs-CZ" sz="2100" dirty="0" smtClean="0"/>
              <a:t>l</a:t>
            </a:r>
            <a:r>
              <a:rPr lang="fr-FR" sz="2100" dirty="0" smtClean="0"/>
              <a:t>a cavité abdominale, le ventre</a:t>
            </a:r>
          </a:p>
          <a:p>
            <a:pPr marL="900113" indent="-273050">
              <a:defRPr/>
            </a:pPr>
            <a:r>
              <a:rPr lang="fr-FR" sz="2100" dirty="0" smtClean="0"/>
              <a:t>la côte, le dos, le</a:t>
            </a:r>
            <a:r>
              <a:rPr lang="cs-CZ" sz="2100" dirty="0" smtClean="0"/>
              <a:t> </a:t>
            </a:r>
            <a:r>
              <a:rPr lang="fr-FR" sz="2100" dirty="0" smtClean="0"/>
              <a:t>bassin</a:t>
            </a:r>
          </a:p>
          <a:p>
            <a:pPr marL="273050" indent="-273050">
              <a:defRPr/>
            </a:pPr>
            <a:r>
              <a:rPr lang="cs-CZ" sz="2100" dirty="0" smtClean="0"/>
              <a:t>D</a:t>
            </a:r>
            <a:r>
              <a:rPr lang="fr-FR" sz="2100" dirty="0" smtClean="0"/>
              <a:t>ans le tronc il y a </a:t>
            </a:r>
            <a:r>
              <a:rPr lang="fr-FR" sz="2100" b="1" dirty="0" smtClean="0">
                <a:solidFill>
                  <a:srgbClr val="009242"/>
                </a:solidFill>
              </a:rPr>
              <a:t>des</a:t>
            </a:r>
            <a:r>
              <a:rPr lang="fr-FR" sz="2100" dirty="0" smtClean="0">
                <a:solidFill>
                  <a:srgbClr val="009242"/>
                </a:solidFill>
              </a:rPr>
              <a:t> </a:t>
            </a:r>
            <a:r>
              <a:rPr lang="fr-FR" sz="2100" b="1" dirty="0" smtClean="0">
                <a:solidFill>
                  <a:srgbClr val="009242"/>
                </a:solidFill>
              </a:rPr>
              <a:t>organes</a:t>
            </a:r>
            <a:r>
              <a:rPr lang="fr-FR" sz="2100" dirty="0" smtClean="0">
                <a:solidFill>
                  <a:srgbClr val="009242"/>
                </a:solidFill>
              </a:rPr>
              <a:t>/</a:t>
            </a:r>
            <a:r>
              <a:rPr lang="fr-FR" sz="2100" b="1" dirty="0" smtClean="0">
                <a:solidFill>
                  <a:srgbClr val="009242"/>
                </a:solidFill>
              </a:rPr>
              <a:t>les entrailles</a:t>
            </a:r>
            <a:r>
              <a:rPr lang="cs-CZ" sz="2100" b="1" dirty="0" smtClean="0">
                <a:solidFill>
                  <a:srgbClr val="009242"/>
                </a:solidFill>
              </a:rPr>
              <a:t>:</a:t>
            </a:r>
          </a:p>
          <a:p>
            <a:pPr marL="900113" indent="-273050">
              <a:defRPr/>
            </a:pPr>
            <a:r>
              <a:rPr lang="fr-FR" sz="2100" dirty="0" smtClean="0"/>
              <a:t>le cœur</a:t>
            </a:r>
            <a:endParaRPr lang="cs-CZ" sz="2100" dirty="0" smtClean="0"/>
          </a:p>
          <a:p>
            <a:pPr marL="900113" indent="-273050">
              <a:defRPr/>
            </a:pPr>
            <a:r>
              <a:rPr lang="fr-FR" sz="2100" dirty="0" smtClean="0"/>
              <a:t>le larynx, le pharynx, les poumons, la trachée, la bronche</a:t>
            </a:r>
            <a:endParaRPr lang="cs-CZ" sz="2100" dirty="0" smtClean="0"/>
          </a:p>
          <a:p>
            <a:pPr marL="900113" indent="-273050">
              <a:defRPr/>
            </a:pPr>
            <a:r>
              <a:rPr lang="cs-CZ" sz="2100" dirty="0" smtClean="0"/>
              <a:t>l</a:t>
            </a:r>
            <a:r>
              <a:rPr lang="fr-FR" sz="2100" dirty="0" smtClean="0"/>
              <a:t>‘appareil dig</a:t>
            </a:r>
            <a:r>
              <a:rPr lang="cs-CZ" sz="2100" dirty="0" smtClean="0"/>
              <a:t>e</a:t>
            </a:r>
            <a:r>
              <a:rPr lang="fr-FR" sz="2100" dirty="0" smtClean="0"/>
              <a:t>stif</a:t>
            </a:r>
            <a:r>
              <a:rPr lang="cs-CZ" sz="2100" dirty="0" smtClean="0"/>
              <a:t> – </a:t>
            </a:r>
            <a:r>
              <a:rPr lang="fr-FR" sz="2100" dirty="0" smtClean="0"/>
              <a:t>un estomac, le foie, les reins, la vessie</a:t>
            </a:r>
            <a:r>
              <a:rPr lang="cs-CZ" sz="2100" dirty="0" smtClean="0"/>
              <a:t>, </a:t>
            </a:r>
            <a:r>
              <a:rPr lang="fr-FR" sz="2100" dirty="0" smtClean="0"/>
              <a:t>la rate, la vésicule biliaire</a:t>
            </a:r>
            <a:r>
              <a:rPr lang="cs-CZ" sz="2100" dirty="0" smtClean="0"/>
              <a:t>, </a:t>
            </a:r>
            <a:r>
              <a:rPr lang="fr-FR" sz="2100" dirty="0" smtClean="0"/>
              <a:t>le pancréas</a:t>
            </a:r>
          </a:p>
          <a:p>
            <a:pPr marL="900113" indent="-273050">
              <a:defRPr/>
            </a:pPr>
            <a:r>
              <a:rPr lang="fr-FR" sz="2100" dirty="0" smtClean="0"/>
              <a:t>le cæcum/appendice</a:t>
            </a:r>
            <a:r>
              <a:rPr lang="cs-CZ" sz="2100" dirty="0" smtClean="0"/>
              <a:t>, </a:t>
            </a:r>
            <a:r>
              <a:rPr lang="fr-FR" sz="2100" dirty="0" smtClean="0"/>
              <a:t>un intestin grêle/gros intestin</a:t>
            </a:r>
          </a:p>
          <a:p>
            <a:pPr marL="182563" indent="-182563">
              <a:defRPr/>
            </a:pPr>
            <a:endParaRPr lang="fr-FR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29698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VY_32_INOVACE_2.1.FJ4.19/Št</a:t>
            </a:r>
          </a:p>
        </p:txBody>
      </p:sp>
      <p:pic>
        <p:nvPicPr>
          <p:cNvPr id="29699" name="Picture 8" descr="http://www.picto.qc.ca/Images_picto/GifCouleur/Sciences_Biologie/Scbizzr100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00042"/>
            <a:ext cx="1928826" cy="2077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Picture 10" descr="http://www.picto.qc.ca/Images_picto/GifCouleur/Sciences_Biologie/Scbizzr100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1928802"/>
            <a:ext cx="137225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12" descr="http://www.picto.qc.ca/Images_picto/GifCouleur/Sciences_Biologie/Scbizzr1006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9" y="3357562"/>
            <a:ext cx="1861408" cy="2608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2" name="Picture 14" descr="http://www.picto.qc.ca/Images_picto/GifCouleur/Sciences_Biologie/Scbizzr1008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43306" y="500042"/>
            <a:ext cx="2263778" cy="562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3" name="Picture 16" descr="http://www.picto.qc.ca/Images_picto/GifCouleur/Sciences_Biologie/Scbizzr1009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86578" y="1071546"/>
            <a:ext cx="2797164" cy="3950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ovéPole 8"/>
          <p:cNvSpPr txBox="1"/>
          <p:nvPr/>
        </p:nvSpPr>
        <p:spPr>
          <a:xfrm>
            <a:off x="7286644" y="642918"/>
            <a:ext cx="1120820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/>
              <a:t>les reins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858148" y="4786322"/>
            <a:ext cx="1082348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la vessie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000760" y="2786058"/>
            <a:ext cx="115929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l‘estomac</a:t>
            </a:r>
            <a:endParaRPr lang="fr-FR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643570" y="1928802"/>
            <a:ext cx="800219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le foie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143636" y="5214950"/>
            <a:ext cx="1595309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l‘</a:t>
            </a:r>
            <a:r>
              <a:rPr lang="fr-FR" dirty="0" smtClean="0"/>
              <a:t>intestin grêle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929322" y="6000768"/>
            <a:ext cx="142859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gros intestin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143240" y="1571612"/>
            <a:ext cx="1992853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la vésicule biliaire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929322" y="3429000"/>
            <a:ext cx="1377300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le pancréas</a:t>
            </a:r>
            <a:endParaRPr lang="fr-FR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428860" y="4286256"/>
            <a:ext cx="1018227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/>
              <a:t>le cœur</a:t>
            </a:r>
            <a:endParaRPr lang="cs-CZ" b="1" dirty="0" smtClean="0"/>
          </a:p>
        </p:txBody>
      </p:sp>
      <p:sp>
        <p:nvSpPr>
          <p:cNvPr id="18" name="TextovéPole 17"/>
          <p:cNvSpPr txBox="1"/>
          <p:nvPr/>
        </p:nvSpPr>
        <p:spPr>
          <a:xfrm>
            <a:off x="2500298" y="642918"/>
            <a:ext cx="1313180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/>
              <a:t>le cerveau</a:t>
            </a:r>
            <a:endParaRPr lang="cs-CZ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85720" y="2857496"/>
            <a:ext cx="1608133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/>
              <a:t>les poumons</a:t>
            </a:r>
            <a:endParaRPr lang="cs-CZ" b="1" dirty="0"/>
          </a:p>
        </p:txBody>
      </p:sp>
      <p:cxnSp>
        <p:nvCxnSpPr>
          <p:cNvPr id="21" name="Přímá spojovací šipka 20"/>
          <p:cNvCxnSpPr>
            <a:stCxn id="18" idx="1"/>
          </p:cNvCxnSpPr>
          <p:nvPr/>
        </p:nvCxnSpPr>
        <p:spPr>
          <a:xfrm rot="10800000" flipV="1">
            <a:off x="1643042" y="827584"/>
            <a:ext cx="857256" cy="101086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>
            <a:stCxn id="17" idx="0"/>
          </p:cNvCxnSpPr>
          <p:nvPr/>
        </p:nvCxnSpPr>
        <p:spPr>
          <a:xfrm rot="16200000" flipV="1">
            <a:off x="2361946" y="3710228"/>
            <a:ext cx="928694" cy="223362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>
            <a:stCxn id="15" idx="2"/>
          </p:cNvCxnSpPr>
          <p:nvPr/>
        </p:nvCxnSpPr>
        <p:spPr>
          <a:xfrm rot="5400000">
            <a:off x="3540368" y="2472511"/>
            <a:ext cx="1130866" cy="67733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>
            <a:stCxn id="12" idx="1"/>
          </p:cNvCxnSpPr>
          <p:nvPr/>
        </p:nvCxnSpPr>
        <p:spPr>
          <a:xfrm rot="10800000" flipV="1">
            <a:off x="4357686" y="2113468"/>
            <a:ext cx="1285884" cy="458276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šipka 28"/>
          <p:cNvCxnSpPr/>
          <p:nvPr/>
        </p:nvCxnSpPr>
        <p:spPr>
          <a:xfrm flipH="1">
            <a:off x="5357818" y="3000372"/>
            <a:ext cx="662778" cy="172524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šipka 30"/>
          <p:cNvCxnSpPr>
            <a:stCxn id="16" idx="1"/>
          </p:cNvCxnSpPr>
          <p:nvPr/>
        </p:nvCxnSpPr>
        <p:spPr>
          <a:xfrm rot="10800000" flipV="1">
            <a:off x="5357818" y="3613666"/>
            <a:ext cx="571504" cy="172524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šipka 32"/>
          <p:cNvCxnSpPr>
            <a:stCxn id="13" idx="1"/>
          </p:cNvCxnSpPr>
          <p:nvPr/>
        </p:nvCxnSpPr>
        <p:spPr>
          <a:xfrm rot="10800000">
            <a:off x="4929190" y="4857760"/>
            <a:ext cx="1214446" cy="541856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>
            <a:stCxn id="14" idx="1"/>
          </p:cNvCxnSpPr>
          <p:nvPr/>
        </p:nvCxnSpPr>
        <p:spPr>
          <a:xfrm rot="10800000">
            <a:off x="4929190" y="5429264"/>
            <a:ext cx="1000132" cy="756170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šipka 38"/>
          <p:cNvCxnSpPr/>
          <p:nvPr/>
        </p:nvCxnSpPr>
        <p:spPr>
          <a:xfrm rot="5400000">
            <a:off x="6893735" y="1178703"/>
            <a:ext cx="785818" cy="4286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šipka 40"/>
          <p:cNvCxnSpPr/>
          <p:nvPr/>
        </p:nvCxnSpPr>
        <p:spPr>
          <a:xfrm rot="16200000" flipH="1">
            <a:off x="7965305" y="1035827"/>
            <a:ext cx="642942" cy="5715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šipka 43"/>
          <p:cNvCxnSpPr>
            <a:stCxn id="10" idx="0"/>
          </p:cNvCxnSpPr>
          <p:nvPr/>
        </p:nvCxnSpPr>
        <p:spPr>
          <a:xfrm rot="16200000" flipV="1">
            <a:off x="7700107" y="4087107"/>
            <a:ext cx="857256" cy="541174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ovéPole 47"/>
          <p:cNvSpPr txBox="1"/>
          <p:nvPr/>
        </p:nvSpPr>
        <p:spPr>
          <a:xfrm>
            <a:off x="428596" y="5929330"/>
            <a:ext cx="1261884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la bronche</a:t>
            </a:r>
            <a:endParaRPr lang="cs-CZ" dirty="0"/>
          </a:p>
        </p:txBody>
      </p:sp>
      <p:cxnSp>
        <p:nvCxnSpPr>
          <p:cNvPr id="50" name="Přímá spojovací šipka 49"/>
          <p:cNvCxnSpPr>
            <a:stCxn id="48" idx="0"/>
          </p:cNvCxnSpPr>
          <p:nvPr/>
        </p:nvCxnSpPr>
        <p:spPr>
          <a:xfrm rot="5400000" flipH="1" flipV="1">
            <a:off x="494034" y="5280388"/>
            <a:ext cx="1214446" cy="83438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>
            <a:off x="2357422" y="5214950"/>
            <a:ext cx="1274708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La trachée</a:t>
            </a:r>
            <a:endParaRPr lang="fr-FR" dirty="0"/>
          </a:p>
        </p:txBody>
      </p:sp>
      <p:cxnSp>
        <p:nvCxnSpPr>
          <p:cNvPr id="55" name="Přímá spojovací šipka 54"/>
          <p:cNvCxnSpPr>
            <a:stCxn id="19" idx="2"/>
          </p:cNvCxnSpPr>
          <p:nvPr/>
        </p:nvCxnSpPr>
        <p:spPr>
          <a:xfrm rot="5400000">
            <a:off x="479511" y="3604542"/>
            <a:ext cx="987990" cy="232563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ovací šipka 56"/>
          <p:cNvCxnSpPr/>
          <p:nvPr/>
        </p:nvCxnSpPr>
        <p:spPr>
          <a:xfrm rot="16200000" flipH="1">
            <a:off x="1000100" y="3643314"/>
            <a:ext cx="1071570" cy="214314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ovací šipka 60"/>
          <p:cNvCxnSpPr>
            <a:stCxn id="51" idx="1"/>
          </p:cNvCxnSpPr>
          <p:nvPr/>
        </p:nvCxnSpPr>
        <p:spPr>
          <a:xfrm rot="10800000">
            <a:off x="1285852" y="4357694"/>
            <a:ext cx="1071570" cy="1041922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ovéPole 63"/>
          <p:cNvSpPr txBox="1"/>
          <p:nvPr/>
        </p:nvSpPr>
        <p:spPr>
          <a:xfrm>
            <a:off x="2195736" y="5877272"/>
            <a:ext cx="241604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le cæcum/l‘appendice</a:t>
            </a:r>
            <a:endParaRPr lang="fr-FR" dirty="0"/>
          </a:p>
        </p:txBody>
      </p:sp>
      <p:cxnSp>
        <p:nvCxnSpPr>
          <p:cNvPr id="66" name="Přímá spojovací šipka 65"/>
          <p:cNvCxnSpPr>
            <a:stCxn id="64" idx="0"/>
          </p:cNvCxnSpPr>
          <p:nvPr/>
        </p:nvCxnSpPr>
        <p:spPr>
          <a:xfrm flipV="1">
            <a:off x="3403759" y="5429264"/>
            <a:ext cx="739613" cy="448008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ovéPole 66"/>
          <p:cNvSpPr txBox="1"/>
          <p:nvPr/>
        </p:nvSpPr>
        <p:spPr>
          <a:xfrm>
            <a:off x="4429124" y="642918"/>
            <a:ext cx="2082621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/>
              <a:t>l</a:t>
            </a:r>
            <a:r>
              <a:rPr lang="fr-FR" b="1" dirty="0" smtClean="0"/>
              <a:t>‘appareil dig</a:t>
            </a:r>
            <a:r>
              <a:rPr lang="cs-CZ" b="1" dirty="0" smtClean="0"/>
              <a:t>e</a:t>
            </a:r>
            <a:r>
              <a:rPr lang="fr-FR" b="1" dirty="0" smtClean="0"/>
              <a:t>stif</a:t>
            </a:r>
            <a:endParaRPr lang="fr-FR" b="1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571472" y="314324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009242"/>
                </a:solidFill>
              </a:rPr>
              <a:t>D.</a:t>
            </a:r>
            <a:endParaRPr lang="cs-CZ" sz="2400" b="1" dirty="0">
              <a:solidFill>
                <a:srgbClr val="009242"/>
              </a:solidFill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4357686" y="21429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009242"/>
                </a:solidFill>
              </a:rPr>
              <a:t>B.</a:t>
            </a:r>
            <a:endParaRPr lang="cs-CZ" sz="2400" b="1" dirty="0">
              <a:solidFill>
                <a:srgbClr val="009242"/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8215338" y="92867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009242"/>
                </a:solidFill>
              </a:rPr>
              <a:t>C.</a:t>
            </a:r>
            <a:endParaRPr lang="cs-CZ" sz="2400" b="1" dirty="0">
              <a:solidFill>
                <a:srgbClr val="009242"/>
              </a:solidFill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2071670" y="42860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009242"/>
                </a:solidFill>
              </a:rPr>
              <a:t>A.</a:t>
            </a:r>
            <a:endParaRPr lang="cs-CZ" sz="2400" b="1" dirty="0">
              <a:solidFill>
                <a:srgbClr val="009242"/>
              </a:solidFill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2857488" y="3857628"/>
            <a:ext cx="47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009242"/>
                </a:solidFill>
              </a:rPr>
              <a:t>E.</a:t>
            </a:r>
            <a:endParaRPr lang="cs-CZ" sz="2400" b="1" dirty="0">
              <a:solidFill>
                <a:srgbClr val="009242"/>
              </a:solidFill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3786182" y="207167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9.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1071538" y="564357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1.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2143108" y="492919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2.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3143240" y="5572140"/>
            <a:ext cx="377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3.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5643570" y="571501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4.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5786446" y="500063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5.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5643570" y="3286124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6.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5643570" y="271462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7.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65" name="TextovéPole 64"/>
          <p:cNvSpPr txBox="1"/>
          <p:nvPr/>
        </p:nvSpPr>
        <p:spPr>
          <a:xfrm>
            <a:off x="5286380" y="1857364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8.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68" name="TextovéPole 67"/>
          <p:cNvSpPr txBox="1"/>
          <p:nvPr/>
        </p:nvSpPr>
        <p:spPr>
          <a:xfrm>
            <a:off x="8286776" y="4429132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33CC"/>
                </a:solidFill>
              </a:rPr>
              <a:t>10.</a:t>
            </a:r>
            <a:endParaRPr lang="cs-CZ" b="1" dirty="0">
              <a:solidFill>
                <a:srgbClr val="0033CC"/>
              </a:solidFill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0" y="0"/>
            <a:ext cx="1467068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/>
              <a:t>les organes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48" grpId="0" animBg="1"/>
      <p:bldP spid="51" grpId="0" animBg="1"/>
      <p:bldP spid="64" grpId="0" animBg="1"/>
      <p:bldP spid="67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6780</TotalTime>
  <Words>1584</Words>
  <Application>Microsoft Office PowerPoint</Application>
  <PresentationFormat>Předvádění na obrazovce (4:3)</PresentationFormat>
  <Paragraphs>393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Prezentace aplikace PowerPoint</vt:lpstr>
      <vt:lpstr>Corps humain</vt:lpstr>
      <vt:lpstr>Corps humain</vt:lpstr>
      <vt:lpstr>Prezentace aplikace PowerPoint</vt:lpstr>
      <vt:lpstr>1. Tête</vt:lpstr>
      <vt:lpstr>Prezentace aplikace PowerPoint</vt:lpstr>
      <vt:lpstr>Prezentace aplikace PowerPoint</vt:lpstr>
      <vt:lpstr>2. Tronc</vt:lpstr>
      <vt:lpstr>Prezentace aplikace PowerPoint</vt:lpstr>
      <vt:lpstr>3. Membres</vt:lpstr>
      <vt:lpstr>Prezentace aplikace PowerPoint</vt:lpstr>
      <vt:lpstr>Prezentace aplikace PowerPoint</vt:lpstr>
      <vt:lpstr>Corps dans le langage courant I</vt:lpstr>
      <vt:lpstr>Corps dans le langage courant II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Radek</dc:creator>
  <cp:lastModifiedBy>Radek</cp:lastModifiedBy>
  <cp:revision>527</cp:revision>
  <dcterms:modified xsi:type="dcterms:W3CDTF">2013-04-04T16:30:42Z</dcterms:modified>
</cp:coreProperties>
</file>