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6" r:id="rId3"/>
    <p:sldId id="323" r:id="rId4"/>
    <p:sldId id="324" r:id="rId5"/>
    <p:sldId id="325" r:id="rId6"/>
    <p:sldId id="326" r:id="rId7"/>
    <p:sldId id="327" r:id="rId8"/>
    <p:sldId id="338" r:id="rId9"/>
    <p:sldId id="345" r:id="rId10"/>
    <p:sldId id="328" r:id="rId11"/>
    <p:sldId id="341" r:id="rId12"/>
    <p:sldId id="362" r:id="rId13"/>
    <p:sldId id="346" r:id="rId14"/>
    <p:sldId id="329" r:id="rId15"/>
    <p:sldId id="340" r:id="rId16"/>
    <p:sldId id="357" r:id="rId17"/>
    <p:sldId id="349" r:id="rId18"/>
    <p:sldId id="347" r:id="rId19"/>
    <p:sldId id="350" r:id="rId20"/>
    <p:sldId id="351" r:id="rId21"/>
    <p:sldId id="352" r:id="rId22"/>
    <p:sldId id="353" r:id="rId23"/>
    <p:sldId id="354" r:id="rId24"/>
    <p:sldId id="355" r:id="rId25"/>
    <p:sldId id="330" r:id="rId26"/>
    <p:sldId id="332" r:id="rId27"/>
    <p:sldId id="343" r:id="rId28"/>
    <p:sldId id="360" r:id="rId29"/>
    <p:sldId id="333" r:id="rId30"/>
    <p:sldId id="359" r:id="rId31"/>
    <p:sldId id="361" r:id="rId32"/>
    <p:sldId id="334" r:id="rId33"/>
    <p:sldId id="336" r:id="rId34"/>
    <p:sldId id="305" r:id="rId35"/>
    <p:sldId id="285" r:id="rId36"/>
    <p:sldId id="348" r:id="rId37"/>
    <p:sldId id="358" r:id="rId38"/>
    <p:sldId id="363" r:id="rId3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  <a:srgbClr val="FF9900"/>
    <a:srgbClr val="0033CC"/>
    <a:srgbClr val="3366FF"/>
    <a:srgbClr val="49ED33"/>
    <a:srgbClr val="F6910A"/>
    <a:srgbClr val="E58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6" autoAdjust="0"/>
    <p:restoredTop sz="98592" autoAdjust="0"/>
  </p:normalViewPr>
  <p:slideViewPr>
    <p:cSldViewPr>
      <p:cViewPr>
        <p:scale>
          <a:sx n="70" d="100"/>
          <a:sy n="70" d="100"/>
        </p:scale>
        <p:origin x="-147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93021F4-A984-4542-9C14-A35DF310AAA1}" type="datetimeFigureOut">
              <a:rPr lang="cs-CZ"/>
              <a:pPr>
                <a:defRPr/>
              </a:pPr>
              <a:t>14.3.2013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51F5EE8-3F63-4012-8EF6-625C1DA333E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594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5363" name="Zástupný symbol pro záhlaví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mtClean="0">
                <a:cs typeface="Arial" charset="0"/>
              </a:rPr>
              <a:t>VY_32_INOVACE_2.1.FJr.01/Št</a:t>
            </a:r>
          </a:p>
        </p:txBody>
      </p:sp>
      <p:sp>
        <p:nvSpPr>
          <p:cNvPr id="15364" name="Zástupný symbol pro zápatí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mtClean="0">
                <a:cs typeface="Arial" charset="0"/>
              </a:rPr>
              <a:t>CZ.1.07/1.5.00/34.0501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072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ABE3BA-41F7-4FB7-AA53-036402D06A97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F0CED-9679-4AEA-9974-E56B1F5ED59C}" type="datetimeFigureOut">
              <a:rPr lang="cs-CZ"/>
              <a:pPr>
                <a:defRPr/>
              </a:pPr>
              <a:t>14.3.2013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1152F-0E60-4A18-B07B-2838C7B597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5DB8B-5562-4F1D-B332-0E96A1F1E5A7}" type="datetimeFigureOut">
              <a:rPr lang="cs-CZ"/>
              <a:pPr>
                <a:defRPr/>
              </a:pPr>
              <a:t>14.3.2013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982F5-F4BC-48FF-81BF-D85C20B483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6F665-1E5E-47BA-84E5-8E6C2B3C45A9}" type="datetimeFigureOut">
              <a:rPr lang="cs-CZ"/>
              <a:pPr>
                <a:defRPr/>
              </a:pPr>
              <a:t>14.3.2013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CDBFE-8DB1-4680-B301-049F7E13E4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32E4-90DF-4FA7-B44A-8AEFCB8B21A0}" type="datetimeFigureOut">
              <a:rPr lang="cs-CZ"/>
              <a:pPr>
                <a:defRPr/>
              </a:pPr>
              <a:t>14.3.2013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C81E5-DA48-42AD-9D62-377CBD5617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6EAFC-CB05-4A30-A2CB-44D1CF90A56B}" type="datetimeFigureOut">
              <a:rPr lang="cs-CZ"/>
              <a:pPr>
                <a:defRPr/>
              </a:pPr>
              <a:t>14.3.2013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9E65A-08ED-4B0D-8B24-D25A2C666B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2BDD8-9DB7-4DA9-B3F2-2ECC9CE84364}" type="datetimeFigureOut">
              <a:rPr lang="cs-CZ"/>
              <a:pPr>
                <a:defRPr/>
              </a:pPr>
              <a:t>14.3.2013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0C11-3922-4C45-AF17-649806802F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C9C33-6BD2-4079-A52A-15EE18FCEF75}" type="datetimeFigureOut">
              <a:rPr lang="cs-CZ"/>
              <a:pPr>
                <a:defRPr/>
              </a:pPr>
              <a:t>14.3.2013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580F-0A6B-4C13-ACC3-CADA537CAF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AAD85-20FA-4284-888A-4E25D87C242F}" type="datetimeFigureOut">
              <a:rPr lang="cs-CZ"/>
              <a:pPr>
                <a:defRPr/>
              </a:pPr>
              <a:t>14.3.2013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0749E-FC14-41F8-A87D-053EAC7AFE0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93D44-FBF5-41EF-B9F6-5DA3BDF9C790}" type="datetimeFigureOut">
              <a:rPr lang="cs-CZ"/>
              <a:pPr>
                <a:defRPr/>
              </a:pPr>
              <a:t>14.3.2013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CAEF6-63B5-4D50-9A8D-612CC1CD686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677C4-63E0-463D-96D3-390B38FC43B0}" type="datetimeFigureOut">
              <a:rPr lang="cs-CZ"/>
              <a:pPr>
                <a:defRPr/>
              </a:pPr>
              <a:t>14.3.2013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8178C-DFA2-40BA-AFCA-ED441FFE7D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01D6D-DE7A-4393-83EC-98CF206B96ED}" type="datetimeFigureOut">
              <a:rPr lang="cs-CZ"/>
              <a:pPr>
                <a:defRPr/>
              </a:pPr>
              <a:t>14.3.2013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4F233-CE88-4BF4-B9DD-1334B5AF0F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101194-E282-449E-B1DB-1519C4C0EFC2}" type="datetimeFigureOut">
              <a:rPr lang="cs-CZ"/>
              <a:pPr>
                <a:defRPr/>
              </a:pPr>
              <a:t>14.3.2013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B895C7-BD10-4A03-A692-ED1D573892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file:///\\upload.wikimedia.org\wikipedia\commons\5\5f\Louis_XIV_of_Franc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file:///\\upload.wikimedia.org\wikipedia\commons\a\a7\Eug%25C3%25A8ne_Delacroix_-_La_libert%25C3%25A9_guidant_le_peuple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file:///\\upload.wikimedia.org\wikipedia\commons\0\08\Jacques-Louis_David,_The_Coronation_of_Napoleon_edit.jpg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//upload.wikimedia.org/wikipedia/commons/d/d7/Rousseau09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hyperlink" Target="http://en.wikipedia.org/wiki/File:Braque_fruitdish_glass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//upload.wikimedia.org/wikipedia/commons/5/5c/Claude_Monet,_Impression,_soleil_levant,_1872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hyperlink" Target="//upload.wikimedia.org/wikipedia/commons/0/00/Claude_Monet-Waterlilies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file:///\\upload.wikimedia.org\wikipedia\commons\7\73\Paul_Gauguin_056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d/de/Edgar_Germain_Hilaire_Degas_009.jp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hyperlink" Target="//upload.wikimedia.org/wikipedia/commons/3/38/VanGogh_1887_Selbstbildnis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//upload.wikimedia.org/wikipedia/commons/d/d0/La_Chambre_%C3%A0_Arles,_by_Vincent_van_Gogh,_from_C2RMF.jpg" TargetMode="External"/><Relationship Id="rId5" Type="http://schemas.openxmlformats.org/officeDocument/2006/relationships/image" Target="../media/image32.jpeg"/><Relationship Id="rId4" Type="http://schemas.openxmlformats.org/officeDocument/2006/relationships/hyperlink" Target="//upload.wikimedia.org/wikipedia/commons/b/b4/Vincent_Willem_van_Gogh_128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//upload.wikimedia.org/wikipedia/commons/1/18/Henri_de_Toulouse-Lautrec_005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hyperlink" Target="//upload.wikimedia.org/wikipedia/commons/0/09/Lautrec_ambassadeurs,_aristide_bruant_(poster)_1892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hyperlink" Target="//upload.wikimedia.org/wikipedia/commons/a/ad/ThinkingMan_Rodin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a/a7/Bourgeois_de_Calais,_mus%C3%A9e_Rodin.JPG" TargetMode="External"/><Relationship Id="rId5" Type="http://schemas.openxmlformats.org/officeDocument/2006/relationships/image" Target="../media/image37.jpeg"/><Relationship Id="rId4" Type="http://schemas.openxmlformats.org/officeDocument/2006/relationships/hyperlink" Target="//upload.wikimedia.org/wikipedia/commons/c/ce/Baiser_de_Rodin.JP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//upload.wikimedia.org/wikipedia/commons/4/42/Chateau_de_Chenonceau_2008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hyperlink" Target="//upload.wikimedia.org/wikipedia/commons/4/47/Chambord_Castle_Northwest_facade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//upload.wikimedia.org/wikipedia/commons/f/f8/Blv-haussmann-lafayette.jpg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file:///\\upload.wikimedia.org\wikipedia\commons\3\38\Gustave_Eiffel_1888_Nadar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//upload.wikimedia.org/wikipedia/commons/f/f4/Zlaty_andel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hyperlink" Target="//upload.wikimedia.org/wikipedia/commons/a/af/Corbusierhaus_Berlin_B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2" Type="http://schemas.openxmlformats.org/officeDocument/2006/relationships/hyperlink" Target="//upload.wikimedia.org/wikipedia/commons/b/b9/Autoroutes_Nord-Sud_et_viaduc_de_Millau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//upload.wikimedia.org/wikipedia/commons/0/05/Viaduc-Millau_Pile-P2_Eiffel.svg" TargetMode="External"/><Relationship Id="rId5" Type="http://schemas.openxmlformats.org/officeDocument/2006/relationships/image" Target="../media/image48.jpeg"/><Relationship Id="rId4" Type="http://schemas.openxmlformats.org/officeDocument/2006/relationships/hyperlink" Target="//upload.wikimedia.org/wikipedia/commons/e/ed/Creissels_et_Viaduct_de_Millau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Ravel_1928.jpg" TargetMode="External"/><Relationship Id="rId13" Type="http://schemas.openxmlformats.org/officeDocument/2006/relationships/hyperlink" Target="http://commons.wikimedia.org/wiki/File:Zaz.JPG" TargetMode="External"/><Relationship Id="rId3" Type="http://schemas.openxmlformats.org/officeDocument/2006/relationships/hyperlink" Target="http://fr.wikipedia.org/wiki/Transformations_de_Paris_sous_le_Second_Empire" TargetMode="External"/><Relationship Id="rId7" Type="http://schemas.openxmlformats.org/officeDocument/2006/relationships/hyperlink" Target="http://commons.wikimedia.org/wiki/File:Claude_Debussy_ca_1908,_foto_av_F%C3%A9lix_Nadar.jpg" TargetMode="External"/><Relationship Id="rId12" Type="http://schemas.openxmlformats.org/officeDocument/2006/relationships/hyperlink" Target="http://commons.wikimedia.org/wiki/File:Cabrel2.jpg" TargetMode="External"/><Relationship Id="rId2" Type="http://schemas.openxmlformats.org/officeDocument/2006/relationships/hyperlink" Target="http://fr.wikipedia.org/wiki/Le_Corbusier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mmons.wikimedia.org/wiki/File:Berlioz-1.jpg" TargetMode="External"/><Relationship Id="rId11" Type="http://schemas.openxmlformats.org/officeDocument/2006/relationships/hyperlink" Target="http://cs.wikipedia.org/wiki/Soubor:Domino_-_Jacques_Brel_4.jpg" TargetMode="External"/><Relationship Id="rId5" Type="http://schemas.openxmlformats.org/officeDocument/2006/relationships/hyperlink" Target="http://cs.wikipedia.org/wiki/Soubor:Paris_Opera_full_frontal_architecture,_May_2009.jpg" TargetMode="External"/><Relationship Id="rId10" Type="http://schemas.openxmlformats.org/officeDocument/2006/relationships/hyperlink" Target="http://commons.wikimedia.org/wiki/File:Edith_Piaf.jpg" TargetMode="External"/><Relationship Id="rId4" Type="http://schemas.openxmlformats.org/officeDocument/2006/relationships/hyperlink" Target="http://fr.wikipedia.org/wiki/Viaduc_de_Millau" TargetMode="External"/><Relationship Id="rId9" Type="http://schemas.openxmlformats.org/officeDocument/2006/relationships/hyperlink" Target="http://cs.wikipedia.org/wiki/Soubor:Jacques_Offenbach_by_F%C3%A9lix_Nadar_(restored).jpg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Camille_Pissarro_008.jpg" TargetMode="External"/><Relationship Id="rId13" Type="http://schemas.openxmlformats.org/officeDocument/2006/relationships/hyperlink" Target="http://cs.wikipedia.org/wiki/Soubor:VanGogh_1887_Selbstbildnis.jpg" TargetMode="External"/><Relationship Id="rId3" Type="http://schemas.openxmlformats.org/officeDocument/2006/relationships/hyperlink" Target="http://en.wikipedia.org/wiki/File:Edouard_Manet_-_Olympia_-_Google_Art_Project_3.jpg" TargetMode="External"/><Relationship Id="rId7" Type="http://schemas.openxmlformats.org/officeDocument/2006/relationships/hyperlink" Target="http://commons.wikimedia.org/wiki/File:Paul_C%C3%A9zanne,_Les_joueurs_de_carte_(1892-95).jpg" TargetMode="External"/><Relationship Id="rId12" Type="http://schemas.openxmlformats.org/officeDocument/2006/relationships/hyperlink" Target="http://cs.wikipedia.org/wiki/Soubor:Edgar_Germain_Hilaire_Degas_009.jpg" TargetMode="External"/><Relationship Id="rId2" Type="http://schemas.openxmlformats.org/officeDocument/2006/relationships/hyperlink" Target="http://en.wikipedia.org/wiki/File:Pierre-Auguste_Renoir,_Le_Moulin_de_la_Galett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mmons.wikimedia.org/wiki/File:Paul_C%C3%A9zanne_-_La_Maison_du_pendu.jpg" TargetMode="External"/><Relationship Id="rId11" Type="http://schemas.openxmlformats.org/officeDocument/2006/relationships/hyperlink" Target="http://en.wikipedia.org/wiki/File:Braque_fruitdish_glass.jpg" TargetMode="External"/><Relationship Id="rId5" Type="http://schemas.openxmlformats.org/officeDocument/2006/relationships/hyperlink" Target="http://en.wikipedia.org/wiki/File:Paul_Gauguin_056.jpg" TargetMode="External"/><Relationship Id="rId15" Type="http://schemas.openxmlformats.org/officeDocument/2006/relationships/hyperlink" Target="http://cs.wikipedia.org/wiki/Soubor:La_Chambre_%C3%A0_Arles,_by_Vincent_van_Gogh,_from_C2RMF.jpg" TargetMode="External"/><Relationship Id="rId10" Type="http://schemas.openxmlformats.org/officeDocument/2006/relationships/hyperlink" Target="http://cs.wikipedia.org/wiki/Soubor:Rousseau09.jpg" TargetMode="External"/><Relationship Id="rId4" Type="http://schemas.openxmlformats.org/officeDocument/2006/relationships/hyperlink" Target="http://en.wikipedia.org/wiki/File:Gauguin_Il_Cristo_giallo.jpg" TargetMode="External"/><Relationship Id="rId9" Type="http://schemas.openxmlformats.org/officeDocument/2006/relationships/hyperlink" Target="http://commons.wikimedia.org/wiki/File:Degas-_La_classe_de_danse_1874.jpg" TargetMode="External"/><Relationship Id="rId14" Type="http://schemas.openxmlformats.org/officeDocument/2006/relationships/hyperlink" Target="http://cs.wikipedia.org/wiki/Soubor:Vincent_Willem_van_Gogh_128.jpg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Lautrec_ambassadeurs,_aristide_bruant_(poster)_1892.jpg" TargetMode="External"/><Relationship Id="rId13" Type="http://schemas.openxmlformats.org/officeDocument/2006/relationships/hyperlink" Target="http://commons.wikimedia.org/wiki/File:Blv-haussmann-lafayette.jpg" TargetMode="External"/><Relationship Id="rId3" Type="http://schemas.openxmlformats.org/officeDocument/2006/relationships/hyperlink" Target="http://commons.wikimedia.org/wiki/File:Claude_Monet,_Impression,_soleil_levant,_1872.jpg" TargetMode="External"/><Relationship Id="rId7" Type="http://schemas.openxmlformats.org/officeDocument/2006/relationships/hyperlink" Target="http://commons.wikimedia.org/wiki/File:Henri_de_Toulouse-Lautrec_005.jpg" TargetMode="External"/><Relationship Id="rId12" Type="http://schemas.openxmlformats.org/officeDocument/2006/relationships/hyperlink" Target="http://commons.wikimedia.org/wiki/File:Corbusierhaus_Berlin_B.jpg" TargetMode="External"/><Relationship Id="rId2" Type="http://schemas.openxmlformats.org/officeDocument/2006/relationships/hyperlink" Target="http://commons.wikimedia.org/wiki/File:Claude_Monet-Waterlilies.jpg" TargetMode="External"/><Relationship Id="rId16" Type="http://schemas.openxmlformats.org/officeDocument/2006/relationships/hyperlink" Target="http://commons.wikimedia.org/wiki/File:Viaduc-Millau_Pile-P2_Eiffel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mmons.wikimedia.org/wiki/File:Jacques-Louis_David,_The_Coronation_of_Napoleon_edit.jpg" TargetMode="External"/><Relationship Id="rId11" Type="http://schemas.openxmlformats.org/officeDocument/2006/relationships/hyperlink" Target="http://cs.wikipedia.org/wiki/Soubor:Zlaty_andel.jpg" TargetMode="External"/><Relationship Id="rId5" Type="http://schemas.openxmlformats.org/officeDocument/2006/relationships/hyperlink" Target="http://commons.wikimedia.org/wiki/File:Eug%C3%A8ne_Delacroix_-_La_libert%C3%A9_guidant_le_peuple.jpg" TargetMode="External"/><Relationship Id="rId15" Type="http://schemas.openxmlformats.org/officeDocument/2006/relationships/hyperlink" Target="http://cs.wikipedia.org/wiki/Soubor:Creissels_et_Viaduct_de_Millau.jpg" TargetMode="External"/><Relationship Id="rId10" Type="http://schemas.openxmlformats.org/officeDocument/2006/relationships/hyperlink" Target="http://cs.wikipedia.org/wiki/Soubor:Gustave_Eiffel_1888_Nadar.jpg" TargetMode="External"/><Relationship Id="rId4" Type="http://schemas.openxmlformats.org/officeDocument/2006/relationships/hyperlink" Target="http://fr.wikipedia.org/wiki/Portrait_de_Louis_XIV_en_costume_de_sacre" TargetMode="External"/><Relationship Id="rId9" Type="http://schemas.openxmlformats.org/officeDocument/2006/relationships/hyperlink" Target="http://commons.wikimedia.org/wiki/File:Chateau_de_Chenonceau_2008.jpg" TargetMode="External"/><Relationship Id="rId14" Type="http://schemas.openxmlformats.org/officeDocument/2006/relationships/hyperlink" Target="http://commons.wikimedia.org/wiki/File:Autoroutes_Nord-Sud_et_viaduc_de_Millau.JP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Baiser_de_Rodin.JPG" TargetMode="External"/><Relationship Id="rId2" Type="http://schemas.openxmlformats.org/officeDocument/2006/relationships/hyperlink" Target="http://commons.wikimedia.org/wiki/File:ThinkingMan_Rodin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ommons.wikimedia.org/wiki/File:Bourgeois_de_Calais,_mus%C3%A9e_Rodin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file:///\\upload.wikimedia.org\wikipedia\commons\d\dc\Paris_Opera_full_frontal_architecture,_May_2009.jp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file:///\\upload.wikimedia.org\wikipedia\commons\f\f9\Claude_Debussy_ca_1908,_foto_av_F%25C3%25A9lix_Nadar.jpg" TargetMode="External"/><Relationship Id="rId7" Type="http://schemas.openxmlformats.org/officeDocument/2006/relationships/hyperlink" Target="file:///\\upload.wikimedia.org\wikipedia\commons\b\b5\Jacques_Offenbach_by_F%25C3%25A9lix_Nadar_(restored)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file:///\\upload.wikimedia.org\wikipedia\commons\d\d1\Ravel_1928.jpg" TargetMode="Externa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file:///\\upload.wikimedia.org\wikipedia\commons\8\82\Edith_Piaf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file:///\\upload.wikimedia.org\wikipedia\commons\e\e1\Domino_-_Jacques_Brel_4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\\upload.wikimedia.org\wikipedia\commons\4\43\Zaz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Art et Culture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1563" y="3857625"/>
            <a:ext cx="691515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/>
              <a:t>Théâtre, musique, peinture, sculpture, architecture, littérature, cinéma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14340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dirty="0"/>
              <a:t>VY_32_INOVACE_2.1.FJ4.14/</a:t>
            </a:r>
            <a:r>
              <a:rPr lang="cs-CZ" sz="1400" dirty="0" err="1"/>
              <a:t>Št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009242"/>
                </a:solidFill>
              </a:rPr>
              <a:t>Peinture</a:t>
            </a:r>
            <a:endParaRPr lang="fr-FR" smtClean="0"/>
          </a:p>
        </p:txBody>
      </p:sp>
      <p:sp>
        <p:nvSpPr>
          <p:cNvPr id="24578" name="Zástupný symbol pro obsah 4"/>
          <p:cNvSpPr>
            <a:spLocks noGrp="1"/>
          </p:cNvSpPr>
          <p:nvPr>
            <p:ph idx="1"/>
          </p:nvPr>
        </p:nvSpPr>
        <p:spPr>
          <a:xfrm>
            <a:off x="285750" y="1214438"/>
            <a:ext cx="8643938" cy="2714625"/>
          </a:xfrm>
          <a:solidFill>
            <a:schemeClr val="bg1"/>
          </a:solidFill>
        </p:spPr>
        <p:txBody>
          <a:bodyPr/>
          <a:lstStyle/>
          <a:p>
            <a:pPr marL="177800" indent="-177800"/>
            <a:r>
              <a:rPr lang="fr-FR" sz="2100" dirty="0" smtClean="0"/>
              <a:t>Chaque peintre voudrait créer un jour son </a:t>
            </a:r>
            <a:r>
              <a:rPr lang="fr-FR" sz="2100" i="1" dirty="0" smtClean="0"/>
              <a:t>chef-d‘œuvre. </a:t>
            </a:r>
            <a:r>
              <a:rPr lang="fr-FR" sz="2100" dirty="0" smtClean="0"/>
              <a:t>Son tableau plus ou moins grand mais le signe d‘un vrai maître. Donc, il tente dans son </a:t>
            </a:r>
            <a:r>
              <a:rPr lang="fr-FR" sz="2100" i="1" dirty="0" smtClean="0"/>
              <a:t>studio</a:t>
            </a:r>
            <a:r>
              <a:rPr lang="fr-FR" sz="2100" dirty="0" smtClean="0"/>
              <a:t> ou son </a:t>
            </a:r>
            <a:r>
              <a:rPr lang="fr-FR" sz="2100" i="1" dirty="0" smtClean="0"/>
              <a:t>atelier</a:t>
            </a:r>
            <a:r>
              <a:rPr lang="fr-FR" sz="2100" dirty="0" smtClean="0"/>
              <a:t> de peindre un </a:t>
            </a:r>
            <a:r>
              <a:rPr lang="fr-FR" sz="2100" i="1" dirty="0" smtClean="0"/>
              <a:t>portrait</a:t>
            </a:r>
            <a:r>
              <a:rPr lang="fr-FR" sz="2100" dirty="0" smtClean="0"/>
              <a:t>, un </a:t>
            </a:r>
            <a:r>
              <a:rPr lang="fr-FR" sz="2100" i="1" dirty="0" smtClean="0"/>
              <a:t>paysage</a:t>
            </a:r>
            <a:r>
              <a:rPr lang="fr-FR" sz="2100" dirty="0" smtClean="0"/>
              <a:t> ou une </a:t>
            </a:r>
            <a:r>
              <a:rPr lang="fr-FR" sz="2100" i="1" dirty="0" smtClean="0"/>
              <a:t>nature morte </a:t>
            </a:r>
            <a:r>
              <a:rPr lang="fr-FR" sz="2100" dirty="0" smtClean="0"/>
              <a:t>en profitant </a:t>
            </a:r>
            <a:r>
              <a:rPr lang="cs-CZ" sz="2100" dirty="0" smtClean="0"/>
              <a:t>de </a:t>
            </a:r>
            <a:r>
              <a:rPr lang="fr-FR" sz="2100" dirty="0" smtClean="0"/>
              <a:t>son imagination créatrice. Il choisit les </a:t>
            </a:r>
            <a:r>
              <a:rPr lang="fr-FR" sz="2100" i="1" dirty="0" smtClean="0"/>
              <a:t>couleurs à l´huile, à l´eau</a:t>
            </a:r>
            <a:r>
              <a:rPr lang="fr-FR" sz="2100" dirty="0" smtClean="0"/>
              <a:t> ou les </a:t>
            </a:r>
            <a:r>
              <a:rPr lang="fr-FR" sz="2100" i="1" dirty="0" smtClean="0"/>
              <a:t>pastels</a:t>
            </a:r>
            <a:r>
              <a:rPr lang="fr-FR" sz="2100" dirty="0" smtClean="0"/>
              <a:t> et il se met à son travail.</a:t>
            </a:r>
          </a:p>
          <a:p>
            <a:pPr marL="177800" indent="-177800"/>
            <a:r>
              <a:rPr lang="fr-FR" sz="2100" dirty="0" smtClean="0"/>
              <a:t>Tout le monde admire les </a:t>
            </a:r>
            <a:r>
              <a:rPr lang="fr-FR" sz="2100" i="1" dirty="0" smtClean="0"/>
              <a:t>beaux-arts </a:t>
            </a:r>
            <a:r>
              <a:rPr lang="fr-FR" sz="2100" dirty="0" smtClean="0"/>
              <a:t>dans les </a:t>
            </a:r>
            <a:r>
              <a:rPr lang="fr-FR" sz="2100" i="1" dirty="0" smtClean="0"/>
              <a:t>galeries</a:t>
            </a:r>
            <a:r>
              <a:rPr lang="fr-FR" sz="2100" dirty="0" smtClean="0"/>
              <a:t> mondialement connues: le </a:t>
            </a:r>
            <a:r>
              <a:rPr lang="fr-FR" sz="2100" i="1" dirty="0" smtClean="0"/>
              <a:t>Louvre</a:t>
            </a:r>
            <a:r>
              <a:rPr lang="fr-FR" sz="2100" dirty="0" smtClean="0"/>
              <a:t> à Paris, le </a:t>
            </a:r>
            <a:r>
              <a:rPr lang="fr-FR" sz="2100" i="1" dirty="0" smtClean="0"/>
              <a:t>Prado</a:t>
            </a:r>
            <a:r>
              <a:rPr lang="fr-FR" sz="2100" dirty="0" smtClean="0"/>
              <a:t> à Madrid ou l</a:t>
            </a:r>
            <a:r>
              <a:rPr lang="cs-CZ" sz="2100" dirty="0" smtClean="0"/>
              <a:t>‘</a:t>
            </a:r>
            <a:r>
              <a:rPr lang="fr-FR" sz="2100" i="1" dirty="0" smtClean="0"/>
              <a:t>Ermitage</a:t>
            </a:r>
            <a:r>
              <a:rPr lang="fr-FR" sz="2100" dirty="0" smtClean="0"/>
              <a:t> à S</a:t>
            </a:r>
            <a:r>
              <a:rPr lang="fr-FR" sz="2100" baseline="30000" dirty="0" smtClean="0"/>
              <a:t>t </a:t>
            </a:r>
            <a:r>
              <a:rPr lang="fr-FR" sz="2100" dirty="0" smtClean="0"/>
              <a:t>P</a:t>
            </a:r>
            <a:r>
              <a:rPr lang="cs-CZ" sz="2100" dirty="0" smtClean="0"/>
              <a:t>é</a:t>
            </a:r>
            <a:r>
              <a:rPr lang="fr-FR" sz="2100" dirty="0" smtClean="0"/>
              <a:t>ter</a:t>
            </a:r>
            <a:r>
              <a:rPr lang="cs-CZ" sz="2100" dirty="0" smtClean="0"/>
              <a:t>s</a:t>
            </a:r>
            <a:r>
              <a:rPr lang="fr-FR" sz="2100" dirty="0" smtClean="0"/>
              <a:t>bourg.</a:t>
            </a:r>
            <a:endParaRPr lang="cs-CZ" sz="2100" dirty="0" smtClean="0"/>
          </a:p>
          <a:p>
            <a:pPr marL="177800" indent="-177800" eaLnBrk="1" hangingPunct="1">
              <a:spcBef>
                <a:spcPts val="600"/>
              </a:spcBef>
            </a:pPr>
            <a:endParaRPr lang="fr-FR" sz="2100" dirty="0" smtClean="0"/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24580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24581" name="Obrázek 6" descr="DSCF24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3714750"/>
            <a:ext cx="3500438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ovéPole 7"/>
          <p:cNvSpPr txBox="1">
            <a:spLocks noChangeArrowheads="1"/>
          </p:cNvSpPr>
          <p:nvPr/>
        </p:nvSpPr>
        <p:spPr bwMode="auto">
          <a:xfrm>
            <a:off x="3214688" y="5929313"/>
            <a:ext cx="890587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Louvre</a:t>
            </a:r>
          </a:p>
        </p:txBody>
      </p:sp>
      <p:pic>
        <p:nvPicPr>
          <p:cNvPr id="24583" name="Obrázek 6" descr="P10401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3714750"/>
            <a:ext cx="3524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ovéPole 8"/>
          <p:cNvSpPr txBox="1">
            <a:spLocks noChangeArrowheads="1"/>
          </p:cNvSpPr>
          <p:nvPr/>
        </p:nvSpPr>
        <p:spPr bwMode="auto">
          <a:xfrm>
            <a:off x="4857750" y="5929313"/>
            <a:ext cx="3500438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/>
              <a:t>Léonard de Vinci </a:t>
            </a:r>
            <a:r>
              <a:rPr lang="cs-CZ"/>
              <a:t>– </a:t>
            </a:r>
            <a:r>
              <a:rPr lang="fr-FR"/>
              <a:t>La Joconde </a:t>
            </a:r>
            <a:endParaRPr lang="fr-FR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009242"/>
                </a:solidFill>
              </a:rPr>
              <a:t>Tableaux célèbres</a:t>
            </a:r>
            <a:endParaRPr lang="fr-FR" b="1" smtClean="0">
              <a:solidFill>
                <a:srgbClr val="009242"/>
              </a:solidFill>
            </a:endParaRPr>
          </a:p>
        </p:txBody>
      </p:sp>
      <p:sp>
        <p:nvSpPr>
          <p:cNvPr id="25602" name="Zástupný symbol pro obsah 4"/>
          <p:cNvSpPr>
            <a:spLocks noGrp="1"/>
          </p:cNvSpPr>
          <p:nvPr>
            <p:ph idx="1"/>
          </p:nvPr>
        </p:nvSpPr>
        <p:spPr>
          <a:xfrm>
            <a:off x="323850" y="1341438"/>
            <a:ext cx="8643938" cy="5000625"/>
          </a:xfrm>
          <a:solidFill>
            <a:schemeClr val="bg1"/>
          </a:solidFill>
        </p:spPr>
        <p:txBody>
          <a:bodyPr/>
          <a:lstStyle/>
          <a:p>
            <a:pPr marL="179388" indent="-179388" eaLnBrk="1" hangingPunct="1">
              <a:spcBef>
                <a:spcPts val="600"/>
              </a:spcBef>
              <a:buFont typeface="Arial" charset="0"/>
              <a:buNone/>
            </a:pPr>
            <a:endParaRPr lang="cs-CZ" sz="2100" smtClean="0"/>
          </a:p>
          <a:p>
            <a:pPr marL="179388" indent="-179388" eaLnBrk="1" hangingPunct="1">
              <a:spcBef>
                <a:spcPts val="600"/>
              </a:spcBef>
            </a:pPr>
            <a:endParaRPr lang="cs-CZ" sz="2100" smtClean="0"/>
          </a:p>
          <a:p>
            <a:pPr marL="179388" indent="-179388" eaLnBrk="1" hangingPunct="1">
              <a:spcBef>
                <a:spcPts val="600"/>
              </a:spcBef>
            </a:pPr>
            <a:endParaRPr lang="fr-FR" sz="2100" smtClean="0"/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25604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25605" name="Picture 8" descr="Fichier:Louis XIV of France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341438"/>
            <a:ext cx="29892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0" descr="File:Eugène Delacroix - La liberté guidant le peuple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1341438"/>
            <a:ext cx="5400675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11"/>
          <p:cNvSpPr txBox="1">
            <a:spLocks noChangeArrowheads="1"/>
          </p:cNvSpPr>
          <p:nvPr/>
        </p:nvSpPr>
        <p:spPr bwMode="auto">
          <a:xfrm>
            <a:off x="107504" y="5589240"/>
            <a:ext cx="3349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b="1" dirty="0" smtClean="0"/>
              <a:t>Hyacinth</a:t>
            </a:r>
            <a:r>
              <a:rPr lang="cs-CZ" b="1" dirty="0" smtClean="0"/>
              <a:t>e</a:t>
            </a:r>
            <a:r>
              <a:rPr lang="fr-FR" b="1" dirty="0" smtClean="0"/>
              <a:t> </a:t>
            </a:r>
            <a:r>
              <a:rPr lang="fr-FR" b="1" dirty="0"/>
              <a:t>Rigaud </a:t>
            </a:r>
            <a:r>
              <a:rPr lang="fr-FR" dirty="0"/>
              <a:t>– Louis XIV (« le talon rouge »)</a:t>
            </a:r>
          </a:p>
        </p:txBody>
      </p:sp>
      <p:sp>
        <p:nvSpPr>
          <p:cNvPr id="25608" name="Text Box 12"/>
          <p:cNvSpPr txBox="1">
            <a:spLocks noChangeArrowheads="1"/>
          </p:cNvSpPr>
          <p:nvPr/>
        </p:nvSpPr>
        <p:spPr bwMode="auto">
          <a:xfrm>
            <a:off x="3643313" y="5643563"/>
            <a:ext cx="5224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Eugène Delacroix </a:t>
            </a:r>
            <a:r>
              <a:rPr lang="fr-FR"/>
              <a:t>– La Liberté guidant le peuple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009242"/>
                </a:solidFill>
              </a:rPr>
              <a:t>Tableaux célèbres</a:t>
            </a:r>
            <a:endParaRPr lang="fr-FR" b="1" smtClean="0">
              <a:solidFill>
                <a:srgbClr val="009242"/>
              </a:solidFill>
            </a:endParaRPr>
          </a:p>
        </p:txBody>
      </p:sp>
      <p:sp>
        <p:nvSpPr>
          <p:cNvPr id="26626" name="Zástupný symbol pro obsah 4"/>
          <p:cNvSpPr>
            <a:spLocks noGrp="1"/>
          </p:cNvSpPr>
          <p:nvPr>
            <p:ph idx="4294967295"/>
          </p:nvPr>
        </p:nvSpPr>
        <p:spPr>
          <a:xfrm>
            <a:off x="323850" y="1341438"/>
            <a:ext cx="8643938" cy="5000625"/>
          </a:xfrm>
          <a:solidFill>
            <a:schemeClr val="bg1"/>
          </a:solidFill>
        </p:spPr>
        <p:txBody>
          <a:bodyPr/>
          <a:lstStyle/>
          <a:p>
            <a:pPr marL="179388" indent="-179388" eaLnBrk="1" hangingPunct="1">
              <a:spcBef>
                <a:spcPts val="600"/>
              </a:spcBef>
              <a:buFont typeface="Arial" charset="0"/>
              <a:buNone/>
            </a:pPr>
            <a:endParaRPr lang="cs-CZ" sz="2100" smtClean="0"/>
          </a:p>
          <a:p>
            <a:pPr marL="179388" indent="-179388" eaLnBrk="1" hangingPunct="1">
              <a:spcBef>
                <a:spcPts val="600"/>
              </a:spcBef>
            </a:pPr>
            <a:endParaRPr lang="cs-CZ" sz="2100" smtClean="0"/>
          </a:p>
          <a:p>
            <a:pPr marL="179388" indent="-179388" eaLnBrk="1" hangingPunct="1">
              <a:spcBef>
                <a:spcPts val="600"/>
              </a:spcBef>
            </a:pPr>
            <a:endParaRPr lang="fr-FR" sz="2100" smtClean="0"/>
          </a:p>
        </p:txBody>
      </p:sp>
      <p:sp>
        <p:nvSpPr>
          <p:cNvPr id="6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26628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26629" name="Picture 12" descr="File:Jacques-Louis David, The Coronation of Napoleon edit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268413"/>
            <a:ext cx="76327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11"/>
          <p:cNvSpPr txBox="1">
            <a:spLocks noChangeArrowheads="1"/>
          </p:cNvSpPr>
          <p:nvPr/>
        </p:nvSpPr>
        <p:spPr bwMode="auto">
          <a:xfrm>
            <a:off x="2268538" y="6092825"/>
            <a:ext cx="5045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Font typeface="Arial" charset="0"/>
              <a:buNone/>
            </a:pPr>
            <a:r>
              <a:rPr lang="fr-FR" b="1"/>
              <a:t>Jacques-Louis David </a:t>
            </a:r>
            <a:r>
              <a:rPr lang="fr-FR"/>
              <a:t>– Le Sacre de Napoléon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009242"/>
                </a:solidFill>
              </a:rPr>
              <a:t>Tableaux célèbres</a:t>
            </a:r>
            <a:endParaRPr lang="fr-FR" b="1" smtClean="0">
              <a:solidFill>
                <a:srgbClr val="009242"/>
              </a:solidFill>
            </a:endParaRPr>
          </a:p>
        </p:txBody>
      </p:sp>
      <p:sp>
        <p:nvSpPr>
          <p:cNvPr id="26628" name="Zástupný symbol pro obsah 4"/>
          <p:cNvSpPr>
            <a:spLocks noGrp="1"/>
          </p:cNvSpPr>
          <p:nvPr>
            <p:ph idx="4294967295"/>
          </p:nvPr>
        </p:nvSpPr>
        <p:spPr>
          <a:xfrm>
            <a:off x="285750" y="1214438"/>
            <a:ext cx="8643938" cy="5000625"/>
          </a:xfrm>
          <a:solidFill>
            <a:schemeClr val="bg1"/>
          </a:solidFill>
        </p:spPr>
        <p:txBody>
          <a:bodyPr/>
          <a:lstStyle/>
          <a:p>
            <a:pPr marL="179388" indent="-179388" eaLnBrk="1" hangingPunct="1">
              <a:spcBef>
                <a:spcPts val="0"/>
              </a:spcBef>
              <a:defRPr/>
            </a:pPr>
            <a:r>
              <a:rPr lang="fr-FR" sz="2100" b="1" dirty="0" smtClean="0">
                <a:solidFill>
                  <a:srgbClr val="009242"/>
                </a:solidFill>
                <a:latin typeface="+mj-lt"/>
              </a:rPr>
              <a:t>Henri Matisse </a:t>
            </a:r>
            <a:r>
              <a:rPr lang="fr-FR" sz="2100" dirty="0" smtClean="0">
                <a:latin typeface="+mj-lt"/>
              </a:rPr>
              <a:t>– </a:t>
            </a:r>
            <a:r>
              <a:rPr lang="fr-FR" sz="2100" i="1" dirty="0" smtClean="0">
                <a:latin typeface="+mj-lt"/>
              </a:rPr>
              <a:t>La Femme au chapeau </a:t>
            </a:r>
            <a:r>
              <a:rPr lang="fr-FR" sz="2100" dirty="0" smtClean="0">
                <a:latin typeface="+mj-lt"/>
              </a:rPr>
              <a:t>(fauvisme) </a:t>
            </a:r>
          </a:p>
          <a:p>
            <a:pPr marL="177800" indent="-177800" eaLnBrk="1" hangingPunct="1">
              <a:spcBef>
                <a:spcPts val="0"/>
              </a:spcBef>
              <a:defRPr/>
            </a:pPr>
            <a:r>
              <a:rPr lang="fr-FR" sz="2100" b="1" dirty="0" smtClean="0">
                <a:solidFill>
                  <a:srgbClr val="009242"/>
                </a:solidFill>
                <a:latin typeface="+mj-lt"/>
              </a:rPr>
              <a:t>Georges Braque </a:t>
            </a:r>
            <a:r>
              <a:rPr lang="fr-FR" sz="2100" dirty="0" smtClean="0">
                <a:latin typeface="+mj-lt"/>
              </a:rPr>
              <a:t>– </a:t>
            </a:r>
            <a:r>
              <a:rPr lang="fr-FR" sz="2100" i="1" dirty="0" smtClean="0">
                <a:latin typeface="+mj-lt"/>
              </a:rPr>
              <a:t>Paysage de </a:t>
            </a:r>
            <a:r>
              <a:rPr lang="cs-CZ" sz="2100" i="1" dirty="0" smtClean="0">
                <a:latin typeface="+mj-lt"/>
              </a:rPr>
              <a:t>l‘</a:t>
            </a:r>
            <a:r>
              <a:rPr lang="fr-FR" sz="2100" i="1" dirty="0" smtClean="0">
                <a:latin typeface="+mj-lt"/>
              </a:rPr>
              <a:t>Estaque </a:t>
            </a:r>
            <a:r>
              <a:rPr lang="fr-FR" sz="2100" dirty="0" smtClean="0">
                <a:latin typeface="+mj-lt"/>
              </a:rPr>
              <a:t>(fauvisme), </a:t>
            </a:r>
            <a:r>
              <a:rPr lang="fr-FR" sz="2100" i="1" dirty="0" smtClean="0">
                <a:latin typeface="+mj-lt"/>
              </a:rPr>
              <a:t>Compotier et cartes </a:t>
            </a:r>
            <a:r>
              <a:rPr lang="fr-FR" sz="2100" dirty="0" smtClean="0">
                <a:latin typeface="+mj-lt"/>
              </a:rPr>
              <a:t>(cubisme)</a:t>
            </a:r>
          </a:p>
          <a:p>
            <a:pPr marL="179388" indent="-179388" eaLnBrk="1" hangingPunct="1">
              <a:spcBef>
                <a:spcPts val="0"/>
              </a:spcBef>
              <a:defRPr/>
            </a:pPr>
            <a:r>
              <a:rPr lang="fr-FR" sz="2100" b="1" dirty="0" smtClean="0">
                <a:solidFill>
                  <a:srgbClr val="009242"/>
                </a:solidFill>
                <a:latin typeface="+mj-lt"/>
              </a:rPr>
              <a:t>Henri Rousseau </a:t>
            </a:r>
            <a:r>
              <a:rPr lang="fr-FR" sz="2100" dirty="0" smtClean="0">
                <a:latin typeface="+mj-lt"/>
              </a:rPr>
              <a:t>– </a:t>
            </a:r>
            <a:r>
              <a:rPr lang="fr-FR" sz="2100" i="1" dirty="0" smtClean="0">
                <a:latin typeface="+mj-lt"/>
              </a:rPr>
              <a:t>Moi-même</a:t>
            </a:r>
            <a:r>
              <a:rPr lang="fr-FR" sz="2100" dirty="0" smtClean="0">
                <a:latin typeface="+mj-lt"/>
              </a:rPr>
              <a:t> (peinture naïve)</a:t>
            </a:r>
          </a:p>
          <a:p>
            <a:pPr marL="179388" indent="-179388" eaLnBrk="1" hangingPunct="1">
              <a:spcBef>
                <a:spcPts val="600"/>
              </a:spcBef>
              <a:defRPr/>
            </a:pPr>
            <a:endParaRPr lang="cs-CZ" sz="2100" dirty="0" smtClean="0"/>
          </a:p>
          <a:p>
            <a:pPr marL="179388" indent="-179388" eaLnBrk="1" hangingPunct="1">
              <a:spcBef>
                <a:spcPts val="600"/>
              </a:spcBef>
              <a:defRPr/>
            </a:pPr>
            <a:endParaRPr lang="fr-FR" sz="2100" dirty="0" smtClean="0"/>
          </a:p>
        </p:txBody>
      </p:sp>
      <p:sp>
        <p:nvSpPr>
          <p:cNvPr id="6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27652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27653" name="Picture 8" descr="Soubor:Rousseau0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263" y="2643188"/>
            <a:ext cx="26019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2" descr="220px-Braque_fruitdish_glas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75" y="2636838"/>
            <a:ext cx="2519363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ovéPole 7"/>
          <p:cNvSpPr txBox="1">
            <a:spLocks noChangeArrowheads="1"/>
          </p:cNvSpPr>
          <p:nvPr/>
        </p:nvSpPr>
        <p:spPr bwMode="auto">
          <a:xfrm>
            <a:off x="2214563" y="6072188"/>
            <a:ext cx="2198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Compotier et cartes</a:t>
            </a:r>
          </a:p>
        </p:txBody>
      </p:sp>
      <p:sp>
        <p:nvSpPr>
          <p:cNvPr id="27656" name="TextovéPole 8"/>
          <p:cNvSpPr txBox="1">
            <a:spLocks noChangeArrowheads="1"/>
          </p:cNvSpPr>
          <p:nvPr/>
        </p:nvSpPr>
        <p:spPr bwMode="auto">
          <a:xfrm>
            <a:off x="5357813" y="6072188"/>
            <a:ext cx="1338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Moi-même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009242"/>
                </a:solidFill>
              </a:rPr>
              <a:t>Impressionnisme</a:t>
            </a:r>
            <a:endParaRPr lang="fr-FR" b="1" smtClean="0">
              <a:solidFill>
                <a:srgbClr val="009242"/>
              </a:solidFill>
            </a:endParaRPr>
          </a:p>
        </p:txBody>
      </p:sp>
      <p:sp>
        <p:nvSpPr>
          <p:cNvPr id="28674" name="Zástupný symbol pro obsah 4"/>
          <p:cNvSpPr>
            <a:spLocks noGrp="1"/>
          </p:cNvSpPr>
          <p:nvPr>
            <p:ph idx="1"/>
          </p:nvPr>
        </p:nvSpPr>
        <p:spPr>
          <a:xfrm>
            <a:off x="250825" y="1125538"/>
            <a:ext cx="8643938" cy="5303837"/>
          </a:xfrm>
          <a:solidFill>
            <a:schemeClr val="bg1"/>
          </a:solidFill>
        </p:spPr>
        <p:txBody>
          <a:bodyPr/>
          <a:lstStyle/>
          <a:p>
            <a:pPr marL="179388" indent="-179388" eaLnBrk="1" hangingPunct="1">
              <a:spcBef>
                <a:spcPts val="600"/>
              </a:spcBef>
            </a:pPr>
            <a:r>
              <a:rPr lang="fr-FR" sz="2100" dirty="0" smtClean="0"/>
              <a:t>L</a:t>
            </a:r>
            <a:r>
              <a:rPr lang="cs-CZ" sz="2100" dirty="0" smtClean="0"/>
              <a:t>‘</a:t>
            </a:r>
            <a:r>
              <a:rPr lang="fr-FR" sz="2100" b="1" dirty="0" smtClean="0"/>
              <a:t>impressionnisme</a:t>
            </a:r>
            <a:r>
              <a:rPr lang="fr-FR" sz="2100" dirty="0" smtClean="0"/>
              <a:t> est un mouvement né de l</a:t>
            </a:r>
            <a:r>
              <a:rPr lang="cs-CZ" sz="2100" dirty="0" smtClean="0"/>
              <a:t>‘</a:t>
            </a:r>
            <a:r>
              <a:rPr lang="fr-FR" sz="2100" dirty="0" smtClean="0"/>
              <a:t>association de quelques artistes de la seconde moitié du XIX</a:t>
            </a:r>
            <a:r>
              <a:rPr lang="fr-FR" sz="2100" baseline="30000" dirty="0" smtClean="0"/>
              <a:t>e</a:t>
            </a:r>
            <a:r>
              <a:rPr lang="fr-FR" sz="2100" dirty="0" smtClean="0"/>
              <a:t> s. Fortement critiqué à ses débuts et refusé au Salon officiel, ce mouvement se manifeste </a:t>
            </a:r>
            <a:r>
              <a:rPr lang="fr-FR" sz="2100" b="1" dirty="0" smtClean="0"/>
              <a:t>de 1874 à 1886 </a:t>
            </a:r>
            <a:r>
              <a:rPr lang="fr-FR" sz="2100" dirty="0" smtClean="0"/>
              <a:t>par huit expositions à Paris dans la </a:t>
            </a:r>
            <a:r>
              <a:rPr lang="fr-FR" sz="2100" b="1" dirty="0" smtClean="0"/>
              <a:t>galerie du photographe Nadar</a:t>
            </a:r>
            <a:r>
              <a:rPr lang="fr-FR" sz="2100" dirty="0" smtClean="0"/>
              <a:t>. Les critiques sont très violentes. Une grande partie du public arrive uniquement pour se moquer des œuvres exposées. Un critique se moque d</a:t>
            </a:r>
            <a:r>
              <a:rPr lang="cs-CZ" sz="2100" dirty="0" smtClean="0"/>
              <a:t>‘</a:t>
            </a:r>
            <a:r>
              <a:rPr lang="fr-FR" sz="2100" dirty="0" smtClean="0"/>
              <a:t>un tableau de</a:t>
            </a:r>
            <a:r>
              <a:rPr lang="fr-FR" sz="2100" b="1" dirty="0" smtClean="0"/>
              <a:t> Claude Monet « Impression. Soleil leva</a:t>
            </a:r>
            <a:r>
              <a:rPr lang="cs-CZ" sz="2100" b="1" dirty="0" smtClean="0"/>
              <a:t>n</a:t>
            </a:r>
            <a:r>
              <a:rPr lang="fr-FR" sz="2100" b="1" dirty="0" smtClean="0"/>
              <a:t>t »</a:t>
            </a:r>
            <a:r>
              <a:rPr lang="fr-FR" sz="2100" dirty="0" smtClean="0"/>
              <a:t> et invente le mot </a:t>
            </a:r>
            <a:r>
              <a:rPr lang="fr-FR" sz="2100" i="1" dirty="0" smtClean="0"/>
              <a:t>impression</a:t>
            </a:r>
            <a:r>
              <a:rPr lang="cs-CZ" sz="2100" i="1" dirty="0" smtClean="0"/>
              <a:t>n</a:t>
            </a:r>
            <a:r>
              <a:rPr lang="fr-FR" sz="2100" i="1" dirty="0" smtClean="0"/>
              <a:t>isme</a:t>
            </a:r>
            <a:r>
              <a:rPr lang="fr-FR" sz="2100" dirty="0" smtClean="0"/>
              <a:t>. Un autre tableau </a:t>
            </a:r>
            <a:r>
              <a:rPr lang="fr-FR" sz="2100" b="1" dirty="0" smtClean="0"/>
              <a:t>« Déjeuner sur l‘herbe» d‘Édouard Manet </a:t>
            </a:r>
            <a:r>
              <a:rPr lang="fr-FR" sz="2100" dirty="0" smtClean="0"/>
              <a:t>fait un scandale, car il représente une femme nue dans le contexte contemporain. </a:t>
            </a:r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b="1" dirty="0" smtClean="0"/>
              <a:t>L</a:t>
            </a:r>
            <a:r>
              <a:rPr lang="cs-CZ" sz="2100" b="1" dirty="0" smtClean="0"/>
              <a:t>‘</a:t>
            </a:r>
            <a:r>
              <a:rPr lang="fr-FR" sz="2100" b="1" dirty="0" smtClean="0"/>
              <a:t>impressionnisme</a:t>
            </a:r>
            <a:r>
              <a:rPr lang="fr-FR" sz="2100" dirty="0" smtClean="0"/>
              <a:t> est notamment caractérisé par une tendance à noter les </a:t>
            </a:r>
            <a:r>
              <a:rPr lang="fr-FR" sz="2100" b="1" dirty="0" smtClean="0"/>
              <a:t>impressions fugitives</a:t>
            </a:r>
            <a:r>
              <a:rPr lang="fr-FR" sz="2100" dirty="0" smtClean="0"/>
              <a:t>. Les artistes quittent leurs ateliers et vont peindre dans la nature, </a:t>
            </a:r>
            <a:r>
              <a:rPr lang="fr-FR" sz="2100" b="1" dirty="0" smtClean="0"/>
              <a:t>en plein air</a:t>
            </a:r>
            <a:r>
              <a:rPr lang="fr-FR" sz="2100" dirty="0" smtClean="0"/>
              <a:t>. Ce qui les attire, c</a:t>
            </a:r>
            <a:r>
              <a:rPr lang="cs-CZ" sz="2100" dirty="0" smtClean="0"/>
              <a:t>‘</a:t>
            </a:r>
            <a:r>
              <a:rPr lang="fr-FR" sz="2100" dirty="0" smtClean="0"/>
              <a:t>est le</a:t>
            </a:r>
            <a:r>
              <a:rPr lang="fr-FR" sz="2100" b="1" dirty="0" smtClean="0"/>
              <a:t> ciel et l‘eau </a:t>
            </a:r>
            <a:r>
              <a:rPr lang="fr-FR" sz="2100" dirty="0" smtClean="0"/>
              <a:t>toujours changeants. Ils aiment les </a:t>
            </a:r>
            <a:r>
              <a:rPr lang="fr-FR" sz="2100" b="1" dirty="0" smtClean="0"/>
              <a:t>jeux de lumière </a:t>
            </a:r>
            <a:r>
              <a:rPr lang="fr-FR" sz="2100" dirty="0" smtClean="0"/>
              <a:t>et les </a:t>
            </a:r>
            <a:r>
              <a:rPr lang="fr-FR" sz="2100" b="1" dirty="0" smtClean="0"/>
              <a:t>couleurs vives</a:t>
            </a:r>
            <a:r>
              <a:rPr lang="fr-FR" sz="2100" dirty="0" smtClean="0"/>
              <a:t>. Ils sont plus intéressés par les </a:t>
            </a:r>
            <a:r>
              <a:rPr lang="fr-FR" sz="2100" b="1" dirty="0" smtClean="0"/>
              <a:t>paysages</a:t>
            </a:r>
            <a:r>
              <a:rPr lang="fr-FR" sz="2100" dirty="0" smtClean="0"/>
              <a:t> ou les </a:t>
            </a:r>
            <a:r>
              <a:rPr lang="fr-FR" sz="2100" b="1" dirty="0" smtClean="0"/>
              <a:t>scènes de la vie de tous les jours </a:t>
            </a:r>
            <a:r>
              <a:rPr lang="fr-FR" sz="2100" dirty="0" smtClean="0"/>
              <a:t>que par les grandes batailles du passé ou les scènes de la Bible. Ces jeunes artistes commencent à se regrouper pour peindre et discuter…</a:t>
            </a:r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28676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009242"/>
                </a:solidFill>
              </a:rPr>
              <a:t>Peintres impressionnistes</a:t>
            </a:r>
            <a:endParaRPr lang="fr-FR" b="1" smtClean="0">
              <a:solidFill>
                <a:srgbClr val="009242"/>
              </a:solidFill>
            </a:endParaRPr>
          </a:p>
        </p:txBody>
      </p:sp>
      <p:sp>
        <p:nvSpPr>
          <p:cNvPr id="29698" name="Zástupný symbol pro obsah 4"/>
          <p:cNvSpPr>
            <a:spLocks noGrp="1"/>
          </p:cNvSpPr>
          <p:nvPr>
            <p:ph idx="1"/>
          </p:nvPr>
        </p:nvSpPr>
        <p:spPr>
          <a:xfrm>
            <a:off x="214313" y="1357313"/>
            <a:ext cx="8643937" cy="5018087"/>
          </a:xfrm>
          <a:solidFill>
            <a:schemeClr val="bg1"/>
          </a:solidFill>
        </p:spPr>
        <p:txBody>
          <a:bodyPr/>
          <a:lstStyle/>
          <a:p>
            <a:pPr marL="179388" indent="-179388">
              <a:buFont typeface="Arial" charset="0"/>
              <a:buNone/>
            </a:pPr>
            <a:r>
              <a:rPr lang="cs-CZ" sz="2100" u="sng" dirty="0" smtClean="0"/>
              <a:t>P</a:t>
            </a:r>
            <a:r>
              <a:rPr lang="fr-FR" sz="2100" u="sng" dirty="0" smtClean="0"/>
              <a:t>armi les impressionnistes on compte :</a:t>
            </a:r>
          </a:p>
          <a:p>
            <a:pPr marL="179388" indent="-179388"/>
            <a:r>
              <a:rPr lang="fr-FR" sz="2100" b="1" dirty="0" smtClean="0">
                <a:solidFill>
                  <a:srgbClr val="009242"/>
                </a:solidFill>
              </a:rPr>
              <a:t>Claude Monet</a:t>
            </a:r>
            <a:r>
              <a:rPr lang="cs-CZ" sz="2100" dirty="0" smtClean="0"/>
              <a:t> – </a:t>
            </a:r>
            <a:r>
              <a:rPr lang="fr-FR" sz="2100" i="1" dirty="0" smtClean="0"/>
              <a:t>L‘Impression. Soleil levant, Le bassin aux nymphéas – harmonie verte, La femme à l</a:t>
            </a:r>
            <a:r>
              <a:rPr lang="cs-CZ" sz="2100" i="1" dirty="0" smtClean="0"/>
              <a:t>‘</a:t>
            </a:r>
            <a:r>
              <a:rPr lang="fr-FR" sz="2100" i="1" dirty="0" smtClean="0"/>
              <a:t>ombrelle, La cathédral</a:t>
            </a:r>
            <a:r>
              <a:rPr lang="cs-CZ" sz="2100" i="1" dirty="0" smtClean="0"/>
              <a:t>e</a:t>
            </a:r>
            <a:r>
              <a:rPr lang="fr-FR" sz="2100" i="1" dirty="0" smtClean="0"/>
              <a:t> de Rouen, La liseuse,</a:t>
            </a:r>
            <a:r>
              <a:rPr lang="cs-CZ" sz="2100" i="1" dirty="0" smtClean="0"/>
              <a:t> </a:t>
            </a:r>
            <a:r>
              <a:rPr lang="fr-FR" sz="2100" i="1" dirty="0" smtClean="0"/>
              <a:t>Les coquelicots à Argenteuil, Les femmes au jardin, Les bateaux rouges</a:t>
            </a:r>
            <a:endParaRPr lang="fr-FR" sz="2100" dirty="0" smtClean="0"/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b="1" dirty="0" smtClean="0">
                <a:solidFill>
                  <a:srgbClr val="009242"/>
                </a:solidFill>
              </a:rPr>
              <a:t>Auguste Renoir </a:t>
            </a:r>
            <a:r>
              <a:rPr lang="fr-FR" sz="2100" dirty="0" smtClean="0"/>
              <a:t>– </a:t>
            </a:r>
            <a:r>
              <a:rPr lang="fr-FR" sz="2100" i="1" dirty="0" smtClean="0"/>
              <a:t>Moulin de la Galette, La Balançoire</a:t>
            </a:r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b="1" dirty="0" smtClean="0">
                <a:solidFill>
                  <a:srgbClr val="009242"/>
                </a:solidFill>
              </a:rPr>
              <a:t>Paul Gauguin </a:t>
            </a:r>
            <a:r>
              <a:rPr lang="fr-FR" sz="2100" dirty="0" smtClean="0"/>
              <a:t>– </a:t>
            </a:r>
            <a:r>
              <a:rPr lang="fr-FR" sz="2100" i="1" dirty="0" smtClean="0"/>
              <a:t>Les Femmes de Tahiti, Christ jaune</a:t>
            </a:r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b="1" dirty="0" smtClean="0">
                <a:solidFill>
                  <a:srgbClr val="009242"/>
                </a:solidFill>
              </a:rPr>
              <a:t>Édouard Manet </a:t>
            </a:r>
            <a:r>
              <a:rPr lang="fr-FR" sz="2100" dirty="0" smtClean="0"/>
              <a:t>– </a:t>
            </a:r>
            <a:r>
              <a:rPr lang="fr-FR" sz="2100" i="1" dirty="0" smtClean="0"/>
              <a:t>Olympia, Le Déjeuner sur l‘herbe</a:t>
            </a:r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b="1" dirty="0" smtClean="0">
                <a:solidFill>
                  <a:srgbClr val="009242"/>
                </a:solidFill>
              </a:rPr>
              <a:t>Paul Cézanne </a:t>
            </a:r>
            <a:r>
              <a:rPr lang="fr-FR" sz="2100" dirty="0" smtClean="0"/>
              <a:t>– </a:t>
            </a:r>
            <a:r>
              <a:rPr lang="fr-FR" sz="2100" i="1" dirty="0" smtClean="0"/>
              <a:t>La Maison du pendu, Les Joueurs de Cartes</a:t>
            </a:r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b="1" dirty="0" smtClean="0">
                <a:solidFill>
                  <a:srgbClr val="009242"/>
                </a:solidFill>
              </a:rPr>
              <a:t>Camille Pissarro </a:t>
            </a:r>
            <a:r>
              <a:rPr lang="fr-FR" sz="2100" dirty="0" smtClean="0"/>
              <a:t>– </a:t>
            </a:r>
            <a:r>
              <a:rPr lang="fr-FR" sz="2100" i="1" dirty="0" smtClean="0"/>
              <a:t>Le Boulevard Montmartre, printemps</a:t>
            </a:r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b="1" dirty="0" smtClean="0">
                <a:solidFill>
                  <a:srgbClr val="009242"/>
                </a:solidFill>
              </a:rPr>
              <a:t>Edgar Degas </a:t>
            </a:r>
            <a:r>
              <a:rPr lang="fr-FR" sz="2100" dirty="0" smtClean="0"/>
              <a:t>– </a:t>
            </a:r>
            <a:r>
              <a:rPr lang="fr-FR" sz="2100" i="1" dirty="0" smtClean="0"/>
              <a:t>La Classe de danse, Rép</a:t>
            </a:r>
            <a:r>
              <a:rPr lang="cs-CZ" sz="2100" i="1" dirty="0" smtClean="0"/>
              <a:t>é</a:t>
            </a:r>
            <a:r>
              <a:rPr lang="fr-FR" sz="2100" i="1" dirty="0" smtClean="0"/>
              <a:t>tition du ballet</a:t>
            </a:r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b="1" dirty="0" smtClean="0">
                <a:solidFill>
                  <a:srgbClr val="009242"/>
                </a:solidFill>
              </a:rPr>
              <a:t>Vincent Van Gogh </a:t>
            </a:r>
            <a:r>
              <a:rPr lang="fr-FR" sz="2100" dirty="0" smtClean="0"/>
              <a:t>– </a:t>
            </a:r>
            <a:r>
              <a:rPr lang="fr-FR" sz="2100" i="1" dirty="0" smtClean="0"/>
              <a:t>Autoportrait, Tournesols, Chambre à Arles</a:t>
            </a:r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b="1" dirty="0" smtClean="0">
                <a:solidFill>
                  <a:srgbClr val="009242"/>
                </a:solidFill>
              </a:rPr>
              <a:t>Henri de Toulouse-Lautrec </a:t>
            </a:r>
            <a:r>
              <a:rPr lang="fr-FR" sz="2100" dirty="0" smtClean="0"/>
              <a:t>– </a:t>
            </a:r>
            <a:r>
              <a:rPr lang="fr-FR" sz="2100" i="1" dirty="0" smtClean="0"/>
              <a:t>Le Bal au Moulin rouge</a:t>
            </a:r>
            <a:endParaRPr lang="cs-CZ" sz="2100" dirty="0" smtClean="0"/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b="1" dirty="0" smtClean="0">
                <a:solidFill>
                  <a:srgbClr val="009242"/>
                </a:solidFill>
              </a:rPr>
              <a:t>Alfred S</a:t>
            </a:r>
            <a:r>
              <a:rPr lang="cs-CZ" sz="2100" b="1" dirty="0" smtClean="0">
                <a:solidFill>
                  <a:srgbClr val="009242"/>
                </a:solidFill>
              </a:rPr>
              <a:t>i</a:t>
            </a:r>
            <a:r>
              <a:rPr lang="fr-FR" sz="2100" b="1" dirty="0" smtClean="0">
                <a:solidFill>
                  <a:srgbClr val="009242"/>
                </a:solidFill>
              </a:rPr>
              <a:t>sley </a:t>
            </a:r>
            <a:r>
              <a:rPr lang="fr-FR" sz="2100" dirty="0" smtClean="0"/>
              <a:t>– </a:t>
            </a:r>
            <a:r>
              <a:rPr lang="fr-FR" sz="2100" i="1" dirty="0" smtClean="0"/>
              <a:t>Un soir à Moret</a:t>
            </a:r>
            <a:endParaRPr lang="fr-FR" sz="2100" dirty="0" smtClean="0"/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29700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009242"/>
                </a:solidFill>
              </a:rPr>
              <a:t>Claude Monet</a:t>
            </a:r>
            <a:endParaRPr lang="fr-FR" b="1" smtClean="0">
              <a:solidFill>
                <a:srgbClr val="009242"/>
              </a:solidFill>
            </a:endParaRPr>
          </a:p>
        </p:txBody>
      </p:sp>
      <p:sp>
        <p:nvSpPr>
          <p:cNvPr id="6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30723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30724" name="Picture 8" descr="File:Claude Monet, Impression, soleil levant, 187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341438"/>
            <a:ext cx="58324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2" descr="File:Claude Monet-Waterlilie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1341438"/>
            <a:ext cx="28797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15"/>
          <p:cNvSpPr txBox="1">
            <a:spLocks noChangeArrowheads="1"/>
          </p:cNvSpPr>
          <p:nvPr/>
        </p:nvSpPr>
        <p:spPr bwMode="auto">
          <a:xfrm>
            <a:off x="1835150" y="5876925"/>
            <a:ext cx="28384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Font typeface="Arial" charset="0"/>
              <a:buNone/>
              <a:defRPr/>
            </a:pPr>
            <a:r>
              <a:rPr lang="fr-FR" sz="2100" dirty="0">
                <a:latin typeface="+mj-lt"/>
              </a:rPr>
              <a:t>Impression. Soleil levant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6084888" y="4221163"/>
            <a:ext cx="29527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100" dirty="0">
                <a:latin typeface="+mj-lt"/>
              </a:rPr>
              <a:t>Le Bassin aux Nymphéas</a:t>
            </a:r>
            <a:r>
              <a:rPr lang="cs-CZ" sz="2100" dirty="0">
                <a:latin typeface="+mj-lt"/>
              </a:rPr>
              <a:t> –</a:t>
            </a:r>
            <a:r>
              <a:rPr lang="fr-FR" sz="2100" dirty="0">
                <a:latin typeface="+mj-lt"/>
              </a:rPr>
              <a:t> </a:t>
            </a:r>
            <a:r>
              <a:rPr lang="fr-FR" sz="2100" dirty="0" smtClean="0">
                <a:latin typeface="+mj-lt"/>
              </a:rPr>
              <a:t>harmo</a:t>
            </a:r>
            <a:r>
              <a:rPr lang="cs-CZ" sz="2100" dirty="0" smtClean="0">
                <a:latin typeface="+mj-lt"/>
              </a:rPr>
              <a:t>n</a:t>
            </a:r>
            <a:r>
              <a:rPr lang="fr-FR" sz="2100" dirty="0" smtClean="0">
                <a:latin typeface="+mj-lt"/>
              </a:rPr>
              <a:t>ie </a:t>
            </a:r>
            <a:r>
              <a:rPr lang="fr-FR" sz="2100" dirty="0">
                <a:latin typeface="+mj-lt"/>
              </a:rPr>
              <a:t>verte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b="1" smtClean="0">
                <a:solidFill>
                  <a:srgbClr val="009242"/>
                </a:solidFill>
              </a:rPr>
              <a:t>Auguste Renoir</a:t>
            </a:r>
          </a:p>
        </p:txBody>
      </p:sp>
      <p:sp>
        <p:nvSpPr>
          <p:cNvPr id="6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31747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12875"/>
            <a:ext cx="6192838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1412875"/>
            <a:ext cx="23622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 Box 10"/>
          <p:cNvSpPr txBox="1">
            <a:spLocks noChangeArrowheads="1"/>
          </p:cNvSpPr>
          <p:nvPr/>
        </p:nvSpPr>
        <p:spPr bwMode="auto">
          <a:xfrm>
            <a:off x="2124075" y="6021388"/>
            <a:ext cx="28892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100" dirty="0">
                <a:latin typeface="+mj-lt"/>
              </a:rPr>
              <a:t>Bal du moulin de Galette</a:t>
            </a:r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6929438" y="4429125"/>
            <a:ext cx="163671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100" dirty="0">
                <a:latin typeface="+mj-lt"/>
              </a:rPr>
              <a:t>La Balançoire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009242"/>
                </a:solidFill>
              </a:rPr>
              <a:t>Paul Gauguin</a:t>
            </a:r>
            <a:endParaRPr lang="fr-FR" b="1" smtClean="0">
              <a:solidFill>
                <a:srgbClr val="009242"/>
              </a:solidFill>
            </a:endParaRPr>
          </a:p>
        </p:txBody>
      </p:sp>
      <p:sp>
        <p:nvSpPr>
          <p:cNvPr id="32770" name="Zástupný symbol pro obsah 4"/>
          <p:cNvSpPr>
            <a:spLocks noGrp="1"/>
          </p:cNvSpPr>
          <p:nvPr>
            <p:ph idx="4294967295"/>
          </p:nvPr>
        </p:nvSpPr>
        <p:spPr>
          <a:xfrm>
            <a:off x="250825" y="1412875"/>
            <a:ext cx="8643938" cy="5000625"/>
          </a:xfrm>
          <a:solidFill>
            <a:schemeClr val="bg1"/>
          </a:solidFill>
        </p:spPr>
        <p:txBody>
          <a:bodyPr/>
          <a:lstStyle/>
          <a:p>
            <a:pPr marL="179388" indent="-179388" eaLnBrk="1" hangingPunct="1">
              <a:spcBef>
                <a:spcPts val="600"/>
              </a:spcBef>
            </a:pPr>
            <a:endParaRPr lang="cs-CZ" sz="2100" smtClean="0"/>
          </a:p>
          <a:p>
            <a:pPr marL="179388" indent="-179388" eaLnBrk="1" hangingPunct="1">
              <a:spcBef>
                <a:spcPts val="600"/>
              </a:spcBef>
            </a:pPr>
            <a:endParaRPr lang="fr-FR" sz="2100" smtClean="0"/>
          </a:p>
        </p:txBody>
      </p:sp>
      <p:sp>
        <p:nvSpPr>
          <p:cNvPr id="6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32772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32773" name="Picture 8" descr="File:Paul Gauguin 056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430338"/>
            <a:ext cx="6119813" cy="456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3675" y="1412875"/>
            <a:ext cx="2290763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10"/>
          <p:cNvSpPr txBox="1">
            <a:spLocks noChangeArrowheads="1"/>
          </p:cNvSpPr>
          <p:nvPr/>
        </p:nvSpPr>
        <p:spPr bwMode="auto">
          <a:xfrm>
            <a:off x="6858000" y="4286250"/>
            <a:ext cx="148970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100" dirty="0" smtClean="0">
                <a:latin typeface="+mj-lt"/>
              </a:rPr>
              <a:t>Christ </a:t>
            </a:r>
            <a:r>
              <a:rPr lang="fr-FR" sz="2100" dirty="0">
                <a:latin typeface="+mj-lt"/>
              </a:rPr>
              <a:t>jaune</a:t>
            </a:r>
          </a:p>
        </p:txBody>
      </p:sp>
      <p:sp>
        <p:nvSpPr>
          <p:cNvPr id="32776" name="Text Box 11"/>
          <p:cNvSpPr txBox="1">
            <a:spLocks noChangeArrowheads="1"/>
          </p:cNvSpPr>
          <p:nvPr/>
        </p:nvSpPr>
        <p:spPr bwMode="auto">
          <a:xfrm>
            <a:off x="1331913" y="6021388"/>
            <a:ext cx="40020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100" dirty="0">
                <a:latin typeface="+mj-lt"/>
              </a:rPr>
              <a:t>Les Femmes de Tahiti (Sur la Plage)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009242"/>
                </a:solidFill>
              </a:rPr>
              <a:t>Édouard Manet</a:t>
            </a:r>
            <a:endParaRPr lang="fr-FR" b="1" smtClean="0">
              <a:solidFill>
                <a:srgbClr val="009242"/>
              </a:solidFill>
            </a:endParaRPr>
          </a:p>
        </p:txBody>
      </p:sp>
      <p:sp>
        <p:nvSpPr>
          <p:cNvPr id="6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33795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571625"/>
            <a:ext cx="5340350" cy="358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63" y="1571625"/>
            <a:ext cx="3354387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 Box 10"/>
          <p:cNvSpPr txBox="1">
            <a:spLocks noChangeArrowheads="1"/>
          </p:cNvSpPr>
          <p:nvPr/>
        </p:nvSpPr>
        <p:spPr bwMode="auto">
          <a:xfrm>
            <a:off x="2143125" y="5143500"/>
            <a:ext cx="10937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100" dirty="0">
                <a:latin typeface="+mj-lt"/>
              </a:rPr>
              <a:t>Olympia</a:t>
            </a:r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6000750" y="4214813"/>
            <a:ext cx="27432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Font typeface="Arial" charset="0"/>
              <a:buNone/>
              <a:defRPr/>
            </a:pPr>
            <a:r>
              <a:rPr lang="fr-FR" sz="2100" dirty="0">
                <a:latin typeface="+mj-lt"/>
              </a:rPr>
              <a:t>Le Déjeuner sur l‘herbe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2071688"/>
            <a:ext cx="8143875" cy="4071937"/>
          </a:xfrm>
        </p:spPr>
        <p:txBody>
          <a:bodyPr/>
          <a:lstStyle/>
          <a:p>
            <a:pPr marL="2159000" indent="-2159000" defTabSz="1062038" eaLnBrk="1" hangingPunct="1">
              <a:lnSpc>
                <a:spcPct val="90000"/>
              </a:lnSpc>
              <a:buFont typeface="Arial" charset="0"/>
              <a:buNone/>
              <a:tabLst>
                <a:tab pos="2152650" algn="l"/>
              </a:tabLst>
            </a:pPr>
            <a:r>
              <a:rPr lang="cs-CZ" sz="1800" smtClean="0">
                <a:latin typeface="Arial" charset="0"/>
                <a:cs typeface="Arial" charset="0"/>
              </a:rPr>
              <a:t>Autor materiálu:	Andrea Šteflová</a:t>
            </a:r>
          </a:p>
          <a:p>
            <a:pPr marL="2159000" indent="-2159000" defTabSz="1062038" eaLnBrk="1" hangingPunct="1">
              <a:lnSpc>
                <a:spcPct val="90000"/>
              </a:lnSpc>
              <a:buFont typeface="Arial" charset="0"/>
              <a:buNone/>
              <a:tabLst>
                <a:tab pos="2152650" algn="l"/>
              </a:tabLst>
            </a:pPr>
            <a:r>
              <a:rPr lang="cs-CZ" sz="1800" smtClean="0">
                <a:latin typeface="Arial" charset="0"/>
                <a:cs typeface="Arial" charset="0"/>
              </a:rPr>
              <a:t>Datum vytvoření:	březen 2013</a:t>
            </a:r>
          </a:p>
          <a:p>
            <a:pPr marL="2159000" indent="-2159000" defTabSz="1062038" eaLnBrk="1" hangingPunct="1">
              <a:lnSpc>
                <a:spcPct val="90000"/>
              </a:lnSpc>
              <a:buFont typeface="Arial" charset="0"/>
              <a:buNone/>
              <a:tabLst>
                <a:tab pos="2152650" algn="l"/>
              </a:tabLst>
            </a:pPr>
            <a:r>
              <a:rPr lang="cs-CZ" sz="1800" smtClean="0">
                <a:latin typeface="Arial" charset="0"/>
                <a:cs typeface="Arial" charset="0"/>
              </a:rPr>
              <a:t>Vzdělávací oblast:	jazyk a jazyková komunikace</a:t>
            </a:r>
          </a:p>
          <a:p>
            <a:pPr marL="2159000" indent="-2159000" defTabSz="1062038" eaLnBrk="1" hangingPunct="1">
              <a:lnSpc>
                <a:spcPct val="90000"/>
              </a:lnSpc>
              <a:buFont typeface="Arial" charset="0"/>
              <a:buNone/>
              <a:tabLst>
                <a:tab pos="2152650" algn="l"/>
              </a:tabLst>
            </a:pPr>
            <a:r>
              <a:rPr lang="cs-CZ" sz="1800" smtClean="0">
                <a:latin typeface="Arial" charset="0"/>
                <a:cs typeface="Arial" charset="0"/>
              </a:rPr>
              <a:t>Vyučovací předmět:	seminář z francouzského jazyka</a:t>
            </a:r>
          </a:p>
          <a:p>
            <a:pPr marL="2159000" indent="-2159000" defTabSz="1062038" eaLnBrk="1" hangingPunct="1">
              <a:lnSpc>
                <a:spcPct val="90000"/>
              </a:lnSpc>
              <a:buFont typeface="Arial" charset="0"/>
              <a:buNone/>
              <a:tabLst>
                <a:tab pos="2152650" algn="l"/>
              </a:tabLst>
            </a:pPr>
            <a:r>
              <a:rPr lang="cs-CZ" sz="1800" smtClean="0">
                <a:latin typeface="Arial" charset="0"/>
                <a:cs typeface="Arial" charset="0"/>
              </a:rPr>
              <a:t>Ročník:	4., oktáva</a:t>
            </a:r>
          </a:p>
          <a:p>
            <a:pPr marL="2159000" indent="-2159000" defTabSz="1062038" eaLnBrk="1" hangingPunct="1">
              <a:lnSpc>
                <a:spcPct val="90000"/>
              </a:lnSpc>
              <a:buFont typeface="Arial" charset="0"/>
              <a:buNone/>
              <a:tabLst>
                <a:tab pos="2152650" algn="l"/>
              </a:tabLst>
            </a:pPr>
            <a:r>
              <a:rPr lang="cs-CZ" sz="1800" smtClean="0">
                <a:latin typeface="Arial" charset="0"/>
                <a:cs typeface="Arial" charset="0"/>
              </a:rPr>
              <a:t>Téma:	Umění a kultura</a:t>
            </a:r>
          </a:p>
          <a:p>
            <a:pPr marL="2159000" indent="-2159000" defTabSz="1062038" eaLnBrk="1" hangingPunct="1">
              <a:lnSpc>
                <a:spcPct val="90000"/>
              </a:lnSpc>
              <a:buFont typeface="Arial" charset="0"/>
              <a:buNone/>
              <a:tabLst>
                <a:tab pos="2152650" algn="l"/>
              </a:tabLst>
            </a:pPr>
            <a:r>
              <a:rPr lang="cs-CZ" sz="1800" smtClean="0">
                <a:latin typeface="Arial" charset="0"/>
                <a:cs typeface="Arial" charset="0"/>
              </a:rPr>
              <a:t>Druh materiálu:	prezentace, pracovní list </a:t>
            </a:r>
          </a:p>
          <a:p>
            <a:pPr marL="2159000" indent="-2159000" defTabSz="1062038" eaLnBrk="1" hangingPunct="1">
              <a:buFont typeface="Arial" charset="0"/>
              <a:buNone/>
              <a:tabLst>
                <a:tab pos="2152650" algn="l"/>
              </a:tabLst>
            </a:pPr>
            <a:r>
              <a:rPr lang="cs-CZ" sz="1800" smtClean="0">
                <a:latin typeface="Arial" charset="0"/>
                <a:cs typeface="Arial" charset="0"/>
              </a:rPr>
              <a:t>Klíčová slova:	divadlo, hudba, malířství, sochařství, architektura, literatura, film</a:t>
            </a:r>
            <a:endParaRPr lang="en-US" sz="1800" smtClean="0">
              <a:latin typeface="Arial" charset="0"/>
              <a:cs typeface="Arial" charset="0"/>
            </a:endParaRPr>
          </a:p>
          <a:p>
            <a:pPr marL="2159000" indent="-2159000" defTabSz="1062038" eaLnBrk="1" hangingPunct="1">
              <a:lnSpc>
                <a:spcPct val="90000"/>
              </a:lnSpc>
              <a:buFont typeface="Arial" charset="0"/>
              <a:buNone/>
              <a:tabLst>
                <a:tab pos="2152650" algn="l"/>
              </a:tabLst>
            </a:pPr>
            <a:r>
              <a:rPr lang="cs-CZ" sz="1800" smtClean="0">
                <a:latin typeface="Arial" charset="0"/>
                <a:cs typeface="Arial" charset="0"/>
              </a:rPr>
              <a:t>Anotace:	výklad učiva, samostatná práce</a:t>
            </a:r>
          </a:p>
        </p:txBody>
      </p:sp>
      <p:pic>
        <p:nvPicPr>
          <p:cNvPr id="15362" name="Obrázek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571500"/>
            <a:ext cx="57150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sp>
        <p:nvSpPr>
          <p:cNvPr id="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009242"/>
                </a:solidFill>
              </a:rPr>
              <a:t>Paul Cézanne</a:t>
            </a:r>
            <a:endParaRPr lang="fr-FR" b="1" smtClean="0">
              <a:solidFill>
                <a:srgbClr val="009242"/>
              </a:solidFill>
            </a:endParaRPr>
          </a:p>
        </p:txBody>
      </p:sp>
      <p:sp>
        <p:nvSpPr>
          <p:cNvPr id="34818" name="Zástupný symbol pro obsah 4"/>
          <p:cNvSpPr>
            <a:spLocks noGrp="1"/>
          </p:cNvSpPr>
          <p:nvPr>
            <p:ph idx="4294967295"/>
          </p:nvPr>
        </p:nvSpPr>
        <p:spPr>
          <a:xfrm>
            <a:off x="179388" y="1268413"/>
            <a:ext cx="8643937" cy="5000625"/>
          </a:xfrm>
          <a:solidFill>
            <a:schemeClr val="bg1"/>
          </a:solidFill>
        </p:spPr>
        <p:txBody>
          <a:bodyPr/>
          <a:lstStyle/>
          <a:p>
            <a:pPr marL="179388" indent="-179388" eaLnBrk="1" hangingPunct="1">
              <a:spcBef>
                <a:spcPts val="600"/>
              </a:spcBef>
              <a:buFont typeface="Arial" charset="0"/>
              <a:buNone/>
            </a:pPr>
            <a:r>
              <a:rPr lang="cs-CZ" sz="2100" smtClean="0"/>
              <a:t> </a:t>
            </a:r>
            <a:endParaRPr lang="fr-FR" sz="2100" smtClean="0"/>
          </a:p>
        </p:txBody>
      </p:sp>
      <p:sp>
        <p:nvSpPr>
          <p:cNvPr id="6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34820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84313"/>
            <a:ext cx="489585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484313"/>
            <a:ext cx="3646488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Text Box 10"/>
          <p:cNvSpPr txBox="1">
            <a:spLocks noChangeArrowheads="1"/>
          </p:cNvSpPr>
          <p:nvPr/>
        </p:nvSpPr>
        <p:spPr bwMode="auto">
          <a:xfrm>
            <a:off x="1476375" y="5661025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La maison du pendu</a:t>
            </a:r>
          </a:p>
        </p:txBody>
      </p:sp>
      <p:sp>
        <p:nvSpPr>
          <p:cNvPr id="34824" name="Text Box 11"/>
          <p:cNvSpPr txBox="1">
            <a:spLocks noChangeArrowheads="1"/>
          </p:cNvSpPr>
          <p:nvPr/>
        </p:nvSpPr>
        <p:spPr bwMode="auto">
          <a:xfrm>
            <a:off x="6011863" y="4581525"/>
            <a:ext cx="243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Les Joueurs de cartes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009242"/>
                </a:solidFill>
              </a:rPr>
              <a:t>Camille Pissarro</a:t>
            </a:r>
            <a:endParaRPr lang="fr-FR" b="1" smtClean="0">
              <a:solidFill>
                <a:srgbClr val="009242"/>
              </a:solidFill>
            </a:endParaRPr>
          </a:p>
        </p:txBody>
      </p:sp>
      <p:sp>
        <p:nvSpPr>
          <p:cNvPr id="6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35843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357313"/>
            <a:ext cx="581025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9"/>
          <p:cNvSpPr txBox="1">
            <a:spLocks noChangeArrowheads="1"/>
          </p:cNvSpPr>
          <p:nvPr/>
        </p:nvSpPr>
        <p:spPr bwMode="auto">
          <a:xfrm>
            <a:off x="2916238" y="6092825"/>
            <a:ext cx="357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Font typeface="Arial" charset="0"/>
              <a:buNone/>
            </a:pPr>
            <a:r>
              <a:rPr lang="cs-CZ"/>
              <a:t>Boulevard Montmartre, printemps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009242"/>
                </a:solidFill>
              </a:rPr>
              <a:t>Edgar Degas</a:t>
            </a:r>
            <a:endParaRPr lang="fr-FR" b="1" smtClean="0">
              <a:solidFill>
                <a:srgbClr val="009242"/>
              </a:solidFill>
            </a:endParaRPr>
          </a:p>
        </p:txBody>
      </p:sp>
      <p:sp>
        <p:nvSpPr>
          <p:cNvPr id="36866" name="Zástupný symbol pro obsah 4"/>
          <p:cNvSpPr>
            <a:spLocks noGrp="1"/>
          </p:cNvSpPr>
          <p:nvPr>
            <p:ph idx="4294967295"/>
          </p:nvPr>
        </p:nvSpPr>
        <p:spPr>
          <a:xfrm>
            <a:off x="323850" y="1412875"/>
            <a:ext cx="8643938" cy="5000625"/>
          </a:xfrm>
          <a:solidFill>
            <a:schemeClr val="bg1"/>
          </a:solidFill>
        </p:spPr>
        <p:txBody>
          <a:bodyPr/>
          <a:lstStyle/>
          <a:p>
            <a:pPr marL="179388" indent="-179388" eaLnBrk="1" hangingPunct="1">
              <a:spcBef>
                <a:spcPts val="600"/>
              </a:spcBef>
              <a:buFont typeface="Arial" charset="0"/>
              <a:buNone/>
            </a:pPr>
            <a:r>
              <a:rPr lang="cs-CZ" sz="2100" smtClean="0"/>
              <a:t> </a:t>
            </a:r>
            <a:endParaRPr lang="fr-FR" sz="2100" smtClean="0"/>
          </a:p>
        </p:txBody>
      </p:sp>
      <p:sp>
        <p:nvSpPr>
          <p:cNvPr id="6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36868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557338"/>
            <a:ext cx="33639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1" descr="Soubor:Edgar Germain Hilaire Degas 00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1557338"/>
            <a:ext cx="5170487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3"/>
          <p:cNvSpPr txBox="1">
            <a:spLocks noChangeArrowheads="1"/>
          </p:cNvSpPr>
          <p:nvPr/>
        </p:nvSpPr>
        <p:spPr bwMode="auto">
          <a:xfrm>
            <a:off x="857250" y="5429250"/>
            <a:ext cx="220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La Classe de danse</a:t>
            </a:r>
          </a:p>
        </p:txBody>
      </p:sp>
      <p:sp>
        <p:nvSpPr>
          <p:cNvPr id="36872" name="Text Box 14"/>
          <p:cNvSpPr txBox="1">
            <a:spLocks noChangeArrowheads="1"/>
          </p:cNvSpPr>
          <p:nvPr/>
        </p:nvSpPr>
        <p:spPr bwMode="auto">
          <a:xfrm>
            <a:off x="5292725" y="5445125"/>
            <a:ext cx="2159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Font typeface="Arial" charset="0"/>
              <a:buNone/>
            </a:pPr>
            <a:r>
              <a:rPr lang="fr-FR" dirty="0" smtClean="0"/>
              <a:t>Rép</a:t>
            </a:r>
            <a:r>
              <a:rPr lang="cs-CZ" dirty="0" smtClean="0"/>
              <a:t>é</a:t>
            </a:r>
            <a:r>
              <a:rPr lang="fr-FR" dirty="0" smtClean="0"/>
              <a:t>tition </a:t>
            </a:r>
            <a:r>
              <a:rPr lang="fr-FR" dirty="0"/>
              <a:t>du ballet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dpis 1"/>
          <p:cNvSpPr>
            <a:spLocks noGrp="1"/>
          </p:cNvSpPr>
          <p:nvPr>
            <p:ph type="title" idx="4294967295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009242"/>
                </a:solidFill>
              </a:rPr>
              <a:t>Vincent van Gogh</a:t>
            </a:r>
            <a:endParaRPr lang="fr-FR" b="1" smtClean="0">
              <a:solidFill>
                <a:srgbClr val="009242"/>
              </a:solidFill>
            </a:endParaRPr>
          </a:p>
        </p:txBody>
      </p:sp>
      <p:sp>
        <p:nvSpPr>
          <p:cNvPr id="6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37891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37892" name="Picture 8" descr="Soubor:VanGogh 1887 Selbstbildn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196975"/>
            <a:ext cx="182721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0" descr="Soubor:Vincent Willem van Gogh 128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4005263"/>
            <a:ext cx="1824037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2" descr="Soubor:La Chambre à Arles, by Vincent van Gogh, from C2RMF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6325" y="1196975"/>
            <a:ext cx="6505575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 Box 14"/>
          <p:cNvSpPr txBox="1">
            <a:spLocks noChangeArrowheads="1"/>
          </p:cNvSpPr>
          <p:nvPr/>
        </p:nvSpPr>
        <p:spPr bwMode="auto">
          <a:xfrm>
            <a:off x="395288" y="836613"/>
            <a:ext cx="136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Autoportrait</a:t>
            </a:r>
          </a:p>
        </p:txBody>
      </p:sp>
      <p:sp>
        <p:nvSpPr>
          <p:cNvPr id="37896" name="Text Box 15"/>
          <p:cNvSpPr txBox="1">
            <a:spLocks noChangeArrowheads="1"/>
          </p:cNvSpPr>
          <p:nvPr/>
        </p:nvSpPr>
        <p:spPr bwMode="auto">
          <a:xfrm>
            <a:off x="395288" y="3644900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Tournesols</a:t>
            </a:r>
          </a:p>
        </p:txBody>
      </p:sp>
      <p:sp>
        <p:nvSpPr>
          <p:cNvPr id="37897" name="Text Box 16"/>
          <p:cNvSpPr txBox="1">
            <a:spLocks noChangeArrowheads="1"/>
          </p:cNvSpPr>
          <p:nvPr/>
        </p:nvSpPr>
        <p:spPr bwMode="auto">
          <a:xfrm>
            <a:off x="3786188" y="5715000"/>
            <a:ext cx="2216150" cy="3667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La Chambre à Arles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Nadpis 1"/>
          <p:cNvSpPr>
            <a:spLocks noGrp="1"/>
          </p:cNvSpPr>
          <p:nvPr>
            <p:ph type="title" idx="4294967295"/>
          </p:nvPr>
        </p:nvSpPr>
        <p:spPr>
          <a:xfrm>
            <a:off x="323850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009242"/>
                </a:solidFill>
              </a:rPr>
              <a:t>Henri de Toulouse-Lautrec</a:t>
            </a:r>
            <a:endParaRPr lang="fr-FR" b="1" smtClean="0">
              <a:solidFill>
                <a:srgbClr val="009242"/>
              </a:solidFill>
            </a:endParaRPr>
          </a:p>
        </p:txBody>
      </p:sp>
      <p:sp>
        <p:nvSpPr>
          <p:cNvPr id="6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38915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38916" name="Picture 8" descr="File:Henri de Toulouse-Lautrec 00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571625"/>
            <a:ext cx="5688013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10" descr="File:Lautrec ambassadeurs, aristide bruant (poster) 189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13" y="1571625"/>
            <a:ext cx="2916237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 Box 12"/>
          <p:cNvSpPr txBox="1">
            <a:spLocks noChangeArrowheads="1"/>
          </p:cNvSpPr>
          <p:nvPr/>
        </p:nvSpPr>
        <p:spPr bwMode="auto">
          <a:xfrm>
            <a:off x="1785938" y="5929313"/>
            <a:ext cx="23876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100" dirty="0">
                <a:latin typeface="+mj-lt"/>
              </a:rPr>
              <a:t>Bal au Moulin rouge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8001000" y="5929313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i="1"/>
              <a:t>affiche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smtClean="0">
                <a:solidFill>
                  <a:srgbClr val="FF0000"/>
                </a:solidFill>
              </a:rPr>
              <a:t>Sculpture</a:t>
            </a:r>
            <a:endParaRPr lang="fr-FR" smtClean="0"/>
          </a:p>
        </p:txBody>
      </p:sp>
      <p:sp>
        <p:nvSpPr>
          <p:cNvPr id="39938" name="Zástupný symbol pro obsah 4"/>
          <p:cNvSpPr>
            <a:spLocks noGrp="1"/>
          </p:cNvSpPr>
          <p:nvPr>
            <p:ph idx="1"/>
          </p:nvPr>
        </p:nvSpPr>
        <p:spPr>
          <a:xfrm>
            <a:off x="179388" y="1341438"/>
            <a:ext cx="8643937" cy="792162"/>
          </a:xfrm>
          <a:solidFill>
            <a:schemeClr val="bg1"/>
          </a:solidFill>
        </p:spPr>
        <p:txBody>
          <a:bodyPr/>
          <a:lstStyle/>
          <a:p>
            <a:pPr marL="179388" indent="-179388" eaLnBrk="1" hangingPunct="1">
              <a:spcBef>
                <a:spcPts val="600"/>
              </a:spcBef>
            </a:pPr>
            <a:r>
              <a:rPr lang="fr-FR" sz="2100" b="1" smtClean="0">
                <a:solidFill>
                  <a:srgbClr val="FF0000"/>
                </a:solidFill>
              </a:rPr>
              <a:t>Auguste Rodin</a:t>
            </a:r>
            <a:r>
              <a:rPr lang="cs-CZ" sz="2100" smtClean="0">
                <a:solidFill>
                  <a:srgbClr val="FF0000"/>
                </a:solidFill>
              </a:rPr>
              <a:t> </a:t>
            </a:r>
            <a:r>
              <a:rPr lang="fr-FR" sz="2100" smtClean="0"/>
              <a:t>– les statues sont exposées à </a:t>
            </a:r>
            <a:r>
              <a:rPr lang="fr-FR" sz="2100" i="1" smtClean="0"/>
              <a:t>l‘Hôtel Biron </a:t>
            </a:r>
            <a:r>
              <a:rPr lang="fr-FR" sz="2100" smtClean="0"/>
              <a:t>à Paris</a:t>
            </a:r>
            <a:endParaRPr lang="fr-FR" sz="2100" b="1" smtClean="0"/>
          </a:p>
          <a:p>
            <a:pPr marL="179388" indent="-179388" eaLnBrk="1" hangingPunct="1">
              <a:spcBef>
                <a:spcPct val="0"/>
              </a:spcBef>
              <a:buFont typeface="Arial" charset="0"/>
              <a:buNone/>
            </a:pPr>
            <a:r>
              <a:rPr lang="fr-FR" sz="2100" smtClean="0"/>
              <a:t>Penseur, Le Baiser</a:t>
            </a:r>
            <a:r>
              <a:rPr lang="cs-CZ" sz="2100" smtClean="0"/>
              <a:t>, </a:t>
            </a:r>
            <a:r>
              <a:rPr lang="fr-FR" sz="2100" smtClean="0"/>
              <a:t>Les Bourgeois de Calais, Balsac, La Porte de l</a:t>
            </a:r>
            <a:r>
              <a:rPr lang="cs-CZ" sz="2100" smtClean="0"/>
              <a:t>‘</a:t>
            </a:r>
            <a:r>
              <a:rPr lang="fr-FR" sz="2100" smtClean="0"/>
              <a:t>Enfer</a:t>
            </a:r>
            <a:r>
              <a:rPr lang="cs-CZ" sz="2100" smtClean="0"/>
              <a:t>…</a:t>
            </a:r>
            <a:endParaRPr lang="fr-FR" sz="2100" smtClean="0"/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39940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39941" name="Picture 4" descr="File:ThinkingMan Rodi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205038"/>
            <a:ext cx="27717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ovéPole 7"/>
          <p:cNvSpPr txBox="1">
            <a:spLocks noChangeArrowheads="1"/>
          </p:cNvSpPr>
          <p:nvPr/>
        </p:nvSpPr>
        <p:spPr bwMode="auto">
          <a:xfrm rot="-5400000">
            <a:off x="-365124" y="5151437"/>
            <a:ext cx="12620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Satyakamk</a:t>
            </a:r>
          </a:p>
        </p:txBody>
      </p:sp>
      <p:pic>
        <p:nvPicPr>
          <p:cNvPr id="39943" name="Picture 6" descr="File:Baiser de Rodi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50" y="2214563"/>
            <a:ext cx="2773363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 descr="File:Bourgeois de Calais, musée Rodi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50" y="2214563"/>
            <a:ext cx="2773363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TextovéPole 10"/>
          <p:cNvSpPr txBox="1">
            <a:spLocks noChangeArrowheads="1"/>
          </p:cNvSpPr>
          <p:nvPr/>
        </p:nvSpPr>
        <p:spPr bwMode="auto">
          <a:xfrm rot="-5400000">
            <a:off x="8370888" y="5273675"/>
            <a:ext cx="9350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LPLT</a:t>
            </a:r>
          </a:p>
        </p:txBody>
      </p:sp>
      <p:sp>
        <p:nvSpPr>
          <p:cNvPr id="39946" name="TextovéPole 11"/>
          <p:cNvSpPr txBox="1">
            <a:spLocks noChangeArrowheads="1"/>
          </p:cNvSpPr>
          <p:nvPr/>
        </p:nvSpPr>
        <p:spPr bwMode="auto">
          <a:xfrm>
            <a:off x="1908175" y="5445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39947" name="TextovéPole 12"/>
          <p:cNvSpPr txBox="1">
            <a:spLocks noChangeArrowheads="1"/>
          </p:cNvSpPr>
          <p:nvPr/>
        </p:nvSpPr>
        <p:spPr bwMode="auto">
          <a:xfrm>
            <a:off x="1071563" y="5857875"/>
            <a:ext cx="1044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Penseur</a:t>
            </a:r>
            <a:endParaRPr lang="cs-CZ"/>
          </a:p>
        </p:txBody>
      </p:sp>
      <p:sp>
        <p:nvSpPr>
          <p:cNvPr id="39948" name="TextovéPole 13"/>
          <p:cNvSpPr txBox="1">
            <a:spLocks noChangeArrowheads="1"/>
          </p:cNvSpPr>
          <p:nvPr/>
        </p:nvSpPr>
        <p:spPr bwMode="auto">
          <a:xfrm>
            <a:off x="3929063" y="5857875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Le Baiser</a:t>
            </a:r>
            <a:endParaRPr lang="cs-CZ"/>
          </a:p>
        </p:txBody>
      </p:sp>
      <p:sp>
        <p:nvSpPr>
          <p:cNvPr id="39949" name="TextovéPole 14"/>
          <p:cNvSpPr txBox="1">
            <a:spLocks noChangeArrowheads="1"/>
          </p:cNvSpPr>
          <p:nvPr/>
        </p:nvSpPr>
        <p:spPr bwMode="auto">
          <a:xfrm>
            <a:off x="6072188" y="5857875"/>
            <a:ext cx="268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Les Bourgeois de Calais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00B0F0"/>
                </a:solidFill>
              </a:rPr>
              <a:t>Architecture</a:t>
            </a:r>
            <a:endParaRPr lang="fr-FR" smtClean="0"/>
          </a:p>
        </p:txBody>
      </p:sp>
      <p:sp>
        <p:nvSpPr>
          <p:cNvPr id="40962" name="Zástupný symbol pro obsah 4"/>
          <p:cNvSpPr>
            <a:spLocks noGrp="1"/>
          </p:cNvSpPr>
          <p:nvPr>
            <p:ph idx="1"/>
          </p:nvPr>
        </p:nvSpPr>
        <p:spPr>
          <a:xfrm>
            <a:off x="323850" y="1341438"/>
            <a:ext cx="5105400" cy="4730750"/>
          </a:xfrm>
          <a:solidFill>
            <a:schemeClr val="bg1"/>
          </a:solidFill>
        </p:spPr>
        <p:txBody>
          <a:bodyPr/>
          <a:lstStyle/>
          <a:p>
            <a:pPr marL="177800" indent="-177800"/>
            <a:r>
              <a:rPr lang="fr-FR" sz="2100" dirty="0" smtClean="0"/>
              <a:t>Architecture </a:t>
            </a:r>
            <a:r>
              <a:rPr lang="fr-FR" sz="2100" b="1" dirty="0" smtClean="0"/>
              <a:t>r</a:t>
            </a:r>
            <a:r>
              <a:rPr lang="cs-CZ" sz="2100" b="1" dirty="0" smtClean="0"/>
              <a:t>e</a:t>
            </a:r>
            <a:r>
              <a:rPr lang="fr-FR" sz="2100" b="1" dirty="0" smtClean="0"/>
              <a:t>ligieuse</a:t>
            </a:r>
            <a:r>
              <a:rPr lang="fr-FR" sz="2100" dirty="0" smtClean="0"/>
              <a:t> – </a:t>
            </a:r>
            <a:r>
              <a:rPr lang="fr-FR" sz="2100" i="1" dirty="0" smtClean="0"/>
              <a:t>l</a:t>
            </a:r>
            <a:r>
              <a:rPr lang="cs-CZ" sz="2100" i="1" dirty="0" smtClean="0"/>
              <a:t>‘</a:t>
            </a:r>
            <a:r>
              <a:rPr lang="fr-FR" sz="2100" i="1" dirty="0" smtClean="0"/>
              <a:t>église, la cathédrale, la basilique, le couvent, la rotonde…</a:t>
            </a:r>
          </a:p>
          <a:p>
            <a:pPr marL="177800" indent="-177800"/>
            <a:r>
              <a:rPr lang="fr-FR" sz="2100" dirty="0" smtClean="0"/>
              <a:t>Architecture </a:t>
            </a:r>
            <a:r>
              <a:rPr lang="fr-FR" sz="2100" b="1" dirty="0" smtClean="0"/>
              <a:t>laïque</a:t>
            </a:r>
            <a:r>
              <a:rPr lang="fr-FR" sz="2100" dirty="0" smtClean="0"/>
              <a:t> – </a:t>
            </a:r>
            <a:r>
              <a:rPr lang="fr-FR" sz="2100" i="1" dirty="0" smtClean="0"/>
              <a:t>la maison, le théâtre, la mairie, le château…</a:t>
            </a:r>
          </a:p>
          <a:p>
            <a:pPr marL="177800" indent="-177800"/>
            <a:r>
              <a:rPr lang="fr-FR" sz="2100" dirty="0" smtClean="0"/>
              <a:t>Il existe beaucoup de </a:t>
            </a:r>
            <a:r>
              <a:rPr lang="fr-FR" sz="2100" b="1" dirty="0" smtClean="0"/>
              <a:t>styles</a:t>
            </a:r>
            <a:r>
              <a:rPr lang="fr-FR" sz="2100" dirty="0" smtClean="0"/>
              <a:t> selon la période – </a:t>
            </a:r>
            <a:r>
              <a:rPr lang="fr-FR" sz="2100" i="1" dirty="0" smtClean="0"/>
              <a:t>le style roman, la got</a:t>
            </a:r>
            <a:r>
              <a:rPr lang="cs-CZ" sz="2100" i="1" dirty="0" smtClean="0"/>
              <a:t>h</a:t>
            </a:r>
            <a:r>
              <a:rPr lang="fr-FR" sz="2100" i="1" dirty="0" smtClean="0"/>
              <a:t>ique, la renaissance, le baroque, le classicisme, le cubisme...</a:t>
            </a:r>
          </a:p>
          <a:p>
            <a:pPr marL="177800" indent="-177800" eaLnBrk="1" hangingPunct="1">
              <a:spcBef>
                <a:spcPct val="0"/>
              </a:spcBef>
            </a:pPr>
            <a:r>
              <a:rPr lang="fr-FR" sz="2100" dirty="0" smtClean="0"/>
              <a:t>Le </a:t>
            </a:r>
            <a:r>
              <a:rPr lang="fr-FR" sz="2100" b="1" dirty="0" smtClean="0"/>
              <a:t>classicisme</a:t>
            </a:r>
            <a:r>
              <a:rPr lang="fr-FR" sz="2100" dirty="0" smtClean="0"/>
              <a:t> (XVIIe s., Louis XIV)</a:t>
            </a:r>
          </a:p>
          <a:p>
            <a:pPr marL="177800" indent="-177800" eaLnBrk="1" hangingPunct="1">
              <a:spcBef>
                <a:spcPct val="0"/>
              </a:spcBef>
              <a:buFont typeface="Arial" charset="0"/>
              <a:buNone/>
            </a:pPr>
            <a:r>
              <a:rPr lang="fr-FR" sz="2100" dirty="0" smtClean="0"/>
              <a:t>	 </a:t>
            </a:r>
            <a:r>
              <a:rPr lang="fr-FR" sz="2100" b="1" dirty="0" smtClean="0">
                <a:solidFill>
                  <a:srgbClr val="3366FF"/>
                </a:solidFill>
              </a:rPr>
              <a:t>Jules Hardouin-Mansart </a:t>
            </a:r>
            <a:r>
              <a:rPr lang="fr-FR" sz="2100" dirty="0" smtClean="0"/>
              <a:t>– le Dôme des Invalides</a:t>
            </a:r>
            <a:r>
              <a:rPr lang="cs-CZ" sz="2100" dirty="0" smtClean="0"/>
              <a:t>, </a:t>
            </a:r>
            <a:r>
              <a:rPr lang="fr-FR" sz="2100" dirty="0" smtClean="0"/>
              <a:t>les Versailles</a:t>
            </a:r>
          </a:p>
          <a:p>
            <a:pPr marL="177800" indent="-177800" eaLnBrk="1" hangingPunct="1">
              <a:spcBef>
                <a:spcPct val="0"/>
              </a:spcBef>
              <a:buFont typeface="Arial" charset="0"/>
              <a:buNone/>
            </a:pPr>
            <a:r>
              <a:rPr lang="fr-FR" sz="2100" dirty="0" smtClean="0"/>
              <a:t>	</a:t>
            </a:r>
            <a:r>
              <a:rPr lang="fr-FR" sz="2100" b="1" dirty="0" smtClean="0">
                <a:solidFill>
                  <a:srgbClr val="3366FF"/>
                </a:solidFill>
              </a:rPr>
              <a:t>Jacques Lemercier </a:t>
            </a:r>
            <a:r>
              <a:rPr lang="fr-FR" sz="2100" dirty="0" smtClean="0"/>
              <a:t>– l‘Église da la Sorbonne </a:t>
            </a:r>
            <a:r>
              <a:rPr lang="fr-FR" sz="2100" b="1" dirty="0" smtClean="0">
                <a:solidFill>
                  <a:srgbClr val="3366FF"/>
                </a:solidFill>
              </a:rPr>
              <a:t>Louis Le Vau, Claude Perrault </a:t>
            </a:r>
            <a:r>
              <a:rPr lang="fr-FR" sz="2100" dirty="0" smtClean="0"/>
              <a:t>– le Louvre </a:t>
            </a:r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40964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40965" name="Obrázek 6" descr="P112039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63" y="1500188"/>
            <a:ext cx="31432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ovéPole 8"/>
          <p:cNvSpPr txBox="1">
            <a:spLocks noChangeArrowheads="1"/>
          </p:cNvSpPr>
          <p:nvPr/>
        </p:nvSpPr>
        <p:spPr bwMode="auto">
          <a:xfrm>
            <a:off x="1785938" y="6072188"/>
            <a:ext cx="5792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srgbClr val="3366FF"/>
                </a:solidFill>
              </a:rPr>
              <a:t>Vous </a:t>
            </a:r>
            <a:r>
              <a:rPr lang="fr-FR" b="1" i="1" dirty="0" smtClean="0">
                <a:solidFill>
                  <a:srgbClr val="3366FF"/>
                </a:solidFill>
              </a:rPr>
              <a:t>connais</a:t>
            </a:r>
            <a:r>
              <a:rPr lang="cs-CZ" b="1" i="1" dirty="0" smtClean="0">
                <a:solidFill>
                  <a:srgbClr val="3366FF"/>
                </a:solidFill>
              </a:rPr>
              <a:t>s</a:t>
            </a:r>
            <a:r>
              <a:rPr lang="fr-FR" b="1" i="1" dirty="0" smtClean="0">
                <a:solidFill>
                  <a:srgbClr val="3366FF"/>
                </a:solidFill>
              </a:rPr>
              <a:t>ez </a:t>
            </a:r>
            <a:r>
              <a:rPr lang="fr-FR" b="1" i="1" dirty="0">
                <a:solidFill>
                  <a:srgbClr val="3366FF"/>
                </a:solidFill>
              </a:rPr>
              <a:t>quelques monuments en France?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40967" name="TextovéPole 9"/>
          <p:cNvSpPr txBox="1">
            <a:spLocks noChangeArrowheads="1"/>
          </p:cNvSpPr>
          <p:nvPr/>
        </p:nvSpPr>
        <p:spPr bwMode="auto">
          <a:xfrm>
            <a:off x="6215063" y="5643563"/>
            <a:ext cx="2211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Dôme des Invalides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Nadpis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00B0F0"/>
                </a:solidFill>
              </a:rPr>
              <a:t>Châteaux de la Loire</a:t>
            </a:r>
            <a:endParaRPr lang="fr-FR" smtClean="0"/>
          </a:p>
        </p:txBody>
      </p:sp>
      <p:sp>
        <p:nvSpPr>
          <p:cNvPr id="41986" name="Zástupný symbol pro obsah 4"/>
          <p:cNvSpPr>
            <a:spLocks noGrp="1"/>
          </p:cNvSpPr>
          <p:nvPr>
            <p:ph idx="1"/>
          </p:nvPr>
        </p:nvSpPr>
        <p:spPr>
          <a:xfrm>
            <a:off x="571500" y="1428750"/>
            <a:ext cx="4391025" cy="5000625"/>
          </a:xfrm>
          <a:solidFill>
            <a:schemeClr val="bg1"/>
          </a:solidFill>
        </p:spPr>
        <p:txBody>
          <a:bodyPr/>
          <a:lstStyle/>
          <a:p>
            <a:pPr marL="179388" indent="-179388" eaLnBrk="1" hangingPunct="1">
              <a:spcBef>
                <a:spcPts val="600"/>
              </a:spcBef>
            </a:pPr>
            <a:r>
              <a:rPr lang="fr-FR" sz="2100" smtClean="0"/>
              <a:t>La </a:t>
            </a:r>
            <a:r>
              <a:rPr lang="fr-FR" sz="2100" b="1" smtClean="0"/>
              <a:t>renaissance</a:t>
            </a:r>
            <a:r>
              <a:rPr lang="fr-FR" sz="2100" smtClean="0"/>
              <a:t> XVI s. (François 1</a:t>
            </a:r>
            <a:r>
              <a:rPr lang="fr-FR" sz="2100" baseline="30000" smtClean="0"/>
              <a:t>er</a:t>
            </a:r>
            <a:r>
              <a:rPr lang="fr-FR" sz="2100" smtClean="0"/>
              <a:t>) </a:t>
            </a:r>
            <a:r>
              <a:rPr lang="fr-FR" sz="2100" i="1" smtClean="0"/>
              <a:t>Amboise, Azay-le-Rideau, Blois, Chambord, Chenonceau </a:t>
            </a:r>
            <a:r>
              <a:rPr lang="fr-FR" sz="2100" smtClean="0"/>
              <a:t>…</a:t>
            </a:r>
          </a:p>
          <a:p>
            <a:pPr marL="179388" indent="-179388" eaLnBrk="1" hangingPunct="1">
              <a:spcBef>
                <a:spcPts val="600"/>
              </a:spcBef>
            </a:pPr>
            <a:endParaRPr lang="fr-FR" sz="2100" smtClean="0"/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41988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41989" name="Picture 8" descr="File:Chateau de Chenonceau 200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1214438"/>
            <a:ext cx="37211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10"/>
          <p:cNvSpPr txBox="1">
            <a:spLocks noChangeArrowheads="1"/>
          </p:cNvSpPr>
          <p:nvPr/>
        </p:nvSpPr>
        <p:spPr bwMode="auto">
          <a:xfrm>
            <a:off x="7429500" y="1000125"/>
            <a:ext cx="10636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Ra-smit</a:t>
            </a:r>
          </a:p>
        </p:txBody>
      </p:sp>
      <p:sp>
        <p:nvSpPr>
          <p:cNvPr id="41991" name="Text Box 11"/>
          <p:cNvSpPr txBox="1">
            <a:spLocks noChangeArrowheads="1"/>
          </p:cNvSpPr>
          <p:nvPr/>
        </p:nvSpPr>
        <p:spPr bwMode="auto">
          <a:xfrm>
            <a:off x="3571875" y="2714625"/>
            <a:ext cx="1479550" cy="3667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Chenonceau</a:t>
            </a:r>
          </a:p>
        </p:txBody>
      </p:sp>
      <p:pic>
        <p:nvPicPr>
          <p:cNvPr id="41992" name="Picture 13" descr="File:Chambord Castle Northwest facad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3286125"/>
            <a:ext cx="7921625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Text Box 14"/>
          <p:cNvSpPr txBox="1">
            <a:spLocks noChangeArrowheads="1"/>
          </p:cNvSpPr>
          <p:nvPr/>
        </p:nvSpPr>
        <p:spPr bwMode="auto">
          <a:xfrm>
            <a:off x="6929438" y="6215063"/>
            <a:ext cx="16430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Benh LIEU SONG</a:t>
            </a:r>
          </a:p>
        </p:txBody>
      </p:sp>
      <p:sp>
        <p:nvSpPr>
          <p:cNvPr id="41994" name="Text Box 15"/>
          <p:cNvSpPr txBox="1">
            <a:spLocks noChangeArrowheads="1"/>
          </p:cNvSpPr>
          <p:nvPr/>
        </p:nvSpPr>
        <p:spPr bwMode="auto">
          <a:xfrm>
            <a:off x="755650" y="3357563"/>
            <a:ext cx="1250950" cy="3667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Chambord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b="1" smtClean="0">
                <a:solidFill>
                  <a:srgbClr val="00B0F0"/>
                </a:solidFill>
              </a:rPr>
              <a:t>Transformations de Paris</a:t>
            </a:r>
          </a:p>
        </p:txBody>
      </p:sp>
      <p:sp>
        <p:nvSpPr>
          <p:cNvPr id="43010" name="Zástupný symbol pro obsah 4"/>
          <p:cNvSpPr>
            <a:spLocks noGrp="1"/>
          </p:cNvSpPr>
          <p:nvPr>
            <p:ph idx="4294967295"/>
          </p:nvPr>
        </p:nvSpPr>
        <p:spPr>
          <a:xfrm>
            <a:off x="214313" y="1143000"/>
            <a:ext cx="8643937" cy="2305050"/>
          </a:xfrm>
          <a:solidFill>
            <a:schemeClr val="bg1"/>
          </a:solidFill>
        </p:spPr>
        <p:txBody>
          <a:bodyPr/>
          <a:lstStyle/>
          <a:p>
            <a:pPr marL="179388" indent="-179388" eaLnBrk="1" hangingPunct="1">
              <a:spcBef>
                <a:spcPts val="600"/>
              </a:spcBef>
            </a:pPr>
            <a:r>
              <a:rPr lang="fr-FR" sz="2100" smtClean="0"/>
              <a:t>Napoléon III a confié les transformations de Paris au préfet </a:t>
            </a:r>
            <a:r>
              <a:rPr lang="fr-FR" sz="2100" b="1" smtClean="0"/>
              <a:t>Haussmann</a:t>
            </a:r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smtClean="0"/>
              <a:t>Les travaux haussmanniens constituent une modernisation d'ensemble de la capitale entre 1852-1870</a:t>
            </a:r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smtClean="0"/>
              <a:t>Le projet a couvert tous les domaines de l‘urbanisme, aussi bien au cœur de Paris que dans ses quartiers extérieurs (rues, boulevards, façades, espaces verts…)</a:t>
            </a:r>
            <a:endParaRPr lang="fr-FR" smtClean="0"/>
          </a:p>
        </p:txBody>
      </p:sp>
      <p:sp>
        <p:nvSpPr>
          <p:cNvPr id="6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43012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43013" name="Picture 12" descr="File:Blv-haussmann-lafayett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3038" y="3071813"/>
            <a:ext cx="380365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13"/>
          <p:cNvSpPr txBox="1">
            <a:spLocks noChangeArrowheads="1"/>
          </p:cNvSpPr>
          <p:nvPr/>
        </p:nvSpPr>
        <p:spPr bwMode="auto">
          <a:xfrm rot="-5400000">
            <a:off x="5811044" y="5404644"/>
            <a:ext cx="16240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Thierry Bézecourt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smtClean="0">
                <a:solidFill>
                  <a:srgbClr val="00B0F0"/>
                </a:solidFill>
              </a:rPr>
              <a:t>Tour Eiffel</a:t>
            </a:r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44035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44036" name="Picture 8" descr="Soubor:Gustave Eiffel 1888 Nadar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2428875"/>
            <a:ext cx="2208213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8" descr="P10309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3" y="1285875"/>
            <a:ext cx="5337175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ovéPole 8"/>
          <p:cNvSpPr txBox="1">
            <a:spLocks noChangeArrowheads="1"/>
          </p:cNvSpPr>
          <p:nvPr/>
        </p:nvSpPr>
        <p:spPr bwMode="auto">
          <a:xfrm>
            <a:off x="6572250" y="4857750"/>
            <a:ext cx="161607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Gustave Eiffel</a:t>
            </a:r>
          </a:p>
        </p:txBody>
      </p:sp>
      <p:sp>
        <p:nvSpPr>
          <p:cNvPr id="44039" name="TextovéPole 9"/>
          <p:cNvSpPr txBox="1">
            <a:spLocks noChangeArrowheads="1"/>
          </p:cNvSpPr>
          <p:nvPr/>
        </p:nvSpPr>
        <p:spPr bwMode="auto">
          <a:xfrm>
            <a:off x="642938" y="5357813"/>
            <a:ext cx="80010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100">
                <a:latin typeface="Calibri" pitchFamily="34" charset="0"/>
              </a:rPr>
              <a:t>La tour</a:t>
            </a:r>
            <a:r>
              <a:rPr lang="cs-CZ" sz="2100">
                <a:latin typeface="Calibri" pitchFamily="34" charset="0"/>
              </a:rPr>
              <a:t>,</a:t>
            </a:r>
            <a:r>
              <a:rPr lang="fr-FR" sz="2100">
                <a:latin typeface="Calibri" pitchFamily="34" charset="0"/>
              </a:rPr>
              <a:t> haute de 32</a:t>
            </a:r>
            <a:r>
              <a:rPr lang="cs-CZ" sz="2100">
                <a:latin typeface="Calibri" pitchFamily="34" charset="0"/>
              </a:rPr>
              <a:t>4</a:t>
            </a:r>
            <a:r>
              <a:rPr lang="fr-FR" sz="2100">
                <a:latin typeface="Calibri" pitchFamily="34" charset="0"/>
              </a:rPr>
              <a:t> m avec antennes, a été construite à l‘occasion de l‘Exposition Universelle en 1889 pour célébrer le premier centenaire de la Révolution française</a:t>
            </a:r>
            <a:endParaRPr lang="cs-CZ" sz="2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smtClean="0"/>
              <a:t>Art et culture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57188" y="1428750"/>
            <a:ext cx="8429625" cy="46609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179388" indent="-179388" eaLnBrk="1" hangingPunct="1">
              <a:spcBef>
                <a:spcPts val="600"/>
              </a:spcBef>
              <a:defRPr/>
            </a:pPr>
            <a:r>
              <a:rPr lang="fr-FR" sz="2100" b="1" dirty="0" smtClean="0"/>
              <a:t>Df. de la culture: </a:t>
            </a:r>
            <a:r>
              <a:rPr lang="fr-FR" sz="2100" i="1" dirty="0" smtClean="0"/>
              <a:t>La culture c´est tout ce dont l</a:t>
            </a:r>
            <a:r>
              <a:rPr lang="cs-CZ" sz="2100" i="1" dirty="0" smtClean="0"/>
              <a:t>‘</a:t>
            </a:r>
            <a:r>
              <a:rPr lang="fr-FR" sz="2100" i="1" dirty="0" smtClean="0"/>
              <a:t>homme a enrichi la nature</a:t>
            </a:r>
          </a:p>
          <a:p>
            <a:pPr marL="179388" indent="-179388">
              <a:defRPr/>
            </a:pPr>
            <a:r>
              <a:rPr lang="fr-FR" sz="2100" b="1" dirty="0" smtClean="0"/>
              <a:t>Df. de l‘art: </a:t>
            </a:r>
          </a:p>
          <a:p>
            <a:pPr marL="450850" indent="-273050">
              <a:buFont typeface="Calibri" pitchFamily="34" charset="0"/>
              <a:buAutoNum type="arabicPeriod"/>
              <a:defRPr/>
            </a:pPr>
            <a:r>
              <a:rPr lang="fr-FR" sz="2100" i="1" dirty="0" smtClean="0"/>
              <a:t>L‘activité humaine qui aboutit à la création d‘œuvres</a:t>
            </a:r>
          </a:p>
          <a:p>
            <a:pPr marL="450850" indent="-273050">
              <a:buFont typeface="Calibri" pitchFamily="34" charset="0"/>
              <a:buAutoNum type="arabicPeriod"/>
              <a:defRPr/>
            </a:pPr>
            <a:r>
              <a:rPr lang="fr-FR" sz="2100" i="1" dirty="0" smtClean="0"/>
              <a:t>Chacun des domaines dans lesquels les facultés créatrices de l‘homme peuvent exprimer un idéal esthétique</a:t>
            </a:r>
          </a:p>
          <a:p>
            <a:pPr marL="179388" indent="-179388" eaLnBrk="1" hangingPunct="1">
              <a:spcBef>
                <a:spcPts val="600"/>
              </a:spcBef>
              <a:defRPr/>
            </a:pPr>
            <a:r>
              <a:rPr lang="fr-FR" sz="2100" b="1" dirty="0" smtClean="0"/>
              <a:t>On distingue 7 arts cardinaux:</a:t>
            </a:r>
          </a:p>
          <a:p>
            <a:pPr marL="2962275" indent="-355600" eaLnBrk="1" hangingPunct="1">
              <a:spcBef>
                <a:spcPts val="600"/>
              </a:spcBef>
              <a:buFont typeface="Calibri" pitchFamily="34" charset="0"/>
              <a:buAutoNum type="arabicPeriod"/>
              <a:defRPr/>
            </a:pPr>
            <a:r>
              <a:rPr lang="fr-FR" sz="2100" b="1" dirty="0" smtClean="0">
                <a:solidFill>
                  <a:srgbClr val="0033CC"/>
                </a:solidFill>
              </a:rPr>
              <a:t>Théâtre</a:t>
            </a:r>
          </a:p>
          <a:p>
            <a:pPr marL="2962275" indent="-355600" eaLnBrk="1" hangingPunct="1">
              <a:spcBef>
                <a:spcPts val="600"/>
              </a:spcBef>
              <a:buFont typeface="Calibri" pitchFamily="34" charset="0"/>
              <a:buAutoNum type="arabicPeriod"/>
              <a:defRPr/>
            </a:pPr>
            <a:r>
              <a:rPr lang="fr-FR" sz="2100" b="1" dirty="0" smtClean="0">
                <a:solidFill>
                  <a:srgbClr val="F6910A"/>
                </a:solidFill>
              </a:rPr>
              <a:t>Musique</a:t>
            </a:r>
          </a:p>
          <a:p>
            <a:pPr marL="2962275" indent="-355600" eaLnBrk="1" hangingPunct="1">
              <a:spcBef>
                <a:spcPts val="600"/>
              </a:spcBef>
              <a:buFont typeface="Calibri" pitchFamily="34" charset="0"/>
              <a:buAutoNum type="arabicPeriod"/>
              <a:defRPr/>
            </a:pPr>
            <a:r>
              <a:rPr lang="fr-FR" sz="2100" b="1" dirty="0" smtClean="0">
                <a:solidFill>
                  <a:srgbClr val="009242"/>
                </a:solidFill>
              </a:rPr>
              <a:t>Peinture</a:t>
            </a:r>
          </a:p>
          <a:p>
            <a:pPr marL="2962275" indent="-355600" eaLnBrk="1" hangingPunct="1">
              <a:spcBef>
                <a:spcPts val="600"/>
              </a:spcBef>
              <a:buFont typeface="Calibri" pitchFamily="34" charset="0"/>
              <a:buAutoNum type="arabicPeriod"/>
              <a:defRPr/>
            </a:pPr>
            <a:r>
              <a:rPr lang="fr-FR" sz="2100" b="1" dirty="0" smtClean="0">
                <a:solidFill>
                  <a:srgbClr val="FF0000"/>
                </a:solidFill>
              </a:rPr>
              <a:t>Sculpture</a:t>
            </a:r>
          </a:p>
          <a:p>
            <a:pPr marL="2962275" indent="-355600" eaLnBrk="1" hangingPunct="1">
              <a:spcBef>
                <a:spcPts val="600"/>
              </a:spcBef>
              <a:buFont typeface="Calibri" pitchFamily="34" charset="0"/>
              <a:buAutoNum type="arabicPeriod"/>
              <a:defRPr/>
            </a:pPr>
            <a:r>
              <a:rPr lang="fr-FR" sz="2100" b="1" dirty="0" smtClean="0">
                <a:solidFill>
                  <a:srgbClr val="00B0F0"/>
                </a:solidFill>
              </a:rPr>
              <a:t>Architecture</a:t>
            </a:r>
          </a:p>
          <a:p>
            <a:pPr marL="2962275" indent="-355600" eaLnBrk="1" hangingPunct="1">
              <a:spcBef>
                <a:spcPts val="600"/>
              </a:spcBef>
              <a:buFont typeface="Calibri" pitchFamily="34" charset="0"/>
              <a:buAutoNum type="arabicPeriod"/>
              <a:defRPr/>
            </a:pPr>
            <a:r>
              <a:rPr lang="fr-FR" sz="2100" b="1" dirty="0" smtClean="0">
                <a:solidFill>
                  <a:srgbClr val="49ED33"/>
                </a:solidFill>
              </a:rPr>
              <a:t>Littérature</a:t>
            </a:r>
          </a:p>
          <a:p>
            <a:pPr marL="2962275" indent="-355600" eaLnBrk="1" hangingPunct="1">
              <a:spcBef>
                <a:spcPts val="600"/>
              </a:spcBef>
              <a:buFont typeface="Calibri" pitchFamily="34" charset="0"/>
              <a:buAutoNum type="arabicPeriod"/>
              <a:defRPr/>
            </a:pPr>
            <a:r>
              <a:rPr lang="fr-FR" sz="2100" b="1" dirty="0" smtClean="0">
                <a:solidFill>
                  <a:srgbClr val="7030A0"/>
                </a:solidFill>
              </a:rPr>
              <a:t>Cinéma</a:t>
            </a:r>
            <a:endParaRPr lang="cs-CZ" sz="2100" dirty="0" smtClean="0"/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17412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00B0F0"/>
                </a:solidFill>
              </a:rPr>
              <a:t>Architecture</a:t>
            </a:r>
            <a:endParaRPr lang="fr-FR" b="1" smtClean="0">
              <a:solidFill>
                <a:srgbClr val="00B0F0"/>
              </a:solidFill>
            </a:endParaRPr>
          </a:p>
        </p:txBody>
      </p:sp>
      <p:sp>
        <p:nvSpPr>
          <p:cNvPr id="56325" name="Zástupný symbol pro obsah 4"/>
          <p:cNvSpPr>
            <a:spLocks noGrp="1"/>
          </p:cNvSpPr>
          <p:nvPr>
            <p:ph idx="4294967295"/>
          </p:nvPr>
        </p:nvSpPr>
        <p:spPr>
          <a:xfrm>
            <a:off x="214313" y="1143000"/>
            <a:ext cx="5464175" cy="52324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179388" indent="-179388" eaLnBrk="1" hangingPunct="1">
              <a:spcBef>
                <a:spcPts val="600"/>
              </a:spcBef>
              <a:defRPr/>
            </a:pPr>
            <a:r>
              <a:rPr lang="fr-FR" sz="2100" b="1" dirty="0" smtClean="0">
                <a:solidFill>
                  <a:srgbClr val="3366FF"/>
                </a:solidFill>
              </a:rPr>
              <a:t>Jean Nouvel </a:t>
            </a:r>
            <a:r>
              <a:rPr lang="fr-FR" sz="2100" dirty="0" smtClean="0"/>
              <a:t>(*1945)</a:t>
            </a:r>
          </a:p>
          <a:p>
            <a:pPr marL="179388" indent="-179388" eaLnBrk="1" hangingPunct="1">
              <a:spcBef>
                <a:spcPts val="600"/>
              </a:spcBef>
              <a:buFont typeface="Arial" charset="0"/>
              <a:buNone/>
              <a:defRPr/>
            </a:pPr>
            <a:r>
              <a:rPr lang="fr-FR" sz="2100" i="1" dirty="0" smtClean="0"/>
              <a:t>	Institut du Monde arabe </a:t>
            </a:r>
            <a:r>
              <a:rPr lang="fr-FR" sz="2100" dirty="0" smtClean="0"/>
              <a:t>(Paris), </a:t>
            </a:r>
            <a:r>
              <a:rPr lang="fr-FR" sz="2100" i="1" dirty="0" smtClean="0"/>
              <a:t>Musée du quai Branly </a:t>
            </a:r>
            <a:r>
              <a:rPr lang="fr-FR" sz="2100" dirty="0" smtClean="0"/>
              <a:t>(Paris), </a:t>
            </a:r>
            <a:r>
              <a:rPr lang="fr-FR" sz="2100" i="1" dirty="0" smtClean="0"/>
              <a:t>Nemausus 1</a:t>
            </a:r>
            <a:r>
              <a:rPr lang="fr-FR" sz="2100" dirty="0" smtClean="0"/>
              <a:t> (Nîmes), </a:t>
            </a:r>
            <a:r>
              <a:rPr lang="fr-FR" sz="2100" i="1" dirty="0" smtClean="0"/>
              <a:t>Tour Agbar </a:t>
            </a:r>
            <a:r>
              <a:rPr lang="fr-FR" sz="2100" dirty="0" smtClean="0"/>
              <a:t>(Barcelone), </a:t>
            </a:r>
            <a:r>
              <a:rPr lang="fr-FR" sz="2100" i="1" dirty="0" smtClean="0"/>
              <a:t>Zlatý Anděl </a:t>
            </a:r>
            <a:r>
              <a:rPr lang="fr-FR" sz="2100" dirty="0" smtClean="0"/>
              <a:t>(Pra</a:t>
            </a:r>
            <a:r>
              <a:rPr lang="cs-CZ" sz="2100" dirty="0" smtClean="0"/>
              <a:t>g</a:t>
            </a:r>
            <a:r>
              <a:rPr lang="fr-FR" sz="2100" dirty="0" smtClean="0"/>
              <a:t>ue)</a:t>
            </a:r>
          </a:p>
          <a:p>
            <a:pPr marL="179388" indent="-179388" eaLnBrk="1" hangingPunct="1">
              <a:spcBef>
                <a:spcPts val="600"/>
              </a:spcBef>
              <a:defRPr/>
            </a:pPr>
            <a:r>
              <a:rPr lang="fr-FR" sz="2100" b="1" dirty="0" smtClean="0">
                <a:solidFill>
                  <a:srgbClr val="3366FF"/>
                </a:solidFill>
              </a:rPr>
              <a:t>Le Corbusier </a:t>
            </a:r>
            <a:r>
              <a:rPr lang="fr-FR" sz="2100" dirty="0" smtClean="0"/>
              <a:t>(1887-1965)</a:t>
            </a:r>
          </a:p>
          <a:p>
            <a:pPr marL="179388" indent="-179388" eaLnBrk="1" hangingPunct="1">
              <a:spcBef>
                <a:spcPts val="600"/>
              </a:spcBef>
              <a:buFont typeface="Arial" charset="0"/>
              <a:buNone/>
              <a:defRPr/>
            </a:pPr>
            <a:r>
              <a:rPr lang="fr-FR" sz="2100" dirty="0" smtClean="0"/>
              <a:t>	inventeur de </a:t>
            </a:r>
            <a:r>
              <a:rPr lang="fr-FR" sz="2100" b="1" dirty="0" smtClean="0"/>
              <a:t>l‘unité d‘habitation</a:t>
            </a:r>
            <a:r>
              <a:rPr lang="fr-FR" sz="2100" dirty="0" smtClean="0"/>
              <a:t> = logements collectifs appelés „</a:t>
            </a:r>
            <a:r>
              <a:rPr lang="fr-FR" sz="2100" i="1" dirty="0" smtClean="0"/>
              <a:t>Cités radieuses</a:t>
            </a:r>
            <a:r>
              <a:rPr lang="fr-FR" sz="2100" dirty="0" smtClean="0"/>
              <a:t>“ dont quatre en France (Marseille, Rezé, Briey, Firminy), une à Berlin</a:t>
            </a:r>
          </a:p>
          <a:p>
            <a:pPr marL="179388" indent="-179388" eaLnBrk="1" hangingPunct="1">
              <a:spcBef>
                <a:spcPts val="600"/>
              </a:spcBef>
              <a:buFont typeface="Arial" charset="0"/>
              <a:buNone/>
              <a:defRPr/>
            </a:pPr>
            <a:r>
              <a:rPr lang="fr-FR" sz="2100" dirty="0" smtClean="0"/>
              <a:t>	</a:t>
            </a:r>
            <a:r>
              <a:rPr lang="fr-FR" sz="2100" b="1" dirty="0" smtClean="0"/>
              <a:t>Conception</a:t>
            </a:r>
            <a:r>
              <a:rPr lang="fr-FR" sz="2100" dirty="0" smtClean="0"/>
              <a:t>: dans un même bâtiment tous les équipements collectifs nécessaire</a:t>
            </a:r>
            <a:r>
              <a:rPr lang="cs-CZ" sz="2100" dirty="0" smtClean="0"/>
              <a:t>s</a:t>
            </a:r>
            <a:r>
              <a:rPr lang="fr-FR" sz="2100" dirty="0" smtClean="0"/>
              <a:t> à la vie (garderie, laverie, piscine, école, commerces, bibliothèque, lieux de rencontre</a:t>
            </a:r>
            <a:r>
              <a:rPr lang="cs-CZ" sz="2100" dirty="0" smtClean="0"/>
              <a:t>…)</a:t>
            </a:r>
            <a:endParaRPr lang="fr-FR" sz="2100" dirty="0" smtClean="0"/>
          </a:p>
          <a:p>
            <a:pPr marL="179388" indent="-179388" eaLnBrk="1" hangingPunct="1">
              <a:spcBef>
                <a:spcPts val="600"/>
              </a:spcBef>
              <a:buFont typeface="Arial" charset="0"/>
              <a:buNone/>
              <a:defRPr/>
            </a:pPr>
            <a:r>
              <a:rPr lang="fr-FR" sz="2100" dirty="0" smtClean="0"/>
              <a:t>	</a:t>
            </a:r>
            <a:r>
              <a:rPr lang="fr-FR" sz="2100" b="1" dirty="0" smtClean="0"/>
              <a:t>Traits</a:t>
            </a:r>
            <a:r>
              <a:rPr lang="fr-FR" sz="2100" dirty="0" smtClean="0"/>
              <a:t>: béton, pilotis, toit</a:t>
            </a:r>
            <a:r>
              <a:rPr lang="cs-CZ" sz="2100" dirty="0" smtClean="0"/>
              <a:t>-</a:t>
            </a:r>
            <a:r>
              <a:rPr lang="fr-FR" sz="2100" dirty="0" smtClean="0"/>
              <a:t>te</a:t>
            </a:r>
            <a:r>
              <a:rPr lang="cs-CZ" sz="2100" dirty="0" smtClean="0"/>
              <a:t>r</a:t>
            </a:r>
            <a:r>
              <a:rPr lang="fr-FR" sz="2100" dirty="0" smtClean="0"/>
              <a:t>rasse, fenêtre-bandeau</a:t>
            </a:r>
            <a:endParaRPr lang="cs-CZ" sz="2100" dirty="0" smtClean="0"/>
          </a:p>
          <a:p>
            <a:pPr marL="179388" indent="-179388" eaLnBrk="1" hangingPunct="1">
              <a:spcBef>
                <a:spcPts val="600"/>
              </a:spcBef>
              <a:buFont typeface="Arial" charset="0"/>
              <a:buNone/>
              <a:defRPr/>
            </a:pPr>
            <a:r>
              <a:rPr lang="cs-CZ" sz="2100" dirty="0" smtClean="0"/>
              <a:t>	</a:t>
            </a:r>
            <a:r>
              <a:rPr lang="fr-FR" sz="2100" b="1" dirty="0" smtClean="0"/>
              <a:t>Les églises en béton </a:t>
            </a:r>
            <a:r>
              <a:rPr lang="fr-FR" sz="2100" dirty="0" smtClean="0"/>
              <a:t>(</a:t>
            </a:r>
            <a:r>
              <a:rPr lang="fr-FR" sz="2100" i="1" dirty="0" smtClean="0"/>
              <a:t>Saint-Pierre de Firmini</a:t>
            </a:r>
            <a:r>
              <a:rPr lang="fr-FR" sz="2100" dirty="0" smtClean="0"/>
              <a:t>)</a:t>
            </a:r>
            <a:endParaRPr lang="fr-FR" dirty="0" smtClean="0"/>
          </a:p>
        </p:txBody>
      </p:sp>
      <p:sp>
        <p:nvSpPr>
          <p:cNvPr id="6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45060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45061" name="Picture 10" descr="Soubor:Zlaty ande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285875"/>
            <a:ext cx="3214688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11"/>
          <p:cNvSpPr txBox="1">
            <a:spLocks noChangeArrowheads="1"/>
          </p:cNvSpPr>
          <p:nvPr/>
        </p:nvSpPr>
        <p:spPr bwMode="auto">
          <a:xfrm rot="-5400000">
            <a:off x="8368507" y="2888456"/>
            <a:ext cx="1306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Honza Groh</a:t>
            </a:r>
          </a:p>
        </p:txBody>
      </p:sp>
      <p:pic>
        <p:nvPicPr>
          <p:cNvPr id="45063" name="Picture 13" descr="File:Corbusierhaus Berlin B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000500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14"/>
          <p:cNvSpPr txBox="1">
            <a:spLocks noChangeArrowheads="1"/>
          </p:cNvSpPr>
          <p:nvPr/>
        </p:nvSpPr>
        <p:spPr bwMode="auto">
          <a:xfrm>
            <a:off x="6286500" y="3786188"/>
            <a:ext cx="2649538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100" dirty="0">
                <a:latin typeface="+mj-lt"/>
              </a:rPr>
              <a:t>Cité radieuse de Berlin</a:t>
            </a:r>
          </a:p>
        </p:txBody>
      </p:sp>
      <p:sp>
        <p:nvSpPr>
          <p:cNvPr id="45065" name="Text Box 15"/>
          <p:cNvSpPr txBox="1">
            <a:spLocks noChangeArrowheads="1"/>
          </p:cNvSpPr>
          <p:nvPr/>
        </p:nvSpPr>
        <p:spPr bwMode="auto">
          <a:xfrm rot="-5400000">
            <a:off x="8216900" y="5468938"/>
            <a:ext cx="160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Manfred Brückels</a:t>
            </a:r>
          </a:p>
        </p:txBody>
      </p:sp>
      <p:sp>
        <p:nvSpPr>
          <p:cNvPr id="45066" name="Text Box 16"/>
          <p:cNvSpPr txBox="1">
            <a:spLocks noChangeArrowheads="1"/>
          </p:cNvSpPr>
          <p:nvPr/>
        </p:nvSpPr>
        <p:spPr bwMode="auto">
          <a:xfrm>
            <a:off x="6500813" y="1071563"/>
            <a:ext cx="241617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100" dirty="0">
                <a:latin typeface="+mj-lt"/>
              </a:rPr>
              <a:t>Zlatý Anděl à Pra</a:t>
            </a:r>
            <a:r>
              <a:rPr lang="cs-CZ" sz="2100" dirty="0">
                <a:latin typeface="+mj-lt"/>
              </a:rPr>
              <a:t>g</a:t>
            </a:r>
            <a:r>
              <a:rPr lang="fr-FR" sz="2100" dirty="0">
                <a:latin typeface="+mj-lt"/>
              </a:rPr>
              <a:t>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b="1" smtClean="0">
                <a:solidFill>
                  <a:srgbClr val="00B0F0"/>
                </a:solidFill>
              </a:rPr>
              <a:t>Viaduc de Millau</a:t>
            </a:r>
          </a:p>
        </p:txBody>
      </p:sp>
      <p:sp>
        <p:nvSpPr>
          <p:cNvPr id="58373" name="Zástupný symbol pro obsah 4"/>
          <p:cNvSpPr>
            <a:spLocks noGrp="1"/>
          </p:cNvSpPr>
          <p:nvPr>
            <p:ph idx="4294967295"/>
          </p:nvPr>
        </p:nvSpPr>
        <p:spPr>
          <a:xfrm>
            <a:off x="214313" y="1214438"/>
            <a:ext cx="5286375" cy="5000625"/>
          </a:xfrm>
          <a:solidFill>
            <a:schemeClr val="bg1"/>
          </a:solidFill>
        </p:spPr>
        <p:txBody>
          <a:bodyPr/>
          <a:lstStyle/>
          <a:p>
            <a:pPr marL="179388" indent="-179388" eaLnBrk="1" hangingPunct="1">
              <a:spcBef>
                <a:spcPts val="0"/>
              </a:spcBef>
              <a:defRPr/>
            </a:pPr>
            <a:r>
              <a:rPr lang="cs-CZ" sz="2100" dirty="0" smtClean="0">
                <a:solidFill>
                  <a:schemeClr val="bg2">
                    <a:lumMod val="10000"/>
                  </a:schemeClr>
                </a:solidFill>
                <a:ea typeface="Times New Roman" pitchFamily="18" charset="0"/>
                <a:cs typeface="Times New Roman" pitchFamily="18" charset="0"/>
              </a:rPr>
              <a:t>L</a:t>
            </a:r>
            <a:r>
              <a:rPr lang="fr-FR" sz="2100" dirty="0" smtClean="0">
                <a:solidFill>
                  <a:schemeClr val="bg2">
                    <a:lumMod val="10000"/>
                  </a:schemeClr>
                </a:solidFill>
                <a:ea typeface="Times New Roman" pitchFamily="18" charset="0"/>
                <a:cs typeface="Times New Roman" pitchFamily="18" charset="0"/>
              </a:rPr>
              <a:t>e pont à haubans franchissant la vallée du </a:t>
            </a:r>
            <a:r>
              <a:rPr lang="fr-FR" sz="2100" i="1" dirty="0" smtClean="0">
                <a:solidFill>
                  <a:schemeClr val="bg2">
                    <a:lumMod val="10000"/>
                  </a:schemeClr>
                </a:solidFill>
                <a:ea typeface="Times New Roman" pitchFamily="18" charset="0"/>
                <a:cs typeface="Times New Roman" pitchFamily="18" charset="0"/>
              </a:rPr>
              <a:t>Tarn</a:t>
            </a:r>
            <a:r>
              <a:rPr lang="cs-CZ" sz="2100" i="1" dirty="0" smtClean="0">
                <a:solidFill>
                  <a:schemeClr val="bg2">
                    <a:lumMod val="10000"/>
                  </a:schemeClr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smtClean="0">
                <a:solidFill>
                  <a:schemeClr val="bg2">
                    <a:lumMod val="10000"/>
                  </a:schemeClr>
                </a:solidFill>
                <a:ea typeface="Times New Roman" pitchFamily="18" charset="0"/>
                <a:cs typeface="Times New Roman" pitchFamily="18" charset="0"/>
              </a:rPr>
              <a:t>dans la région </a:t>
            </a:r>
            <a:r>
              <a:rPr lang="fr-FR" sz="2100" i="1" dirty="0" smtClean="0">
                <a:solidFill>
                  <a:schemeClr val="bg2">
                    <a:lumMod val="10000"/>
                  </a:schemeClr>
                </a:solidFill>
                <a:ea typeface="Times New Roman" pitchFamily="18" charset="0"/>
                <a:cs typeface="Times New Roman" pitchFamily="18" charset="0"/>
              </a:rPr>
              <a:t>Midi-Pyrénées</a:t>
            </a:r>
            <a:endParaRPr lang="cs-CZ" sz="2100" i="1" dirty="0" smtClean="0">
              <a:solidFill>
                <a:schemeClr val="bg2">
                  <a:lumMod val="10000"/>
                </a:schemeClr>
              </a:solidFill>
              <a:ea typeface="Times New Roman" pitchFamily="18" charset="0"/>
              <a:cs typeface="Times New Roman" pitchFamily="18" charset="0"/>
            </a:endParaRPr>
          </a:p>
          <a:p>
            <a:pPr marL="179388" indent="-179388" eaLnBrk="1" hangingPunct="1">
              <a:spcBef>
                <a:spcPts val="0"/>
              </a:spcBef>
              <a:defRPr/>
            </a:pPr>
            <a:r>
              <a:rPr lang="fr-FR" sz="2000" dirty="0" smtClean="0">
                <a:ea typeface="Times New Roman" pitchFamily="18" charset="0"/>
                <a:cs typeface="Times New Roman" pitchFamily="18" charset="0"/>
              </a:rPr>
              <a:t>L</a:t>
            </a:r>
            <a:r>
              <a:rPr lang="cs-CZ" sz="2000" dirty="0" smtClean="0">
                <a:ea typeface="Times New Roman" pitchFamily="18" charset="0"/>
                <a:cs typeface="Times New Roman" pitchFamily="18" charset="0"/>
              </a:rPr>
              <a:t>‘</a:t>
            </a:r>
            <a:r>
              <a:rPr lang="fr-FR" sz="2000" dirty="0" smtClean="0">
                <a:ea typeface="Times New Roman" pitchFamily="18" charset="0"/>
                <a:cs typeface="Times New Roman" pitchFamily="18" charset="0"/>
              </a:rPr>
              <a:t>ouvrage est actuellement le pont routier le plus haut du monde</a:t>
            </a:r>
            <a:endParaRPr lang="fr-FR" sz="2100" i="1" dirty="0" smtClean="0">
              <a:solidFill>
                <a:schemeClr val="bg2">
                  <a:lumMod val="10000"/>
                </a:schemeClr>
              </a:solidFill>
              <a:ea typeface="Times New Roman" pitchFamily="18" charset="0"/>
              <a:cs typeface="Times New Roman" pitchFamily="18" charset="0"/>
            </a:endParaRPr>
          </a:p>
          <a:p>
            <a:pPr indent="-157163">
              <a:spcBef>
                <a:spcPts val="0"/>
              </a:spcBef>
              <a:buFont typeface="Arial" charset="0"/>
              <a:buNone/>
              <a:defRPr/>
            </a:pPr>
            <a:r>
              <a:rPr lang="fr-FR" sz="2100" i="1" dirty="0" smtClean="0"/>
              <a:t>Hauteur</a:t>
            </a:r>
            <a:r>
              <a:rPr lang="fr-FR" sz="2100" dirty="0" smtClean="0"/>
              <a:t>: 343 m (26 m plus que la tour Eiffel)</a:t>
            </a:r>
          </a:p>
          <a:p>
            <a:pPr indent="-157163">
              <a:spcBef>
                <a:spcPts val="0"/>
              </a:spcBef>
              <a:buFont typeface="Arial" charset="0"/>
              <a:buNone/>
              <a:defRPr/>
            </a:pPr>
            <a:r>
              <a:rPr lang="fr-FR" sz="2100" i="1" dirty="0" smtClean="0"/>
              <a:t>Longueur</a:t>
            </a:r>
            <a:r>
              <a:rPr lang="fr-FR" sz="2100" dirty="0" smtClean="0"/>
              <a:t>: 2460 m</a:t>
            </a:r>
          </a:p>
          <a:p>
            <a:pPr marL="179388" indent="-179388" eaLnBrk="1" hangingPunct="1">
              <a:spcBef>
                <a:spcPts val="600"/>
              </a:spcBef>
              <a:defRPr/>
            </a:pPr>
            <a:endParaRPr lang="cs-CZ" sz="20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  <a:p>
            <a:pPr marL="179388" indent="-179388" eaLnBrk="1" hangingPunct="1">
              <a:spcBef>
                <a:spcPts val="600"/>
              </a:spcBef>
              <a:defRPr/>
            </a:pPr>
            <a:endParaRPr lang="cs-CZ" sz="2100" dirty="0" smtClean="0">
              <a:latin typeface="Arial" charset="0"/>
            </a:endParaRPr>
          </a:p>
        </p:txBody>
      </p:sp>
      <p:sp>
        <p:nvSpPr>
          <p:cNvPr id="6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46084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46085" name="Picture 10" descr="File:Autoroutes Nord-Sud et viaduc de Millau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3571875"/>
            <a:ext cx="3025775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11"/>
          <p:cNvSpPr txBox="1">
            <a:spLocks noChangeArrowheads="1"/>
          </p:cNvSpPr>
          <p:nvPr/>
        </p:nvSpPr>
        <p:spPr bwMode="auto">
          <a:xfrm rot="-5400000">
            <a:off x="2896395" y="5676106"/>
            <a:ext cx="11668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Nepomuk</a:t>
            </a:r>
          </a:p>
        </p:txBody>
      </p:sp>
      <p:pic>
        <p:nvPicPr>
          <p:cNvPr id="46087" name="Picture 13" descr="Soubor:Creissels et Viaduct de Millau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7763" y="3143250"/>
            <a:ext cx="4929187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Text Box 14"/>
          <p:cNvSpPr txBox="1">
            <a:spLocks noChangeArrowheads="1"/>
          </p:cNvSpPr>
          <p:nvPr/>
        </p:nvSpPr>
        <p:spPr bwMode="auto">
          <a:xfrm rot="-5400000">
            <a:off x="7982744" y="5518944"/>
            <a:ext cx="14239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Stefan Krause</a:t>
            </a:r>
          </a:p>
        </p:txBody>
      </p:sp>
      <p:pic>
        <p:nvPicPr>
          <p:cNvPr id="46089" name="Picture 16" descr="File:Viaduc-Millau Pile-P2 Eiffel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7850" y="1071563"/>
            <a:ext cx="2687638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0" name="Text Box 17"/>
          <p:cNvSpPr txBox="1">
            <a:spLocks noChangeArrowheads="1"/>
          </p:cNvSpPr>
          <p:nvPr/>
        </p:nvSpPr>
        <p:spPr bwMode="auto">
          <a:xfrm rot="-5400000">
            <a:off x="7866063" y="2278063"/>
            <a:ext cx="1228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Roulex_45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49ED33"/>
                </a:solidFill>
              </a:rPr>
              <a:t>Littérature</a:t>
            </a:r>
            <a:endParaRPr lang="fr-FR" smtClean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0825" y="1412875"/>
            <a:ext cx="8643938" cy="5000625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marL="177800" indent="-177800">
              <a:defRPr/>
            </a:pPr>
            <a:r>
              <a:rPr lang="fr-FR" sz="2100" dirty="0" smtClean="0"/>
              <a:t>Les gens lisent pour:</a:t>
            </a:r>
          </a:p>
          <a:p>
            <a:pPr marL="450850" indent="-273050">
              <a:buFont typeface="+mj-lt"/>
              <a:buAutoNum type="arabicPeriod"/>
              <a:defRPr/>
            </a:pPr>
            <a:r>
              <a:rPr lang="fr-FR" sz="2100" b="1" dirty="0" smtClean="0"/>
              <a:t>être au courant </a:t>
            </a:r>
            <a:r>
              <a:rPr lang="fr-FR" sz="2100" dirty="0" smtClean="0"/>
              <a:t>des événements – le journal, la revue, le maga</a:t>
            </a:r>
            <a:r>
              <a:rPr lang="cs-CZ" sz="2100" dirty="0" smtClean="0"/>
              <a:t>z</a:t>
            </a:r>
            <a:r>
              <a:rPr lang="fr-FR" sz="2100" dirty="0" smtClean="0"/>
              <a:t>ine…</a:t>
            </a:r>
          </a:p>
          <a:p>
            <a:pPr marL="450850" indent="-273050">
              <a:buFont typeface="+mj-lt"/>
              <a:buAutoNum type="arabicPeriod"/>
              <a:defRPr/>
            </a:pPr>
            <a:r>
              <a:rPr lang="fr-FR" sz="2100" b="1" dirty="0" smtClean="0"/>
              <a:t>s´amuser</a:t>
            </a:r>
            <a:r>
              <a:rPr lang="fr-FR" sz="2100" dirty="0" smtClean="0"/>
              <a:t> – le roman policier, historique ou d‘av</a:t>
            </a:r>
            <a:r>
              <a:rPr lang="cs-CZ" sz="2100" dirty="0" smtClean="0"/>
              <a:t>e</a:t>
            </a:r>
            <a:r>
              <a:rPr lang="fr-FR" sz="2100" dirty="0" smtClean="0"/>
              <a:t>nture, la biographie, la poésie, le conte, le conte de fées…</a:t>
            </a:r>
          </a:p>
          <a:p>
            <a:pPr marL="450850" indent="-273050">
              <a:buFont typeface="+mj-lt"/>
              <a:buAutoNum type="arabicPeriod"/>
              <a:defRPr/>
            </a:pPr>
            <a:r>
              <a:rPr lang="fr-FR" sz="2100" b="1" dirty="0" smtClean="0"/>
              <a:t>se cultiver </a:t>
            </a:r>
            <a:r>
              <a:rPr lang="fr-FR" sz="2100" dirty="0" smtClean="0"/>
              <a:t>– l‘encyclopédie, le dictionnaire, le manuel…</a:t>
            </a:r>
          </a:p>
          <a:p>
            <a:pPr marL="177800" indent="-177800">
              <a:buFont typeface="Arial" charset="0"/>
              <a:buNone/>
              <a:defRPr/>
            </a:pPr>
            <a:r>
              <a:rPr lang="fr-FR" sz="2100" dirty="0" smtClean="0"/>
              <a:t> </a:t>
            </a:r>
          </a:p>
          <a:p>
            <a:pPr marL="177800" indent="-177800">
              <a:defRPr/>
            </a:pPr>
            <a:r>
              <a:rPr lang="fr-FR" sz="2100" b="1" i="1" dirty="0" smtClean="0">
                <a:solidFill>
                  <a:srgbClr val="49ED33"/>
                </a:solidFill>
              </a:rPr>
              <a:t>Quels auteurs français connais</a:t>
            </a:r>
            <a:r>
              <a:rPr lang="cs-CZ" sz="2100" b="1" i="1" dirty="0" smtClean="0">
                <a:solidFill>
                  <a:srgbClr val="49ED33"/>
                </a:solidFill>
              </a:rPr>
              <a:t>s</a:t>
            </a:r>
            <a:r>
              <a:rPr lang="fr-FR" sz="2100" b="1" i="1" dirty="0" smtClean="0">
                <a:solidFill>
                  <a:srgbClr val="49ED33"/>
                </a:solidFill>
              </a:rPr>
              <a:t>ez-vous? </a:t>
            </a:r>
          </a:p>
          <a:p>
            <a:pPr marL="177800" indent="-177800">
              <a:defRPr/>
            </a:pPr>
            <a:r>
              <a:rPr lang="fr-FR" sz="2100" b="1" i="1" dirty="0" smtClean="0">
                <a:solidFill>
                  <a:srgbClr val="49ED33"/>
                </a:solidFill>
              </a:rPr>
              <a:t>Vous préférez les écrivains, les femmes écrivains ou les poètes ?</a:t>
            </a:r>
          </a:p>
          <a:p>
            <a:pPr marL="177800" indent="-177800">
              <a:defRPr/>
            </a:pPr>
            <a:r>
              <a:rPr lang="fr-FR" sz="2100" b="1" i="1" dirty="0" smtClean="0">
                <a:solidFill>
                  <a:srgbClr val="49ED33"/>
                </a:solidFill>
              </a:rPr>
              <a:t>Qu‘aimez-vous lire ?</a:t>
            </a:r>
          </a:p>
          <a:p>
            <a:pPr marL="177800" indent="-177800">
              <a:defRPr/>
            </a:pPr>
            <a:r>
              <a:rPr lang="fr-FR" sz="2100" b="1" i="1" dirty="0" smtClean="0">
                <a:solidFill>
                  <a:srgbClr val="49ED33"/>
                </a:solidFill>
              </a:rPr>
              <a:t>Vous lisez plutôt les traductions ou les originaux?</a:t>
            </a:r>
          </a:p>
          <a:p>
            <a:pPr marL="177800" indent="-177800">
              <a:defRPr/>
            </a:pPr>
            <a:r>
              <a:rPr lang="fr-FR" sz="2100" b="1" i="1" dirty="0" smtClean="0">
                <a:solidFill>
                  <a:srgbClr val="49ED33"/>
                </a:solidFill>
              </a:rPr>
              <a:t>Êtes-vous abonné à un journal?</a:t>
            </a:r>
            <a:endParaRPr lang="fr-FR" sz="2100" b="1" dirty="0" smtClean="0">
              <a:solidFill>
                <a:srgbClr val="49ED33"/>
              </a:solidFill>
            </a:endParaRPr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47108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7030A0"/>
                </a:solidFill>
              </a:rPr>
              <a:t>Cinéma, le septi</a:t>
            </a:r>
            <a:r>
              <a:rPr lang="en-US" b="1" smtClean="0">
                <a:solidFill>
                  <a:srgbClr val="7030A0"/>
                </a:solidFill>
              </a:rPr>
              <a:t>è</a:t>
            </a:r>
            <a:r>
              <a:rPr lang="cs-CZ" b="1" smtClean="0">
                <a:solidFill>
                  <a:srgbClr val="7030A0"/>
                </a:solidFill>
              </a:rPr>
              <a:t>me art</a:t>
            </a:r>
            <a:endParaRPr lang="fr-FR" smtClean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850" y="1196975"/>
            <a:ext cx="8643938" cy="514508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177800" indent="-177800">
              <a:defRPr/>
            </a:pPr>
            <a:r>
              <a:rPr lang="fr-FR" sz="2100" dirty="0" smtClean="0"/>
              <a:t>Le film est une invention française. La première </a:t>
            </a:r>
            <a:r>
              <a:rPr lang="fr-FR" sz="2100" i="1" dirty="0" smtClean="0"/>
              <a:t>salle de cinéma</a:t>
            </a:r>
            <a:r>
              <a:rPr lang="fr-FR" sz="2100" dirty="0" smtClean="0"/>
              <a:t> a été ouverte par les frères </a:t>
            </a:r>
            <a:r>
              <a:rPr lang="fr-FR" sz="2100" b="1" dirty="0" smtClean="0">
                <a:solidFill>
                  <a:srgbClr val="7030A0"/>
                </a:solidFill>
              </a:rPr>
              <a:t>Louis et Auguste Lumière</a:t>
            </a:r>
            <a:r>
              <a:rPr lang="fr-FR" sz="2100" dirty="0" smtClean="0">
                <a:solidFill>
                  <a:srgbClr val="7030A0"/>
                </a:solidFill>
              </a:rPr>
              <a:t> </a:t>
            </a:r>
            <a:r>
              <a:rPr lang="fr-FR" sz="2100" dirty="0" smtClean="0"/>
              <a:t>à Paris en 1895. </a:t>
            </a:r>
          </a:p>
          <a:p>
            <a:pPr marL="177800" indent="-177800">
              <a:defRPr/>
            </a:pPr>
            <a:r>
              <a:rPr lang="fr-FR" sz="2100" u="sng" dirty="0" smtClean="0"/>
              <a:t>Le film peut être</a:t>
            </a:r>
            <a:r>
              <a:rPr lang="fr-FR" sz="2100" dirty="0" smtClean="0"/>
              <a:t>: en couleur, en noir et blanc, sous-titré, sans-titré, policier, d‘aventures, fantastique, historique, comédie, documentaire, publicitaire, en dessin animé...</a:t>
            </a:r>
          </a:p>
          <a:p>
            <a:pPr marL="177800" indent="-177800">
              <a:defRPr/>
            </a:pPr>
            <a:r>
              <a:rPr lang="fr-FR" sz="2100" u="sng" dirty="0" smtClean="0"/>
              <a:t>Les metteurs en scène français célèbres</a:t>
            </a:r>
            <a:r>
              <a:rPr lang="fr-FR" sz="2100" dirty="0" smtClean="0"/>
              <a:t> : </a:t>
            </a:r>
            <a:r>
              <a:rPr lang="fr-FR" sz="2100" b="1" dirty="0" smtClean="0"/>
              <a:t>Jean Renoir, Jacques Tati, Jean-Luc Godard, François Truffaut</a:t>
            </a:r>
            <a:r>
              <a:rPr lang="fr-FR" sz="2100" dirty="0" smtClean="0"/>
              <a:t>...</a:t>
            </a:r>
          </a:p>
          <a:p>
            <a:pPr marL="177800" indent="-177800">
              <a:defRPr/>
            </a:pPr>
            <a:r>
              <a:rPr lang="fr-FR" sz="2100" u="sng" dirty="0" smtClean="0"/>
              <a:t>Les festivals de films et leur prix:</a:t>
            </a:r>
            <a:r>
              <a:rPr lang="fr-FR" sz="2100" dirty="0" smtClean="0"/>
              <a:t> F. de Cannes (</a:t>
            </a:r>
            <a:r>
              <a:rPr lang="fr-FR" sz="2100" i="1" dirty="0" smtClean="0"/>
              <a:t>Palme d</a:t>
            </a:r>
            <a:r>
              <a:rPr lang="cs-CZ" sz="2100" i="1" dirty="0" smtClean="0"/>
              <a:t>‘</a:t>
            </a:r>
            <a:r>
              <a:rPr lang="fr-FR" sz="2100" i="1" dirty="0" smtClean="0"/>
              <a:t>or</a:t>
            </a:r>
            <a:r>
              <a:rPr lang="fr-FR" sz="2100" dirty="0" smtClean="0"/>
              <a:t>), F. de Los </a:t>
            </a:r>
            <a:r>
              <a:rPr lang="cs-CZ" sz="2100" dirty="0" smtClean="0"/>
              <a:t>A</a:t>
            </a:r>
            <a:r>
              <a:rPr lang="fr-FR" sz="2100" dirty="0" smtClean="0"/>
              <a:t>ngeles (</a:t>
            </a:r>
            <a:r>
              <a:rPr lang="fr-FR" sz="2100" i="1" dirty="0" smtClean="0"/>
              <a:t>Oscar</a:t>
            </a:r>
            <a:r>
              <a:rPr lang="fr-FR" sz="2100" dirty="0" smtClean="0"/>
              <a:t>), F. de Berlin (</a:t>
            </a:r>
            <a:r>
              <a:rPr lang="fr-FR" sz="2100" i="1" dirty="0" smtClean="0"/>
              <a:t>Ours d</a:t>
            </a:r>
            <a:r>
              <a:rPr lang="cs-CZ" sz="2100" i="1" dirty="0" smtClean="0"/>
              <a:t>‘</a:t>
            </a:r>
            <a:r>
              <a:rPr lang="fr-FR" sz="2100" i="1" dirty="0" smtClean="0"/>
              <a:t>or</a:t>
            </a:r>
            <a:r>
              <a:rPr lang="fr-FR" sz="2100" dirty="0" smtClean="0"/>
              <a:t>), F. de Venise (</a:t>
            </a:r>
            <a:r>
              <a:rPr lang="fr-FR" sz="2100" i="1" dirty="0" smtClean="0"/>
              <a:t>Lion d</a:t>
            </a:r>
            <a:r>
              <a:rPr lang="cs-CZ" sz="2100" i="1" dirty="0" smtClean="0"/>
              <a:t>‘</a:t>
            </a:r>
            <a:r>
              <a:rPr lang="fr-FR" sz="2100" i="1" dirty="0" smtClean="0"/>
              <a:t>or</a:t>
            </a:r>
            <a:r>
              <a:rPr lang="fr-FR" sz="2100" dirty="0" smtClean="0"/>
              <a:t>), F. de Locarno (</a:t>
            </a:r>
            <a:r>
              <a:rPr lang="fr-FR" sz="2100" i="1" dirty="0" smtClean="0"/>
              <a:t>Léopard d</a:t>
            </a:r>
            <a:r>
              <a:rPr lang="cs-CZ" sz="2100" i="1" dirty="0" smtClean="0"/>
              <a:t>‘</a:t>
            </a:r>
            <a:r>
              <a:rPr lang="fr-FR" sz="2100" i="1" dirty="0" smtClean="0"/>
              <a:t>or</a:t>
            </a:r>
            <a:r>
              <a:rPr lang="fr-FR" sz="2100" dirty="0" smtClean="0"/>
              <a:t>), F. de Karlovy Vary (</a:t>
            </a:r>
            <a:r>
              <a:rPr lang="fr-FR" sz="2100" i="1" dirty="0" smtClean="0"/>
              <a:t>Globe de cristal</a:t>
            </a:r>
            <a:r>
              <a:rPr lang="fr-FR" sz="2100" dirty="0" smtClean="0"/>
              <a:t>)</a:t>
            </a:r>
          </a:p>
          <a:p>
            <a:pPr marL="177800" indent="-177800" eaLnBrk="1" hangingPunct="1">
              <a:spcBef>
                <a:spcPts val="600"/>
              </a:spcBef>
              <a:defRPr/>
            </a:pPr>
            <a:r>
              <a:rPr lang="fr-FR" sz="2100" u="sng" dirty="0" smtClean="0"/>
              <a:t>Actrices</a:t>
            </a:r>
            <a:r>
              <a:rPr lang="fr-FR" sz="2100" dirty="0" smtClean="0"/>
              <a:t>: </a:t>
            </a:r>
            <a:r>
              <a:rPr lang="fr-FR" sz="2100" b="1" dirty="0" smtClean="0"/>
              <a:t>Catherine Deneuve, Brigitte Bardot, Marion Cotillard, Sophie Marceau, Audrey Tautou, Jeanne Moreau, Annie Girardot, Juliette Binoche</a:t>
            </a:r>
            <a:r>
              <a:rPr lang="fr-FR" sz="2100" dirty="0" smtClean="0"/>
              <a:t>…</a:t>
            </a:r>
          </a:p>
          <a:p>
            <a:pPr marL="177800" indent="-177800" eaLnBrk="1" hangingPunct="1">
              <a:spcBef>
                <a:spcPts val="600"/>
              </a:spcBef>
              <a:defRPr/>
            </a:pPr>
            <a:r>
              <a:rPr lang="fr-FR" sz="2100" u="sng" dirty="0" smtClean="0"/>
              <a:t>Acteurs</a:t>
            </a:r>
            <a:r>
              <a:rPr lang="fr-FR" sz="2100" dirty="0" smtClean="0"/>
              <a:t>: </a:t>
            </a:r>
            <a:r>
              <a:rPr lang="fr-FR" sz="2100" b="1" dirty="0" smtClean="0"/>
              <a:t>Jean Gabin, Jean-Paul  Belmondo, Alain Delon, Louis de Funès, Pierre Brice, Gérard Philipe, Jean Reno, Gérard Dépardieu, Philippe Noiret</a:t>
            </a:r>
            <a:r>
              <a:rPr lang="fr-FR" sz="2100" dirty="0" smtClean="0"/>
              <a:t>…</a:t>
            </a:r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48132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Complétez l‘auteur et le domaine :</a:t>
            </a:r>
          </a:p>
        </p:txBody>
      </p:sp>
      <p:sp>
        <p:nvSpPr>
          <p:cNvPr id="60424" name="Rectangle 8"/>
          <p:cNvSpPr>
            <a:spLocks noGrp="1"/>
          </p:cNvSpPr>
          <p:nvPr>
            <p:ph type="body" idx="1"/>
          </p:nvPr>
        </p:nvSpPr>
        <p:spPr>
          <a:xfrm>
            <a:off x="428625" y="1214438"/>
            <a:ext cx="4040188" cy="317500"/>
          </a:xfrm>
          <a:solidFill>
            <a:schemeClr val="accent5">
              <a:lumMod val="60000"/>
              <a:lumOff val="40000"/>
            </a:schemeClr>
          </a:solidFill>
        </p:spPr>
        <p:txBody>
          <a:bodyPr rtlCol="0">
            <a:normAutofit fontScale="92500" lnSpcReduction="20000"/>
          </a:bodyPr>
          <a:lstStyle/>
          <a:p>
            <a:pPr marL="722313" lvl="1" indent="-265113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1800" dirty="0" smtClean="0"/>
              <a:t>Question</a:t>
            </a:r>
            <a:r>
              <a:rPr lang="cs-CZ" sz="1800" dirty="0" smtClean="0"/>
              <a:t>s</a:t>
            </a:r>
            <a:endParaRPr lang="fr-FR" sz="1800" dirty="0" smtClean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357188" y="1628775"/>
            <a:ext cx="4179887" cy="4786313"/>
          </a:xfrm>
        </p:spPr>
        <p:txBody>
          <a:bodyPr>
            <a:normAutofit fontScale="77500" lnSpcReduction="20000"/>
          </a:bodyPr>
          <a:lstStyle/>
          <a:p>
            <a:pPr marL="355600" indent="-355600" eaLnBrk="1" hangingPunct="1">
              <a:lnSpc>
                <a:spcPct val="120000"/>
              </a:lnSpc>
              <a:spcBef>
                <a:spcPts val="0"/>
              </a:spcBef>
              <a:buFont typeface="Calibri" pitchFamily="34" charset="0"/>
              <a:buAutoNum type="arabicPeriod"/>
              <a:defRPr/>
            </a:pPr>
            <a:r>
              <a:rPr lang="fr-FR" sz="2700" dirty="0" smtClean="0"/>
              <a:t>La Liberté guidant le peuple</a:t>
            </a:r>
          </a:p>
          <a:p>
            <a:pPr marL="355600" indent="-355600" eaLnBrk="1" hangingPunct="1">
              <a:lnSpc>
                <a:spcPct val="120000"/>
              </a:lnSpc>
              <a:spcBef>
                <a:spcPts val="0"/>
              </a:spcBef>
              <a:buFont typeface="Calibri" pitchFamily="34" charset="0"/>
              <a:buAutoNum type="arabicPeriod"/>
              <a:defRPr/>
            </a:pPr>
            <a:r>
              <a:rPr lang="fr-FR" sz="2700" dirty="0" smtClean="0"/>
              <a:t>Cid</a:t>
            </a:r>
          </a:p>
          <a:p>
            <a:pPr marL="355600" indent="-355600" eaLnBrk="1" hangingPunct="1">
              <a:lnSpc>
                <a:spcPct val="120000"/>
              </a:lnSpc>
              <a:spcBef>
                <a:spcPts val="0"/>
              </a:spcBef>
              <a:buFont typeface="Calibri" pitchFamily="34" charset="0"/>
              <a:buAutoNum type="arabicPeriod"/>
              <a:defRPr/>
            </a:pPr>
            <a:r>
              <a:rPr lang="fr-FR" sz="2700" dirty="0" smtClean="0"/>
              <a:t>Quelqu‘un m‘a dit</a:t>
            </a:r>
          </a:p>
          <a:p>
            <a:pPr marL="355600" indent="-355600" eaLnBrk="1" hangingPunct="1">
              <a:lnSpc>
                <a:spcPct val="120000"/>
              </a:lnSpc>
              <a:spcBef>
                <a:spcPts val="0"/>
              </a:spcBef>
              <a:buFont typeface="Calibri" pitchFamily="34" charset="0"/>
              <a:buAutoNum type="arabicPeriod"/>
              <a:defRPr/>
            </a:pPr>
            <a:r>
              <a:rPr lang="fr-FR" sz="2700" dirty="0" smtClean="0"/>
              <a:t>Penseur</a:t>
            </a:r>
          </a:p>
          <a:p>
            <a:pPr marL="355600" indent="-355600" eaLnBrk="1" hangingPunct="1">
              <a:lnSpc>
                <a:spcPct val="120000"/>
              </a:lnSpc>
              <a:spcBef>
                <a:spcPts val="0"/>
              </a:spcBef>
              <a:buFont typeface="Calibri" pitchFamily="34" charset="0"/>
              <a:buAutoNum type="arabicPeriod"/>
              <a:defRPr/>
            </a:pPr>
            <a:r>
              <a:rPr lang="fr-FR" sz="2700" dirty="0" smtClean="0"/>
              <a:t>Boléro</a:t>
            </a:r>
          </a:p>
          <a:p>
            <a:pPr marL="355600" indent="-355600" eaLnBrk="1" hangingPunct="1">
              <a:lnSpc>
                <a:spcPct val="120000"/>
              </a:lnSpc>
              <a:spcBef>
                <a:spcPts val="0"/>
              </a:spcBef>
              <a:buFont typeface="Calibri" pitchFamily="34" charset="0"/>
              <a:buAutoNum type="arabicPeriod"/>
              <a:defRPr/>
            </a:pPr>
            <a:r>
              <a:rPr lang="fr-FR" sz="2700" dirty="0" smtClean="0"/>
              <a:t>Moulin de la Galette</a:t>
            </a:r>
          </a:p>
          <a:p>
            <a:pPr marL="355600" indent="-355600" eaLnBrk="1" hangingPunct="1">
              <a:lnSpc>
                <a:spcPct val="120000"/>
              </a:lnSpc>
              <a:spcBef>
                <a:spcPts val="0"/>
              </a:spcBef>
              <a:buFont typeface="Calibri" pitchFamily="34" charset="0"/>
              <a:buAutoNum type="arabicPeriod"/>
              <a:defRPr/>
            </a:pPr>
            <a:r>
              <a:rPr lang="fr-FR" sz="2700" dirty="0" smtClean="0"/>
              <a:t>En attendant Godot</a:t>
            </a:r>
          </a:p>
          <a:p>
            <a:pPr marL="355600" indent="-355600" eaLnBrk="1" hangingPunct="1">
              <a:lnSpc>
                <a:spcPct val="120000"/>
              </a:lnSpc>
              <a:spcBef>
                <a:spcPts val="0"/>
              </a:spcBef>
              <a:buFont typeface="Calibri" pitchFamily="34" charset="0"/>
              <a:buAutoNum type="arabicPeriod"/>
              <a:defRPr/>
            </a:pPr>
            <a:r>
              <a:rPr lang="fr-FR" sz="2700" dirty="0" smtClean="0"/>
              <a:t>Prélude à l‘après-midi d‘un faune</a:t>
            </a:r>
            <a:endParaRPr lang="cs-CZ" sz="2700" dirty="0" smtClean="0"/>
          </a:p>
          <a:p>
            <a:pPr marL="355600" indent="-355600" eaLnBrk="1" hangingPunct="1">
              <a:lnSpc>
                <a:spcPct val="120000"/>
              </a:lnSpc>
              <a:spcBef>
                <a:spcPts val="0"/>
              </a:spcBef>
              <a:buFont typeface="Calibri" pitchFamily="34" charset="0"/>
              <a:buAutoNum type="arabicPeriod"/>
              <a:defRPr/>
            </a:pPr>
            <a:r>
              <a:rPr lang="fr-FR" sz="2700" dirty="0" smtClean="0"/>
              <a:t>Les Femmes de Tahiti</a:t>
            </a:r>
          </a:p>
          <a:p>
            <a:pPr marL="355600" indent="-355600" eaLnBrk="1" hangingPunct="1">
              <a:lnSpc>
                <a:spcPct val="120000"/>
              </a:lnSpc>
              <a:spcBef>
                <a:spcPts val="0"/>
              </a:spcBef>
              <a:buFont typeface="Calibri" pitchFamily="34" charset="0"/>
              <a:buAutoNum type="arabicPeriod"/>
              <a:defRPr/>
            </a:pPr>
            <a:r>
              <a:rPr lang="fr-FR" sz="2700" dirty="0" smtClean="0"/>
              <a:t>Cités radieuses</a:t>
            </a:r>
          </a:p>
          <a:p>
            <a:pPr marL="355600" indent="-355600" eaLnBrk="1" hangingPunct="1">
              <a:lnSpc>
                <a:spcPct val="120000"/>
              </a:lnSpc>
              <a:spcBef>
                <a:spcPts val="0"/>
              </a:spcBef>
              <a:buFont typeface="Calibri" pitchFamily="34" charset="0"/>
              <a:buAutoNum type="arabicPeriod"/>
              <a:defRPr/>
            </a:pPr>
            <a:r>
              <a:rPr lang="fr-FR" sz="2700" dirty="0" smtClean="0"/>
              <a:t>Non je ne regrette rien</a:t>
            </a:r>
          </a:p>
          <a:p>
            <a:pPr marL="355600" indent="-355600" eaLnBrk="1" hangingPunct="1">
              <a:lnSpc>
                <a:spcPct val="120000"/>
              </a:lnSpc>
              <a:spcBef>
                <a:spcPts val="0"/>
              </a:spcBef>
              <a:buFont typeface="Calibri" pitchFamily="34" charset="0"/>
              <a:buAutoNum type="arabicPeriod"/>
              <a:defRPr/>
            </a:pPr>
            <a:r>
              <a:rPr lang="fr-FR" sz="2700" dirty="0" smtClean="0"/>
              <a:t>La Classe de danse</a:t>
            </a:r>
          </a:p>
          <a:p>
            <a:pPr marL="355600" indent="-355600" eaLnBrk="1" hangingPunct="1">
              <a:lnSpc>
                <a:spcPct val="120000"/>
              </a:lnSpc>
              <a:spcBef>
                <a:spcPts val="0"/>
              </a:spcBef>
              <a:buFont typeface="Calibri" pitchFamily="34" charset="0"/>
              <a:buAutoNum type="arabicPeriod"/>
              <a:defRPr/>
            </a:pPr>
            <a:r>
              <a:rPr lang="fr-FR" sz="2700" dirty="0" smtClean="0"/>
              <a:t>Musée du quai Branly</a:t>
            </a:r>
          </a:p>
          <a:p>
            <a:pPr marL="355600" indent="-355600" eaLnBrk="1" hangingPunct="1">
              <a:lnSpc>
                <a:spcPct val="120000"/>
              </a:lnSpc>
              <a:spcBef>
                <a:spcPts val="0"/>
              </a:spcBef>
              <a:buFont typeface="Calibri" pitchFamily="34" charset="0"/>
              <a:buAutoNum type="arabicPeriod"/>
              <a:defRPr/>
            </a:pPr>
            <a:r>
              <a:rPr lang="fr-FR" sz="2700" dirty="0" smtClean="0"/>
              <a:t>Olympia</a:t>
            </a:r>
          </a:p>
          <a:p>
            <a:pPr marL="273050" indent="-273050" eaLnBrk="1" hangingPunct="1">
              <a:buFont typeface="Calibri" pitchFamily="34" charset="0"/>
              <a:buAutoNum type="arabicPeriod"/>
              <a:defRPr/>
            </a:pPr>
            <a:endParaRPr lang="cs-CZ" sz="2100" dirty="0" smtClean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4572000" y="1214438"/>
            <a:ext cx="4041775" cy="317500"/>
          </a:xfrm>
          <a:solidFill>
            <a:schemeClr val="accent6">
              <a:lumMod val="60000"/>
              <a:lumOff val="40000"/>
            </a:schemeClr>
          </a:solidFill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1800" dirty="0" smtClean="0"/>
              <a:t>Réponse</a:t>
            </a:r>
            <a:r>
              <a:rPr lang="cs-CZ" sz="1800" dirty="0" smtClean="0"/>
              <a:t>s</a:t>
            </a:r>
            <a:endParaRPr lang="fr-FR" sz="1800" dirty="0"/>
          </a:p>
        </p:txBody>
      </p:sp>
      <p:sp>
        <p:nvSpPr>
          <p:cNvPr id="29701" name="Zástupný symbol pro obsah 8"/>
          <p:cNvSpPr>
            <a:spLocks noGrp="1"/>
          </p:cNvSpPr>
          <p:nvPr>
            <p:ph sz="quarter" idx="4"/>
          </p:nvPr>
        </p:nvSpPr>
        <p:spPr>
          <a:xfrm>
            <a:off x="4572000" y="1643063"/>
            <a:ext cx="4357688" cy="4786312"/>
          </a:xfrm>
        </p:spPr>
        <p:txBody>
          <a:bodyPr/>
          <a:lstStyle/>
          <a:p>
            <a:pPr marL="355600" indent="-355600"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fr-FR" sz="2100" smtClean="0"/>
              <a:t>Eugène Delacroix, peinture</a:t>
            </a:r>
          </a:p>
          <a:p>
            <a:pPr marL="355600" indent="-355600"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fr-FR" sz="2100" smtClean="0"/>
              <a:t>Pierre Corneille, théâtre</a:t>
            </a:r>
          </a:p>
          <a:p>
            <a:pPr marL="355600" indent="-355600"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fr-FR" sz="2100" smtClean="0"/>
              <a:t>Carla Bruni, musique, chanson</a:t>
            </a:r>
          </a:p>
          <a:p>
            <a:pPr marL="355600" indent="-355600"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fr-FR" sz="2100" smtClean="0"/>
              <a:t>Auguste Rodin, sculpture</a:t>
            </a:r>
          </a:p>
          <a:p>
            <a:pPr marL="355600" indent="-355600"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fr-FR" sz="2100" smtClean="0"/>
              <a:t>Maurice Ravel, musique classique</a:t>
            </a:r>
          </a:p>
          <a:p>
            <a:pPr marL="355600" indent="-355600"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fr-FR" sz="2100" smtClean="0"/>
              <a:t>Auguste Renoir, peinture</a:t>
            </a:r>
          </a:p>
          <a:p>
            <a:pPr marL="355600" indent="-355600"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fr-FR" sz="2100" smtClean="0"/>
              <a:t>Samuel Beckett, théâtre</a:t>
            </a:r>
          </a:p>
          <a:p>
            <a:pPr marL="355600" indent="-355600"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fr-FR" sz="2100" smtClean="0"/>
              <a:t>Claude Debussy, musique classique</a:t>
            </a:r>
            <a:endParaRPr lang="cs-CZ" sz="2100" smtClean="0"/>
          </a:p>
          <a:p>
            <a:pPr marL="355600" indent="-355600"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fr-FR" sz="2100" smtClean="0"/>
              <a:t>Paul Gauguin, peinture</a:t>
            </a:r>
          </a:p>
          <a:p>
            <a:pPr marL="355600" indent="-355600"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fr-FR" sz="2100" smtClean="0"/>
              <a:t>Le Corbusier, architecture</a:t>
            </a:r>
          </a:p>
          <a:p>
            <a:pPr marL="355600" indent="-355600"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fr-FR" sz="2100" smtClean="0"/>
              <a:t>Édith Piaf, musique, chanson</a:t>
            </a:r>
          </a:p>
          <a:p>
            <a:pPr marL="355600" indent="-355600"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fr-FR" sz="2100" smtClean="0"/>
              <a:t>Edgar Degas, peinture</a:t>
            </a:r>
          </a:p>
          <a:p>
            <a:pPr marL="355600" indent="-355600"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fr-FR" sz="2100" smtClean="0"/>
              <a:t>Jean Nouvel, architecture</a:t>
            </a:r>
          </a:p>
          <a:p>
            <a:pPr marL="355600" indent="-355600"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fr-FR" sz="2100" smtClean="0"/>
              <a:t>Édouard Manet, peinture</a:t>
            </a:r>
          </a:p>
        </p:txBody>
      </p:sp>
      <p:sp>
        <p:nvSpPr>
          <p:cNvPr id="13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49159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9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9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297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297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297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297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297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297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297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297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2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2000" fill="hold"/>
                                        <p:tgtEl>
                                          <p:spTgt spid="297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297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51202" name="TextovéPole 5"/>
          <p:cNvSpPr txBox="1">
            <a:spLocks noChangeArrowheads="1"/>
          </p:cNvSpPr>
          <p:nvPr/>
        </p:nvSpPr>
        <p:spPr bwMode="auto">
          <a:xfrm>
            <a:off x="468313" y="549275"/>
            <a:ext cx="8175625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/>
              <a:t>Bibliographie:</a:t>
            </a:r>
          </a:p>
          <a:p>
            <a:r>
              <a:rPr lang="fr-FR" dirty="0"/>
              <a:t>Martini, F., </a:t>
            </a:r>
            <a:r>
              <a:rPr lang="fr-FR" i="1" dirty="0"/>
              <a:t>Le monde francophone</a:t>
            </a:r>
            <a:r>
              <a:rPr lang="fr-FR" dirty="0"/>
              <a:t>, La Spiga languages, Milano,1995.</a:t>
            </a:r>
          </a:p>
          <a:p>
            <a:endParaRPr lang="fr-FR" dirty="0"/>
          </a:p>
          <a:p>
            <a:r>
              <a:rPr lang="fr-FR" b="1" dirty="0"/>
              <a:t>Sitographie:</a:t>
            </a:r>
          </a:p>
          <a:p>
            <a:r>
              <a:rPr lang="fr-FR" dirty="0" smtClean="0">
                <a:hlinkClick r:id="rId2"/>
              </a:rPr>
              <a:t>http://fr.wikipedia.org/wiki/Le_Corbusier#Le_plan_libre</a:t>
            </a:r>
            <a:endParaRPr lang="fr-FR" dirty="0" smtClean="0"/>
          </a:p>
          <a:p>
            <a:r>
              <a:rPr lang="fr-FR" dirty="0" smtClean="0">
                <a:hlinkClick r:id="rId3"/>
              </a:rPr>
              <a:t>http://fr.wikipedia.org/wiki/Transformations_de_Paris_sous_le_Second_Empire</a:t>
            </a:r>
            <a:endParaRPr lang="fr-FR" dirty="0" smtClean="0"/>
          </a:p>
          <a:p>
            <a:r>
              <a:rPr lang="fr-FR" dirty="0" smtClean="0">
                <a:hlinkClick r:id="rId4"/>
              </a:rPr>
              <a:t>http://fr.wikipedia.org/wiki/Viaduc_de_Millau</a:t>
            </a:r>
            <a:endParaRPr lang="fr-FR" dirty="0" smtClean="0"/>
          </a:p>
          <a:p>
            <a:endParaRPr lang="fr-FR" dirty="0" smtClean="0"/>
          </a:p>
          <a:p>
            <a:r>
              <a:rPr lang="fr-FR" b="1" dirty="0" smtClean="0"/>
              <a:t>Images</a:t>
            </a:r>
            <a:r>
              <a:rPr lang="fr-FR" b="1" dirty="0"/>
              <a:t>, photos:</a:t>
            </a:r>
          </a:p>
          <a:p>
            <a:r>
              <a:rPr lang="fr-FR" dirty="0">
                <a:hlinkClick r:id="rId5"/>
              </a:rPr>
              <a:t>http://cs.wikipedia.org/wiki/Soubor:Paris_Opera_full_frontal_architecture,_</a:t>
            </a:r>
            <a:r>
              <a:rPr lang="fr-FR" dirty="0" smtClean="0">
                <a:hlinkClick r:id="rId5"/>
              </a:rPr>
              <a:t>May_2009.jpg</a:t>
            </a:r>
            <a:endParaRPr lang="fr-FR" dirty="0" smtClean="0"/>
          </a:p>
          <a:p>
            <a:r>
              <a:rPr lang="fr-FR" dirty="0" smtClean="0">
                <a:hlinkClick r:id="rId6"/>
              </a:rPr>
              <a:t>http</a:t>
            </a:r>
            <a:r>
              <a:rPr lang="fr-FR" dirty="0">
                <a:hlinkClick r:id="rId6"/>
              </a:rPr>
              <a:t>://</a:t>
            </a:r>
            <a:r>
              <a:rPr lang="fr-FR" dirty="0" smtClean="0">
                <a:hlinkClick r:id="rId6"/>
              </a:rPr>
              <a:t>commons.wikimedia.org/wiki/File:Berlioz-1.jpg</a:t>
            </a:r>
            <a:endParaRPr lang="fr-FR" dirty="0" smtClean="0"/>
          </a:p>
          <a:p>
            <a:r>
              <a:rPr lang="fr-FR" dirty="0" smtClean="0">
                <a:hlinkClick r:id="rId7"/>
              </a:rPr>
              <a:t>http</a:t>
            </a:r>
            <a:r>
              <a:rPr lang="fr-FR" dirty="0">
                <a:hlinkClick r:id="rId7"/>
              </a:rPr>
              <a:t>://commons.wikimedia.org/wiki/File:Claude_Debussy_ca_1908,_</a:t>
            </a:r>
            <a:r>
              <a:rPr lang="fr-FR" dirty="0" smtClean="0">
                <a:hlinkClick r:id="rId7"/>
              </a:rPr>
              <a:t>foto_av_F%C3%A9lix_Nadar.jpg</a:t>
            </a:r>
            <a:endParaRPr lang="fr-FR" dirty="0" smtClean="0"/>
          </a:p>
          <a:p>
            <a:r>
              <a:rPr lang="fr-FR" dirty="0" smtClean="0">
                <a:hlinkClick r:id="rId8"/>
              </a:rPr>
              <a:t>http</a:t>
            </a:r>
            <a:r>
              <a:rPr lang="fr-FR" dirty="0">
                <a:hlinkClick r:id="rId8"/>
              </a:rPr>
              <a:t>://</a:t>
            </a:r>
            <a:r>
              <a:rPr lang="fr-FR" dirty="0" smtClean="0">
                <a:hlinkClick r:id="rId8"/>
              </a:rPr>
              <a:t>commons.wikimedia.org/wiki/File:Ravel_1928.jpg</a:t>
            </a:r>
            <a:endParaRPr lang="fr-FR" dirty="0" smtClean="0"/>
          </a:p>
          <a:p>
            <a:r>
              <a:rPr lang="fr-FR" dirty="0" smtClean="0">
                <a:hlinkClick r:id="rId9"/>
              </a:rPr>
              <a:t>http</a:t>
            </a:r>
            <a:r>
              <a:rPr lang="fr-FR" dirty="0">
                <a:hlinkClick r:id="rId9"/>
              </a:rPr>
              <a:t>://cs.wikipedia.org/wiki/Soubor:Jacques_Offenbach_by_F%C3%A9lix_Nadar_(restored).</a:t>
            </a:r>
            <a:r>
              <a:rPr lang="fr-FR" dirty="0" smtClean="0">
                <a:hlinkClick r:id="rId9"/>
              </a:rPr>
              <a:t>jpg</a:t>
            </a:r>
            <a:endParaRPr lang="fr-FR" dirty="0" smtClean="0"/>
          </a:p>
          <a:p>
            <a:r>
              <a:rPr lang="fr-FR" dirty="0" smtClean="0">
                <a:hlinkClick r:id="rId10"/>
              </a:rPr>
              <a:t>http://commons.wikimedia.org/wiki/File:Edith_Piaf.jpg</a:t>
            </a:r>
            <a:endParaRPr lang="fr-FR" dirty="0" smtClean="0"/>
          </a:p>
          <a:p>
            <a:r>
              <a:rPr lang="fr-FR" dirty="0" smtClean="0">
                <a:hlinkClick r:id="rId11"/>
              </a:rPr>
              <a:t>http://cs.wikipedia.org/wiki/Soubor:Domino_-_Jacques_Brel_4.jpg</a:t>
            </a:r>
            <a:endParaRPr lang="fr-FR" dirty="0" smtClean="0"/>
          </a:p>
          <a:p>
            <a:r>
              <a:rPr lang="fr-FR" dirty="0" smtClean="0">
                <a:hlinkClick r:id="rId12"/>
              </a:rPr>
              <a:t>http://commons.wikimedia.org/wiki/File:Cabrel2.jpg</a:t>
            </a:r>
            <a:endParaRPr lang="fr-FR" dirty="0" smtClean="0"/>
          </a:p>
          <a:p>
            <a:r>
              <a:rPr lang="fr-FR" dirty="0" smtClean="0">
                <a:hlinkClick r:id="rId13"/>
              </a:rPr>
              <a:t>http://commons.wikimedia.org/wiki/File:Zaz.JPG</a:t>
            </a:r>
            <a:endParaRPr lang="fr-FR" dirty="0"/>
          </a:p>
        </p:txBody>
      </p:sp>
      <p:sp>
        <p:nvSpPr>
          <p:cNvPr id="51203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52226" name="TextovéPole 5"/>
          <p:cNvSpPr txBox="1">
            <a:spLocks noChangeArrowheads="1"/>
          </p:cNvSpPr>
          <p:nvPr/>
        </p:nvSpPr>
        <p:spPr bwMode="auto">
          <a:xfrm>
            <a:off x="250825" y="549275"/>
            <a:ext cx="8609013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/>
              <a:t>Images, photos:</a:t>
            </a:r>
            <a:endParaRPr lang="cs-CZ" b="1" dirty="0"/>
          </a:p>
          <a:p>
            <a:r>
              <a:rPr lang="fr-FR" dirty="0">
                <a:hlinkClick r:id="rId2"/>
              </a:rPr>
              <a:t>http://en.wikipedia.org/wiki/File:Pierre-Auguste_Renoir,_</a:t>
            </a:r>
            <a:r>
              <a:rPr lang="fr-FR" dirty="0" smtClean="0">
                <a:hlinkClick r:id="rId2"/>
              </a:rPr>
              <a:t>Le_Moulin_de_la_Galette.jpg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</a:t>
            </a:r>
            <a:r>
              <a:rPr lang="cs-CZ" dirty="0">
                <a:hlinkClick r:id="rId3"/>
              </a:rPr>
              <a:t>://en.wikipedia.org/wiki/File:Edouard_Manet_-_Olympia_-_Google_Art_Project_3.jpg</a:t>
            </a:r>
            <a:endParaRPr lang="cs-CZ" dirty="0"/>
          </a:p>
          <a:p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en.wikipedia.org/wiki/File:Gauguin_Il_Cristo_giallo.jpg</a:t>
            </a:r>
            <a:endParaRPr lang="cs-CZ" dirty="0" smtClean="0"/>
          </a:p>
          <a:p>
            <a:r>
              <a:rPr lang="fr-FR" dirty="0" smtClean="0">
                <a:hlinkClick r:id="rId5"/>
              </a:rPr>
              <a:t>http</a:t>
            </a:r>
            <a:r>
              <a:rPr lang="fr-FR" dirty="0">
                <a:hlinkClick r:id="rId5"/>
              </a:rPr>
              <a:t>://en.wikipedia.org/wiki/File:Paul_Gauguin_056.jpg</a:t>
            </a:r>
            <a:endParaRPr lang="cs-CZ" dirty="0"/>
          </a:p>
          <a:p>
            <a:r>
              <a:rPr lang="cs-CZ" dirty="0">
                <a:hlinkClick r:id="rId6"/>
              </a:rPr>
              <a:t>http://commons.wikimedia.org/wiki/File:Paul_C%C3%A9zanne_-_La_Maison_du_pendu.jpg</a:t>
            </a:r>
            <a:endParaRPr lang="cs-CZ" dirty="0"/>
          </a:p>
          <a:p>
            <a:r>
              <a:rPr lang="cs-CZ" dirty="0">
                <a:hlinkClick r:id="rId7"/>
              </a:rPr>
              <a:t>http://commons.wikimedia.org/wiki/File:Paul_C%C3%A9zanne,_Les_joueurs_de_carte_(1892-95).jpg</a:t>
            </a:r>
            <a:endParaRPr lang="cs-CZ" dirty="0"/>
          </a:p>
          <a:p>
            <a:r>
              <a:rPr lang="cs-CZ" dirty="0">
                <a:hlinkClick r:id="rId8"/>
              </a:rPr>
              <a:t>http://commons.wikimedia.org/wiki/File:Camille_Pissarro_008.jpg</a:t>
            </a:r>
            <a:endParaRPr lang="cs-CZ" dirty="0"/>
          </a:p>
          <a:p>
            <a:r>
              <a:rPr lang="cs-CZ" dirty="0">
                <a:hlinkClick r:id="rId9"/>
              </a:rPr>
              <a:t>http://commons.wikimedia.org/wiki/File:Degas-_La_classe_de_danse_1874.jpg</a:t>
            </a:r>
            <a:endParaRPr lang="cs-CZ" dirty="0"/>
          </a:p>
          <a:p>
            <a:r>
              <a:rPr lang="cs-CZ" dirty="0">
                <a:hlinkClick r:id="rId10"/>
              </a:rPr>
              <a:t>http://cs.wikipedia.org/wiki/Soubor:Rousseau09.jpg</a:t>
            </a:r>
            <a:endParaRPr lang="cs-CZ" dirty="0"/>
          </a:p>
          <a:p>
            <a:r>
              <a:rPr lang="cs-CZ" dirty="0">
                <a:hlinkClick r:id="rId11"/>
              </a:rPr>
              <a:t>http://en.wikipedia.org/wiki/File:Braque_fruitdish_glass.jpg</a:t>
            </a:r>
            <a:endParaRPr lang="cs-CZ" dirty="0"/>
          </a:p>
          <a:p>
            <a:r>
              <a:rPr lang="cs-CZ" dirty="0">
                <a:hlinkClick r:id="rId12"/>
              </a:rPr>
              <a:t>http://cs.wikipedia.org/wiki/Soubor:Edgar_Germain_Hilaire_Degas_009.jpg</a:t>
            </a:r>
            <a:endParaRPr lang="cs-CZ" dirty="0"/>
          </a:p>
          <a:p>
            <a:r>
              <a:rPr lang="cs-CZ" dirty="0">
                <a:hlinkClick r:id="rId13"/>
              </a:rPr>
              <a:t>http://cs.wikipedia.org/wiki/Soubor:VanGogh_1887_Selbstbildnis.jpg</a:t>
            </a:r>
            <a:endParaRPr lang="cs-CZ" dirty="0"/>
          </a:p>
          <a:p>
            <a:r>
              <a:rPr lang="cs-CZ" dirty="0">
                <a:hlinkClick r:id="rId14"/>
              </a:rPr>
              <a:t>http://cs.wikipedia.org/wiki/Soubor:Vincent_Willem_van_Gogh_128.jpg</a:t>
            </a:r>
            <a:endParaRPr lang="cs-CZ" dirty="0"/>
          </a:p>
          <a:p>
            <a:r>
              <a:rPr lang="cs-CZ" dirty="0">
                <a:hlinkClick r:id="rId15"/>
              </a:rPr>
              <a:t>http://cs.wikipedia.org/wiki/Soubor:La_Chambre_%C3%A0_Arles,_by_Vincent_van_Gogh,_</a:t>
            </a:r>
            <a:r>
              <a:rPr lang="cs-CZ" dirty="0" smtClean="0">
                <a:hlinkClick r:id="rId15"/>
              </a:rPr>
              <a:t>from_C2RMF.jpg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52227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53250" name="TextovéPole 5"/>
          <p:cNvSpPr txBox="1">
            <a:spLocks noChangeArrowheads="1"/>
          </p:cNvSpPr>
          <p:nvPr/>
        </p:nvSpPr>
        <p:spPr bwMode="auto">
          <a:xfrm>
            <a:off x="250825" y="549275"/>
            <a:ext cx="8609013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/>
              <a:t>Images, photos</a:t>
            </a:r>
            <a:r>
              <a:rPr lang="fr-FR" b="1" dirty="0" smtClean="0"/>
              <a:t>:</a:t>
            </a:r>
          </a:p>
          <a:p>
            <a:r>
              <a:rPr lang="fr-FR" dirty="0" smtClean="0">
                <a:hlinkClick r:id="rId2"/>
              </a:rPr>
              <a:t>http://commons.wikimedia.org/wiki/File:Claude_Monet-Waterlilies.jpg</a:t>
            </a:r>
            <a:endParaRPr lang="fr-FR" dirty="0" smtClean="0"/>
          </a:p>
          <a:p>
            <a:r>
              <a:rPr lang="fr-FR" dirty="0" smtClean="0">
                <a:hlinkClick r:id="rId3"/>
              </a:rPr>
              <a:t>http://commons.wikimedia.org/wiki/File:Claude_Monet,_Impression,_soleil_levant,_1872.jpg</a:t>
            </a:r>
            <a:endParaRPr lang="fr-FR" dirty="0" smtClean="0">
              <a:hlinkClick r:id="rId4"/>
            </a:endParaRPr>
          </a:p>
          <a:p>
            <a:r>
              <a:rPr lang="fr-FR" dirty="0" smtClean="0">
                <a:hlinkClick r:id="rId4"/>
              </a:rPr>
              <a:t>http://fr.wikipedia.org/wiki/Portrait_de_Louis_XIV_en_costume_de_sacre</a:t>
            </a:r>
            <a:endParaRPr lang="fr-FR" dirty="0" smtClean="0"/>
          </a:p>
          <a:p>
            <a:r>
              <a:rPr lang="fr-FR" dirty="0" smtClean="0">
                <a:hlinkClick r:id="rId5"/>
              </a:rPr>
              <a:t>http://commons.wikimedia.org/wiki/File:Eug%C3%A8ne_Delacroix_-_La_libert%C3%A9_guidant_le_peuple.jpg</a:t>
            </a:r>
            <a:endParaRPr lang="fr-FR" dirty="0" smtClean="0"/>
          </a:p>
          <a:p>
            <a:r>
              <a:rPr lang="fr-FR" dirty="0" smtClean="0">
                <a:hlinkClick r:id="rId6"/>
              </a:rPr>
              <a:t>http://commons.wikimedia.org/wiki/File:Jacques-Louis_David,_The_Coronation_of_Napoleon_edit.jpg</a:t>
            </a:r>
            <a:endParaRPr lang="fr-FR" dirty="0" smtClean="0">
              <a:hlinkClick r:id="rId7"/>
            </a:endParaRPr>
          </a:p>
          <a:p>
            <a:r>
              <a:rPr lang="fr-FR" dirty="0" smtClean="0">
                <a:hlinkClick r:id="rId7"/>
              </a:rPr>
              <a:t>http://commons.wikimedia.org/wiki/File:Henri_de_Toulouse-Lautrec_005.jpg</a:t>
            </a:r>
            <a:endParaRPr lang="fr-FR" dirty="0" smtClean="0"/>
          </a:p>
          <a:p>
            <a:r>
              <a:rPr lang="fr-FR" dirty="0" smtClean="0">
                <a:hlinkClick r:id="rId8"/>
              </a:rPr>
              <a:t>http://commons.wikimedia.org/wiki/File:Lautrec_ambassadeurs,_aristide_bruant_(poster)_1892.jpg</a:t>
            </a:r>
            <a:endParaRPr lang="fr-FR" dirty="0" smtClean="0"/>
          </a:p>
          <a:p>
            <a:r>
              <a:rPr lang="fr-FR" dirty="0" smtClean="0">
                <a:hlinkClick r:id="rId9"/>
              </a:rPr>
              <a:t>http://commons.wikimedia.org/wiki/File:Chateau_de_Chenonceau_2008.jpg</a:t>
            </a:r>
            <a:endParaRPr lang="fr-FR" dirty="0" smtClean="0"/>
          </a:p>
          <a:p>
            <a:r>
              <a:rPr lang="fr-FR" dirty="0" smtClean="0">
                <a:hlinkClick r:id="rId10"/>
              </a:rPr>
              <a:t>http://cs.wikipedia.org/wiki/Soubor:Gustave_Eiffel_1888_Nadar.jpg</a:t>
            </a:r>
            <a:endParaRPr lang="fr-FR" dirty="0" smtClean="0"/>
          </a:p>
          <a:p>
            <a:r>
              <a:rPr lang="fr-FR" dirty="0" smtClean="0">
                <a:hlinkClick r:id="rId11"/>
              </a:rPr>
              <a:t>http://cs.wikipedia.org/wiki/Soubor:Zlaty_andel.jpg</a:t>
            </a:r>
            <a:endParaRPr lang="fr-FR" dirty="0" smtClean="0"/>
          </a:p>
          <a:p>
            <a:r>
              <a:rPr lang="fr-FR" dirty="0" smtClean="0">
                <a:hlinkClick r:id="rId12"/>
              </a:rPr>
              <a:t>http://commons.wikimedia.org/wiki/File:Corbusierhaus_Berlin_B.jpg</a:t>
            </a:r>
            <a:endParaRPr lang="fr-FR" dirty="0" smtClean="0"/>
          </a:p>
          <a:p>
            <a:r>
              <a:rPr lang="fr-FR" dirty="0" smtClean="0">
                <a:hlinkClick r:id="rId13"/>
              </a:rPr>
              <a:t>http://commons.wikimedia.org/wiki/File:Blv-haussmann-lafayette.jpg</a:t>
            </a:r>
            <a:endParaRPr lang="fr-FR" dirty="0" smtClean="0"/>
          </a:p>
          <a:p>
            <a:r>
              <a:rPr lang="fr-FR" dirty="0" smtClean="0">
                <a:hlinkClick r:id="rId14"/>
              </a:rPr>
              <a:t>http://commons.wikimedia.org/wiki/File:Autoroutes_Nord-Sud_et_viaduc_de_Millau.JPG</a:t>
            </a:r>
            <a:endParaRPr lang="fr-FR" dirty="0" smtClean="0"/>
          </a:p>
          <a:p>
            <a:r>
              <a:rPr lang="fr-FR" dirty="0" smtClean="0">
                <a:hlinkClick r:id="rId15"/>
              </a:rPr>
              <a:t>http://cs.wikipedia.org/wiki/Soubor:Creissels_et_Viaduct_de_Millau.jpg</a:t>
            </a:r>
            <a:endParaRPr lang="fr-FR" dirty="0" smtClean="0"/>
          </a:p>
          <a:p>
            <a:r>
              <a:rPr lang="fr-FR" dirty="0" smtClean="0">
                <a:hlinkClick r:id="rId16"/>
              </a:rPr>
              <a:t>http://commons.wikimedia.org/wiki/File:Viaduc-Millau_Pile-P2_Eiffel.svg</a:t>
            </a:r>
            <a:endParaRPr lang="fr-FR" dirty="0" smtClean="0"/>
          </a:p>
        </p:txBody>
      </p:sp>
      <p:sp>
        <p:nvSpPr>
          <p:cNvPr id="53251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54274" name="TextovéPole 5"/>
          <p:cNvSpPr txBox="1">
            <a:spLocks noChangeArrowheads="1"/>
          </p:cNvSpPr>
          <p:nvPr/>
        </p:nvSpPr>
        <p:spPr bwMode="auto">
          <a:xfrm>
            <a:off x="250825" y="549275"/>
            <a:ext cx="860901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/>
              <a:t>Images, photos:</a:t>
            </a:r>
            <a:endParaRPr lang="cs-CZ" b="1"/>
          </a:p>
          <a:p>
            <a:r>
              <a:rPr lang="cs-CZ">
                <a:hlinkClick r:id="rId2"/>
              </a:rPr>
              <a:t>http://commons.wikimedia.org/wiki/File:ThinkingMan_Rodin.jpg</a:t>
            </a:r>
            <a:endParaRPr lang="cs-CZ"/>
          </a:p>
          <a:p>
            <a:r>
              <a:rPr lang="cs-CZ">
                <a:hlinkClick r:id="rId3"/>
              </a:rPr>
              <a:t>http://commons.wikimedia.org/wiki/File:Baiser_de_Rodin.JPG</a:t>
            </a:r>
            <a:endParaRPr lang="cs-CZ"/>
          </a:p>
          <a:p>
            <a:r>
              <a:rPr lang="cs-CZ">
                <a:hlinkClick r:id="rId4"/>
              </a:rPr>
              <a:t>http://commons.wikimedia.org/wiki/File:Bourgeois_de_Calais,_mus%C3%A9e_Rodin.JPG</a:t>
            </a:r>
            <a:endParaRPr lang="cs-CZ"/>
          </a:p>
          <a:p>
            <a:endParaRPr lang="cs-CZ" b="1"/>
          </a:p>
        </p:txBody>
      </p:sp>
      <p:sp>
        <p:nvSpPr>
          <p:cNvPr id="54275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smtClean="0">
                <a:solidFill>
                  <a:srgbClr val="0033CC"/>
                </a:solidFill>
              </a:rPr>
              <a:t>Théâtre</a:t>
            </a:r>
            <a:endParaRPr lang="fr-FR" smtClean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0825" y="1125538"/>
            <a:ext cx="8643938" cy="5357812"/>
          </a:xfrm>
          <a:solidFill>
            <a:schemeClr val="bg1"/>
          </a:solidFill>
        </p:spPr>
        <p:txBody>
          <a:bodyPr rtlCol="0">
            <a:normAutofit fontScale="92500" lnSpcReduction="10000"/>
          </a:bodyPr>
          <a:lstStyle/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300" b="1" dirty="0" smtClean="0">
                <a:solidFill>
                  <a:srgbClr val="0033CC"/>
                </a:solidFill>
              </a:rPr>
              <a:t>Sortes de spectacles</a:t>
            </a:r>
            <a:r>
              <a:rPr lang="fr-FR" sz="2300" dirty="0" smtClean="0">
                <a:solidFill>
                  <a:srgbClr val="0033CC"/>
                </a:solidFill>
              </a:rPr>
              <a:t>: </a:t>
            </a:r>
            <a:r>
              <a:rPr lang="fr-FR" sz="2300" i="1" dirty="0" smtClean="0"/>
              <a:t>le ballet, le drame, la farce, la comédie, la tragédie, l</a:t>
            </a:r>
            <a:r>
              <a:rPr lang="cs-CZ" sz="2300" i="1" dirty="0" smtClean="0"/>
              <a:t>‘</a:t>
            </a:r>
            <a:r>
              <a:rPr lang="fr-FR" sz="2300" i="1" dirty="0" smtClean="0"/>
              <a:t>opéra, l</a:t>
            </a:r>
            <a:r>
              <a:rPr lang="cs-CZ" sz="2300" i="1" dirty="0" smtClean="0"/>
              <a:t>‘</a:t>
            </a:r>
            <a:r>
              <a:rPr lang="fr-FR" sz="2300" i="1" dirty="0" smtClean="0"/>
              <a:t>opérette, le musical...</a:t>
            </a:r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300" dirty="0" smtClean="0"/>
              <a:t>Les enfants aiment aller au </a:t>
            </a:r>
            <a:r>
              <a:rPr lang="fr-FR" sz="2300" i="1" dirty="0" smtClean="0"/>
              <a:t>théâtre de marionnettes</a:t>
            </a:r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300" dirty="0" smtClean="0"/>
              <a:t>En été, il est populaire le </a:t>
            </a:r>
            <a:r>
              <a:rPr lang="fr-FR" sz="2300" i="1" dirty="0" smtClean="0"/>
              <a:t>théâtre en pl</a:t>
            </a:r>
            <a:r>
              <a:rPr lang="cs-CZ" sz="2300" i="1" dirty="0" smtClean="0"/>
              <a:t>e</a:t>
            </a:r>
            <a:r>
              <a:rPr lang="fr-FR" sz="2300" i="1" dirty="0" smtClean="0"/>
              <a:t>in air</a:t>
            </a:r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300" dirty="0" smtClean="0"/>
              <a:t>Il y a aussi des gens qui jouent le </a:t>
            </a:r>
            <a:r>
              <a:rPr lang="fr-FR" sz="2300" i="1" dirty="0" smtClean="0"/>
              <a:t>théâtre d´amateur</a:t>
            </a:r>
            <a:endParaRPr lang="fr-FR" sz="2300" dirty="0" smtClean="0"/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300" b="1" dirty="0" smtClean="0">
                <a:solidFill>
                  <a:srgbClr val="0033CC"/>
                </a:solidFill>
              </a:rPr>
              <a:t>Parties principales du théâtre</a:t>
            </a:r>
            <a:r>
              <a:rPr lang="fr-FR" sz="2300" dirty="0" smtClean="0">
                <a:solidFill>
                  <a:srgbClr val="0033CC"/>
                </a:solidFill>
              </a:rPr>
              <a:t>:</a:t>
            </a:r>
            <a:r>
              <a:rPr lang="cs-CZ" sz="2300" dirty="0" smtClean="0">
                <a:solidFill>
                  <a:srgbClr val="0033CC"/>
                </a:solidFill>
              </a:rPr>
              <a:t> </a:t>
            </a:r>
            <a:r>
              <a:rPr lang="fr-FR" sz="2300" i="1" dirty="0" smtClean="0"/>
              <a:t>le vestiaire, la salle de spectacle, la scène</a:t>
            </a:r>
            <a:r>
              <a:rPr lang="cs-CZ" sz="2300" i="1" dirty="0" smtClean="0"/>
              <a:t> </a:t>
            </a:r>
            <a:r>
              <a:rPr lang="fr-FR" sz="2300" i="1" dirty="0" smtClean="0"/>
              <a:t>avec les coulisses et le rideau, le balcon, la galerie,</a:t>
            </a:r>
            <a:r>
              <a:rPr lang="cs-CZ" sz="2300" i="1" dirty="0" smtClean="0"/>
              <a:t> </a:t>
            </a:r>
            <a:r>
              <a:rPr lang="fr-FR" sz="2300" i="1" dirty="0" smtClean="0"/>
              <a:t>la loge,</a:t>
            </a:r>
            <a:r>
              <a:rPr lang="cs-CZ" sz="2300" i="1" dirty="0" smtClean="0"/>
              <a:t> </a:t>
            </a:r>
            <a:r>
              <a:rPr lang="fr-FR" sz="2300" i="1" dirty="0" smtClean="0"/>
              <a:t>le foyer, le couloir, la caisse</a:t>
            </a:r>
            <a:r>
              <a:rPr lang="cs-CZ" sz="2300" i="1" dirty="0" smtClean="0"/>
              <a:t>…</a:t>
            </a:r>
            <a:endParaRPr lang="fr-FR" sz="2300" i="1" dirty="0" smtClean="0"/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300" b="1" dirty="0" smtClean="0">
                <a:solidFill>
                  <a:srgbClr val="0033CC"/>
                </a:solidFill>
              </a:rPr>
              <a:t>Employés du théâtre</a:t>
            </a:r>
            <a:r>
              <a:rPr lang="fr-FR" sz="2300" dirty="0" smtClean="0">
                <a:solidFill>
                  <a:srgbClr val="0033CC"/>
                </a:solidFill>
              </a:rPr>
              <a:t>: </a:t>
            </a:r>
            <a:r>
              <a:rPr lang="fr-FR" sz="2300" i="1" dirty="0" smtClean="0"/>
              <a:t>le directeur, l</a:t>
            </a:r>
            <a:r>
              <a:rPr lang="cs-CZ" sz="2300" i="1" dirty="0" smtClean="0"/>
              <a:t>‘</a:t>
            </a:r>
            <a:r>
              <a:rPr lang="fr-FR" sz="2300" i="1" dirty="0" smtClean="0"/>
              <a:t>ouvreuse, le d</a:t>
            </a:r>
            <a:r>
              <a:rPr lang="cs-CZ" sz="2300" i="1" dirty="0" smtClean="0"/>
              <a:t>é</a:t>
            </a:r>
            <a:r>
              <a:rPr lang="fr-FR" sz="2300" i="1" dirty="0" smtClean="0"/>
              <a:t>corateu</a:t>
            </a:r>
            <a:r>
              <a:rPr lang="cs-CZ" sz="2300" i="1" dirty="0" smtClean="0"/>
              <a:t>r</a:t>
            </a:r>
            <a:r>
              <a:rPr lang="fr-FR" sz="2300" i="1" dirty="0" smtClean="0"/>
              <a:t>, le cost</a:t>
            </a:r>
            <a:r>
              <a:rPr lang="cs-CZ" sz="2300" i="1" dirty="0" smtClean="0"/>
              <a:t>u</a:t>
            </a:r>
            <a:r>
              <a:rPr lang="fr-FR" sz="2300" i="1" dirty="0" smtClean="0"/>
              <a:t>mieur, le maqui</a:t>
            </a:r>
            <a:r>
              <a:rPr lang="cs-CZ" sz="2300" i="1" dirty="0" err="1" smtClean="0"/>
              <a:t>ll</a:t>
            </a:r>
            <a:r>
              <a:rPr lang="fr-FR" sz="2300" i="1" dirty="0" smtClean="0"/>
              <a:t>eur, la caissière, le souf</a:t>
            </a:r>
            <a:r>
              <a:rPr lang="cs-CZ" sz="2300" i="1" dirty="0" smtClean="0"/>
              <a:t>f</a:t>
            </a:r>
            <a:r>
              <a:rPr lang="fr-FR" sz="2300" i="1" dirty="0" smtClean="0"/>
              <a:t>leur...</a:t>
            </a:r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300" dirty="0" smtClean="0"/>
              <a:t>Les </a:t>
            </a:r>
            <a:r>
              <a:rPr lang="fr-FR" sz="2300" i="1" dirty="0" smtClean="0"/>
              <a:t>spectateurs</a:t>
            </a:r>
            <a:r>
              <a:rPr lang="fr-FR" sz="2300" dirty="0" smtClean="0"/>
              <a:t> applaudissent les </a:t>
            </a:r>
            <a:r>
              <a:rPr lang="fr-FR" sz="2300" i="1" dirty="0" smtClean="0"/>
              <a:t>acteurs</a:t>
            </a:r>
            <a:r>
              <a:rPr lang="fr-FR" sz="2300" dirty="0" smtClean="0"/>
              <a:t> et les </a:t>
            </a:r>
            <a:r>
              <a:rPr lang="fr-FR" sz="2300" i="1" dirty="0" smtClean="0"/>
              <a:t>actrices</a:t>
            </a:r>
            <a:r>
              <a:rPr lang="fr-FR" sz="2300" dirty="0" smtClean="0"/>
              <a:t>, les </a:t>
            </a:r>
            <a:r>
              <a:rPr lang="fr-FR" sz="2300" i="1" dirty="0" smtClean="0"/>
              <a:t>danseurs</a:t>
            </a:r>
            <a:r>
              <a:rPr lang="fr-FR" sz="2300" dirty="0" smtClean="0"/>
              <a:t> et les </a:t>
            </a:r>
            <a:r>
              <a:rPr lang="fr-FR" sz="2300" i="1" dirty="0" smtClean="0"/>
              <a:t>danseuses</a:t>
            </a:r>
            <a:r>
              <a:rPr lang="fr-FR" sz="2300" dirty="0" smtClean="0"/>
              <a:t>, les </a:t>
            </a:r>
            <a:r>
              <a:rPr lang="fr-FR" sz="2300" i="1" dirty="0" smtClean="0"/>
              <a:t>chanteurs</a:t>
            </a:r>
            <a:r>
              <a:rPr lang="fr-FR" sz="2300" dirty="0" smtClean="0"/>
              <a:t> et les </a:t>
            </a:r>
            <a:r>
              <a:rPr lang="fr-FR" sz="2300" i="1" dirty="0" smtClean="0"/>
              <a:t>chanteuses</a:t>
            </a:r>
            <a:r>
              <a:rPr lang="fr-FR" sz="2300" dirty="0" smtClean="0"/>
              <a:t>. Ils apprécient leurs </a:t>
            </a:r>
            <a:r>
              <a:rPr lang="fr-FR" sz="2300" i="1" dirty="0" smtClean="0"/>
              <a:t>héros</a:t>
            </a:r>
            <a:r>
              <a:rPr lang="fr-FR" sz="2300" dirty="0" smtClean="0"/>
              <a:t> qui jouent bien leurs rôles.</a:t>
            </a:r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300" dirty="0" smtClean="0"/>
              <a:t>Le spectacle est préparé par le </a:t>
            </a:r>
            <a:r>
              <a:rPr lang="fr-FR" sz="2300" i="1" dirty="0" smtClean="0"/>
              <a:t>metteur en scène</a:t>
            </a:r>
            <a:endParaRPr lang="cs-CZ" sz="2300" i="1" dirty="0" smtClean="0"/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300" dirty="0" smtClean="0"/>
              <a:t>Au théâtre</a:t>
            </a:r>
            <a:r>
              <a:rPr lang="cs-CZ" sz="2300" dirty="0" smtClean="0"/>
              <a:t>,</a:t>
            </a:r>
            <a:r>
              <a:rPr lang="fr-FR" sz="2300" dirty="0" smtClean="0"/>
              <a:t> on peut admirer non seulement les prestations artistiques de grands acteurs mais aussi les peintures et les statues des artistes éminents</a:t>
            </a:r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sz="2300" dirty="0" smtClean="0"/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100" dirty="0" smtClean="0"/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sz="2100" dirty="0" smtClean="0"/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18436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smtClean="0">
                <a:solidFill>
                  <a:srgbClr val="0033CC"/>
                </a:solidFill>
              </a:rPr>
              <a:t>Grands hommes du théâtre</a:t>
            </a:r>
          </a:p>
        </p:txBody>
      </p:sp>
      <p:sp>
        <p:nvSpPr>
          <p:cNvPr id="19458" name="Zástupný symbol pro obsah 4"/>
          <p:cNvSpPr>
            <a:spLocks noGrp="1"/>
          </p:cNvSpPr>
          <p:nvPr>
            <p:ph idx="1"/>
          </p:nvPr>
        </p:nvSpPr>
        <p:spPr>
          <a:xfrm>
            <a:off x="214313" y="1643063"/>
            <a:ext cx="4500562" cy="3071812"/>
          </a:xfrm>
          <a:solidFill>
            <a:schemeClr val="bg1"/>
          </a:solidFill>
        </p:spPr>
        <p:txBody>
          <a:bodyPr/>
          <a:lstStyle/>
          <a:p>
            <a:pPr marL="179388" indent="-179388" eaLnBrk="1" hangingPunct="1">
              <a:spcBef>
                <a:spcPts val="600"/>
              </a:spcBef>
            </a:pPr>
            <a:r>
              <a:rPr lang="fr-FR" sz="2100" b="1" smtClean="0"/>
              <a:t>Pierre Corneille </a:t>
            </a:r>
            <a:r>
              <a:rPr lang="cs-CZ" sz="2100" smtClean="0"/>
              <a:t>– </a:t>
            </a:r>
            <a:r>
              <a:rPr lang="fr-FR" sz="2100" i="1" smtClean="0"/>
              <a:t>Cid</a:t>
            </a:r>
            <a:endParaRPr lang="cs-CZ" sz="2100" smtClean="0"/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b="1" smtClean="0"/>
              <a:t>Jean Racine </a:t>
            </a:r>
            <a:r>
              <a:rPr lang="cs-CZ" sz="2100" smtClean="0"/>
              <a:t>– </a:t>
            </a:r>
            <a:r>
              <a:rPr lang="fr-FR" sz="2100" i="1" smtClean="0"/>
              <a:t>Phèdre</a:t>
            </a:r>
            <a:endParaRPr lang="cs-CZ" sz="2100" i="1" smtClean="0"/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b="1" smtClean="0"/>
              <a:t>Molière</a:t>
            </a:r>
            <a:r>
              <a:rPr lang="fr-FR" sz="2100" smtClean="0"/>
              <a:t> </a:t>
            </a:r>
            <a:r>
              <a:rPr lang="cs-CZ" sz="2100" smtClean="0"/>
              <a:t>– </a:t>
            </a:r>
            <a:r>
              <a:rPr lang="fr-FR" sz="2100" i="1" smtClean="0"/>
              <a:t>Tartuffe</a:t>
            </a:r>
            <a:endParaRPr lang="cs-CZ" sz="2100" i="1" smtClean="0"/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b="1" smtClean="0"/>
              <a:t>Jean Giraudoux</a:t>
            </a:r>
            <a:r>
              <a:rPr lang="fr-FR" sz="2100" smtClean="0"/>
              <a:t> </a:t>
            </a:r>
            <a:r>
              <a:rPr lang="cs-CZ" sz="2100" smtClean="0"/>
              <a:t>– </a:t>
            </a:r>
            <a:r>
              <a:rPr lang="fr-FR" sz="2100" i="1" smtClean="0"/>
              <a:t>Électre</a:t>
            </a:r>
            <a:endParaRPr lang="cs-CZ" sz="2100" smtClean="0"/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b="1" smtClean="0"/>
              <a:t>Jean Anouilh </a:t>
            </a:r>
            <a:r>
              <a:rPr lang="cs-CZ" sz="2100" smtClean="0"/>
              <a:t>– </a:t>
            </a:r>
            <a:r>
              <a:rPr lang="fr-FR" sz="2100" i="1" smtClean="0"/>
              <a:t>Bal des voleurs</a:t>
            </a:r>
            <a:endParaRPr lang="cs-CZ" sz="2100" i="1" smtClean="0"/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b="1" smtClean="0"/>
              <a:t>Eugène Ionesco </a:t>
            </a:r>
            <a:r>
              <a:rPr lang="cs-CZ" sz="2100" smtClean="0"/>
              <a:t>– </a:t>
            </a:r>
            <a:r>
              <a:rPr lang="fr-FR" sz="2100" i="1" smtClean="0"/>
              <a:t>Cantatrice chauve</a:t>
            </a:r>
            <a:endParaRPr lang="cs-CZ" sz="2100" smtClean="0"/>
          </a:p>
          <a:p>
            <a:pPr marL="179388" indent="-179388" eaLnBrk="1" hangingPunct="1">
              <a:spcBef>
                <a:spcPts val="600"/>
              </a:spcBef>
            </a:pPr>
            <a:r>
              <a:rPr lang="fr-FR" sz="2100" b="1" smtClean="0"/>
              <a:t>Samuel Beckett </a:t>
            </a:r>
            <a:r>
              <a:rPr lang="cs-CZ" sz="2100" smtClean="0"/>
              <a:t>– </a:t>
            </a:r>
            <a:r>
              <a:rPr lang="fr-FR" sz="2100" i="1" smtClean="0"/>
              <a:t>En attendant Godot</a:t>
            </a:r>
            <a:endParaRPr lang="fr-FR" sz="2100" smtClean="0"/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19460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19461" name="Picture 12" descr="Soubor:Paris Opera full frontal architecture, May 2009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1643063"/>
            <a:ext cx="3927475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13"/>
          <p:cNvSpPr txBox="1">
            <a:spLocks noChangeArrowheads="1"/>
          </p:cNvSpPr>
          <p:nvPr/>
        </p:nvSpPr>
        <p:spPr bwMode="auto">
          <a:xfrm rot="-5400000">
            <a:off x="7989888" y="3511550"/>
            <a:ext cx="1392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000"/>
              <a:t>Auteur: Peter Rivera</a:t>
            </a:r>
            <a:r>
              <a:rPr lang="fr-FR"/>
              <a:t> </a:t>
            </a:r>
          </a:p>
        </p:txBody>
      </p:sp>
      <p:sp>
        <p:nvSpPr>
          <p:cNvPr id="19463" name="Text Box 14"/>
          <p:cNvSpPr txBox="1">
            <a:spLocks noChangeArrowheads="1"/>
          </p:cNvSpPr>
          <p:nvPr/>
        </p:nvSpPr>
        <p:spPr bwMode="auto">
          <a:xfrm>
            <a:off x="5357813" y="4286250"/>
            <a:ext cx="2786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/>
              <a:t>Opéra </a:t>
            </a:r>
            <a:r>
              <a:rPr lang="fr-FR" dirty="0" smtClean="0"/>
              <a:t>national </a:t>
            </a:r>
            <a:r>
              <a:rPr lang="fr-FR" dirty="0"/>
              <a:t>de Paris</a:t>
            </a:r>
            <a:endParaRPr lang="cs-CZ" dirty="0"/>
          </a:p>
          <a:p>
            <a:r>
              <a:rPr lang="fr-FR" dirty="0"/>
              <a:t>«</a:t>
            </a:r>
            <a:r>
              <a:rPr lang="cs-CZ" dirty="0"/>
              <a:t> </a:t>
            </a:r>
            <a:r>
              <a:rPr lang="fr-FR" i="1" dirty="0"/>
              <a:t>Opéra Garnier</a:t>
            </a:r>
            <a:r>
              <a:rPr lang="cs-CZ" i="1" dirty="0"/>
              <a:t> </a:t>
            </a:r>
            <a:r>
              <a:rPr lang="fr-FR" dirty="0"/>
              <a:t>»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643063" y="5214938"/>
            <a:ext cx="5800725" cy="815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9388" indent="-179388">
              <a:spcBef>
                <a:spcPts val="600"/>
              </a:spcBef>
              <a:defRPr/>
            </a:pPr>
            <a:r>
              <a:rPr lang="fr-FR" sz="2100" b="1" i="1" dirty="0">
                <a:solidFill>
                  <a:srgbClr val="0033CC"/>
                </a:solidFill>
                <a:latin typeface="+mj-lt"/>
              </a:rPr>
              <a:t>Vous aimez aller au théâtre? Vous y allez souvent?</a:t>
            </a:r>
          </a:p>
          <a:p>
            <a:pPr marL="179388" indent="-179388">
              <a:spcBef>
                <a:spcPts val="600"/>
              </a:spcBef>
              <a:defRPr/>
            </a:pPr>
            <a:r>
              <a:rPr lang="fr-FR" sz="2100" b="1" i="1" dirty="0">
                <a:solidFill>
                  <a:srgbClr val="0033CC"/>
                </a:solidFill>
                <a:latin typeface="+mj-lt"/>
              </a:rPr>
              <a:t>Quelle pièce avez-vous vu le dernier temps?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smtClean="0">
                <a:solidFill>
                  <a:srgbClr val="F6910A"/>
                </a:solidFill>
              </a:rPr>
              <a:t>Musique</a:t>
            </a:r>
            <a:endParaRPr lang="fr-FR" smtClean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850" y="1125538"/>
            <a:ext cx="8643938" cy="5214937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marL="177800" indent="-177800">
              <a:defRPr/>
            </a:pPr>
            <a:r>
              <a:rPr lang="fr-FR" sz="2100" dirty="0" smtClean="0"/>
              <a:t>La façon de se reposer et de se détendre agréablement</a:t>
            </a:r>
          </a:p>
          <a:p>
            <a:pPr marL="177800" indent="-177800">
              <a:defRPr/>
            </a:pPr>
            <a:r>
              <a:rPr lang="fr-FR" sz="2100" dirty="0" smtClean="0"/>
              <a:t>On peut l</a:t>
            </a:r>
            <a:r>
              <a:rPr lang="cs-CZ" sz="2100" dirty="0" smtClean="0"/>
              <a:t>‘</a:t>
            </a:r>
            <a:r>
              <a:rPr lang="fr-FR" sz="2100" dirty="0" smtClean="0"/>
              <a:t>écouter chez soi par l‘intermédi</a:t>
            </a:r>
            <a:r>
              <a:rPr lang="cs-CZ" sz="2100" dirty="0" err="1" smtClean="0"/>
              <a:t>ai</a:t>
            </a:r>
            <a:r>
              <a:rPr lang="fr-FR" sz="2100" dirty="0" smtClean="0"/>
              <a:t>re de </a:t>
            </a:r>
            <a:r>
              <a:rPr lang="fr-FR" sz="2100" i="1" dirty="0" smtClean="0"/>
              <a:t>la chaîne haute-fid</a:t>
            </a:r>
            <a:r>
              <a:rPr lang="cs-CZ" sz="2100" i="1" dirty="0" smtClean="0"/>
              <a:t>é</a:t>
            </a:r>
            <a:r>
              <a:rPr lang="fr-FR" sz="2100" i="1" dirty="0" smtClean="0"/>
              <a:t>lité, du magnétophone, du baladeur, du lecteur CD, d‘ordinateur</a:t>
            </a:r>
          </a:p>
          <a:p>
            <a:pPr marL="177800" indent="-177800">
              <a:defRPr/>
            </a:pPr>
            <a:r>
              <a:rPr lang="fr-FR" sz="2100" dirty="0" smtClean="0"/>
              <a:t>On peut aller dans une </a:t>
            </a:r>
            <a:r>
              <a:rPr lang="fr-FR" sz="2100" i="1" dirty="0" smtClean="0"/>
              <a:t>salle de concert, </a:t>
            </a:r>
            <a:r>
              <a:rPr lang="fr-FR" sz="2100" dirty="0" smtClean="0"/>
              <a:t>écouter une </a:t>
            </a:r>
            <a:r>
              <a:rPr lang="fr-FR" sz="2100" i="1" dirty="0" smtClean="0"/>
              <a:t>symphonie</a:t>
            </a:r>
            <a:r>
              <a:rPr lang="fr-FR" sz="2100" dirty="0" smtClean="0"/>
              <a:t> ou un </a:t>
            </a:r>
            <a:r>
              <a:rPr lang="fr-FR" sz="2100" i="1" dirty="0" smtClean="0"/>
              <a:t>concert</a:t>
            </a:r>
            <a:r>
              <a:rPr lang="fr-FR" sz="2100" dirty="0" smtClean="0"/>
              <a:t> (</a:t>
            </a:r>
            <a:r>
              <a:rPr lang="fr-FR" sz="2100" i="1" dirty="0" smtClean="0"/>
              <a:t>le duo, le trio, le quatuor, le quintette</a:t>
            </a:r>
            <a:r>
              <a:rPr lang="fr-FR" sz="2100" dirty="0" smtClean="0"/>
              <a:t>)</a:t>
            </a:r>
          </a:p>
          <a:p>
            <a:pPr marL="177800" indent="-177800">
              <a:defRPr/>
            </a:pPr>
            <a:r>
              <a:rPr lang="fr-FR" sz="2100" dirty="0" smtClean="0"/>
              <a:t>La musique se présente dans les formes différentes comme </a:t>
            </a:r>
            <a:r>
              <a:rPr lang="fr-FR" sz="2100" i="1" dirty="0" smtClean="0"/>
              <a:t>le rock, le jazz, le slam, la musique classique, moderne, folklorique, musique de dance…</a:t>
            </a:r>
          </a:p>
          <a:p>
            <a:pPr marL="177800" indent="-177800">
              <a:defRPr/>
            </a:pPr>
            <a:r>
              <a:rPr lang="fr-FR" sz="2100" b="1" dirty="0" smtClean="0">
                <a:solidFill>
                  <a:srgbClr val="F6910A"/>
                </a:solidFill>
              </a:rPr>
              <a:t>On distin</a:t>
            </a:r>
            <a:r>
              <a:rPr lang="cs-CZ" sz="2100" b="1" dirty="0" smtClean="0">
                <a:solidFill>
                  <a:srgbClr val="F6910A"/>
                </a:solidFill>
              </a:rPr>
              <a:t>g</a:t>
            </a:r>
            <a:r>
              <a:rPr lang="fr-FR" sz="2100" b="1" dirty="0" smtClean="0">
                <a:solidFill>
                  <a:srgbClr val="F6910A"/>
                </a:solidFill>
              </a:rPr>
              <a:t>ue 4 groupes d‘instruments:</a:t>
            </a:r>
          </a:p>
          <a:p>
            <a:pPr marL="457200" indent="-279400">
              <a:buFont typeface="+mj-lt"/>
              <a:buAutoNum type="arabicPeriod"/>
              <a:defRPr/>
            </a:pPr>
            <a:r>
              <a:rPr lang="fr-FR" sz="2100" b="1" dirty="0" smtClean="0"/>
              <a:t>instruments à cordes </a:t>
            </a:r>
            <a:r>
              <a:rPr lang="fr-FR" sz="2100" dirty="0" smtClean="0"/>
              <a:t>– </a:t>
            </a:r>
            <a:r>
              <a:rPr lang="fr-FR" sz="2100" i="1" dirty="0" smtClean="0"/>
              <a:t>la guitare, le banjo, la mandoline, le violon, le violoncelle, la contr</a:t>
            </a:r>
            <a:r>
              <a:rPr lang="cs-CZ" sz="2100" i="1" dirty="0" smtClean="0"/>
              <a:t>e</a:t>
            </a:r>
            <a:r>
              <a:rPr lang="fr-FR" sz="2100" i="1" dirty="0" smtClean="0"/>
              <a:t>bass</a:t>
            </a:r>
            <a:r>
              <a:rPr lang="cs-CZ" sz="2100" i="1" dirty="0" smtClean="0"/>
              <a:t>e</a:t>
            </a:r>
            <a:r>
              <a:rPr lang="fr-FR" sz="2100" i="1" dirty="0" smtClean="0"/>
              <a:t>, la harpe...</a:t>
            </a:r>
          </a:p>
          <a:p>
            <a:pPr marL="457200" indent="-279400">
              <a:buFont typeface="+mj-lt"/>
              <a:buAutoNum type="arabicPeriod" startAt="2"/>
              <a:defRPr/>
            </a:pPr>
            <a:r>
              <a:rPr lang="fr-FR" sz="2100" b="1" dirty="0" smtClean="0"/>
              <a:t>instruments à vent </a:t>
            </a:r>
            <a:r>
              <a:rPr lang="fr-FR" sz="2100" dirty="0" smtClean="0"/>
              <a:t>– </a:t>
            </a:r>
            <a:r>
              <a:rPr lang="fr-FR" sz="2100" i="1" dirty="0" smtClean="0"/>
              <a:t>la flûte, la trompette, le saxophone, la clarinette, le hautbois...</a:t>
            </a:r>
          </a:p>
          <a:p>
            <a:pPr marL="457200" indent="-279400">
              <a:buFont typeface="+mj-lt"/>
              <a:buAutoNum type="arabicPeriod" startAt="3"/>
              <a:defRPr/>
            </a:pPr>
            <a:r>
              <a:rPr lang="fr-FR" sz="2100" b="1" dirty="0" smtClean="0"/>
              <a:t>instruments à percussion </a:t>
            </a:r>
            <a:r>
              <a:rPr lang="fr-FR" sz="2100" dirty="0" smtClean="0"/>
              <a:t>– </a:t>
            </a:r>
            <a:r>
              <a:rPr lang="fr-FR" sz="2100" i="1" dirty="0" smtClean="0"/>
              <a:t>le tambour, la batterie, le triangle..</a:t>
            </a:r>
            <a:r>
              <a:rPr lang="fr-FR" sz="2100" dirty="0" smtClean="0"/>
              <a:t>.</a:t>
            </a:r>
          </a:p>
          <a:p>
            <a:pPr marL="457200" indent="-279400">
              <a:buFont typeface="+mj-lt"/>
              <a:buAutoNum type="arabicPeriod" startAt="3"/>
              <a:defRPr/>
            </a:pPr>
            <a:r>
              <a:rPr lang="fr-FR" sz="2100" b="1" dirty="0" smtClean="0"/>
              <a:t>instruments à clavier </a:t>
            </a:r>
            <a:r>
              <a:rPr lang="fr-FR" sz="2100" dirty="0" smtClean="0"/>
              <a:t>– </a:t>
            </a:r>
            <a:r>
              <a:rPr lang="fr-FR" sz="2100" i="1" dirty="0" smtClean="0"/>
              <a:t>le piano, l‘org</a:t>
            </a:r>
            <a:r>
              <a:rPr lang="cs-CZ" sz="2100" i="1" dirty="0" smtClean="0"/>
              <a:t>u</a:t>
            </a:r>
            <a:r>
              <a:rPr lang="fr-FR" sz="2100" i="1" dirty="0" smtClean="0"/>
              <a:t>e, l‘accordéon...</a:t>
            </a:r>
          </a:p>
          <a:p>
            <a:pPr marL="177800" indent="-177800">
              <a:defRPr/>
            </a:pPr>
            <a:endParaRPr lang="cs-CZ" sz="2100" dirty="0"/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20484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smtClean="0">
                <a:solidFill>
                  <a:srgbClr val="F6910A"/>
                </a:solidFill>
              </a:rPr>
              <a:t>Musique classique</a:t>
            </a:r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21507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sp>
        <p:nvSpPr>
          <p:cNvPr id="21508" name="Zástupný symbol pro obsah 4"/>
          <p:cNvSpPr>
            <a:spLocks/>
          </p:cNvSpPr>
          <p:nvPr/>
        </p:nvSpPr>
        <p:spPr bwMode="auto">
          <a:xfrm>
            <a:off x="500063" y="1285875"/>
            <a:ext cx="8643937" cy="500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indent="-1778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fr-FR" sz="2100">
                <a:latin typeface="Calibri" pitchFamily="34" charset="0"/>
              </a:rPr>
              <a:t>La France a donné au monde plusieurs </a:t>
            </a:r>
            <a:r>
              <a:rPr lang="fr-FR" sz="2100" i="1">
                <a:latin typeface="Calibri" pitchFamily="34" charset="0"/>
              </a:rPr>
              <a:t>musiciens</a:t>
            </a:r>
            <a:r>
              <a:rPr lang="fr-FR" sz="2100">
                <a:latin typeface="Calibri" pitchFamily="34" charset="0"/>
              </a:rPr>
              <a:t> excellents</a:t>
            </a:r>
          </a:p>
          <a:p>
            <a:pPr marL="177800" indent="-1778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fr-FR" sz="2100" u="sng">
                <a:latin typeface="Calibri" pitchFamily="34" charset="0"/>
              </a:rPr>
              <a:t>Compositeurs de la musique classique </a:t>
            </a:r>
            <a:r>
              <a:rPr lang="fr-FR" sz="2100">
                <a:latin typeface="Calibri" pitchFamily="34" charset="0"/>
              </a:rPr>
              <a:t>:</a:t>
            </a:r>
          </a:p>
          <a:p>
            <a:pPr marL="177800" indent="-177800" eaLnBrk="0" hangingPunct="0"/>
            <a:r>
              <a:rPr lang="fr-FR" sz="2100">
                <a:latin typeface="Calibri" pitchFamily="34" charset="0"/>
              </a:rPr>
              <a:t>	</a:t>
            </a:r>
            <a:r>
              <a:rPr lang="fr-FR" sz="2100" b="1">
                <a:latin typeface="Calibri" pitchFamily="34" charset="0"/>
              </a:rPr>
              <a:t>Georges Bizet</a:t>
            </a:r>
            <a:r>
              <a:rPr lang="fr-FR" sz="2100">
                <a:latin typeface="Calibri" pitchFamily="34" charset="0"/>
              </a:rPr>
              <a:t> </a:t>
            </a:r>
            <a:r>
              <a:rPr lang="fr-FR"/>
              <a:t>– </a:t>
            </a:r>
            <a:r>
              <a:rPr lang="fr-FR" sz="2100" i="1">
                <a:latin typeface="Calibri" pitchFamily="34" charset="0"/>
              </a:rPr>
              <a:t>Carmen</a:t>
            </a:r>
          </a:p>
          <a:p>
            <a:pPr marL="177800" indent="-177800" eaLnBrk="0" hangingPunct="0"/>
            <a:r>
              <a:rPr lang="fr-FR" sz="2100"/>
              <a:t>	</a:t>
            </a:r>
            <a:r>
              <a:rPr lang="fr-FR" sz="2100" b="1">
                <a:latin typeface="Calibri" pitchFamily="34" charset="0"/>
              </a:rPr>
              <a:t>Hector Berlioz </a:t>
            </a:r>
            <a:r>
              <a:rPr lang="fr-FR" sz="2100">
                <a:latin typeface="Calibri" pitchFamily="34" charset="0"/>
              </a:rPr>
              <a:t>– </a:t>
            </a:r>
            <a:r>
              <a:rPr lang="fr-FR" sz="2100" i="1">
                <a:latin typeface="Calibri" pitchFamily="34" charset="0"/>
              </a:rPr>
              <a:t>Symphonie fantastique</a:t>
            </a:r>
            <a:endParaRPr lang="fr-FR" sz="2100">
              <a:latin typeface="Calibri" pitchFamily="34" charset="0"/>
            </a:endParaRPr>
          </a:p>
          <a:p>
            <a:pPr marL="177800" indent="-177800" eaLnBrk="0" hangingPunct="0"/>
            <a:r>
              <a:rPr lang="fr-FR" sz="2100" b="1">
                <a:latin typeface="Calibri" pitchFamily="34" charset="0"/>
              </a:rPr>
              <a:t>	Claude Debussy </a:t>
            </a:r>
            <a:r>
              <a:rPr lang="fr-FR" sz="2100">
                <a:latin typeface="Calibri" pitchFamily="34" charset="0"/>
              </a:rPr>
              <a:t>– </a:t>
            </a:r>
            <a:r>
              <a:rPr lang="fr-FR" sz="2100" i="1">
                <a:latin typeface="Calibri" pitchFamily="34" charset="0"/>
              </a:rPr>
              <a:t>Prélude à l‘après-midi d‘un faune</a:t>
            </a:r>
            <a:endParaRPr lang="fr-FR" sz="2100">
              <a:latin typeface="Calibri" pitchFamily="34" charset="0"/>
            </a:endParaRPr>
          </a:p>
          <a:p>
            <a:pPr marL="177800" indent="-177800" eaLnBrk="0" hangingPunct="0"/>
            <a:r>
              <a:rPr lang="fr-FR" sz="2100" b="1">
                <a:latin typeface="Calibri" pitchFamily="34" charset="0"/>
              </a:rPr>
              <a:t>	Maurice Ravel </a:t>
            </a:r>
            <a:r>
              <a:rPr lang="fr-FR" sz="2100">
                <a:latin typeface="Calibri" pitchFamily="34" charset="0"/>
              </a:rPr>
              <a:t>– </a:t>
            </a:r>
            <a:r>
              <a:rPr lang="fr-FR" sz="2100" i="1">
                <a:latin typeface="Calibri" pitchFamily="34" charset="0"/>
              </a:rPr>
              <a:t>Boléro</a:t>
            </a:r>
            <a:endParaRPr lang="fr-FR" sz="2100">
              <a:latin typeface="Calibri" pitchFamily="34" charset="0"/>
            </a:endParaRPr>
          </a:p>
          <a:p>
            <a:pPr marL="177800" indent="-177800" eaLnBrk="0" hangingPunct="0"/>
            <a:r>
              <a:rPr lang="fr-FR" sz="2100" b="1">
                <a:latin typeface="Calibri" pitchFamily="34" charset="0"/>
              </a:rPr>
              <a:t>	Jacques Offenbach </a:t>
            </a:r>
            <a:r>
              <a:rPr lang="fr-FR" sz="2100">
                <a:latin typeface="Calibri" pitchFamily="34" charset="0"/>
              </a:rPr>
              <a:t>– </a:t>
            </a:r>
            <a:r>
              <a:rPr lang="fr-FR" sz="2100" i="1">
                <a:latin typeface="Calibri" pitchFamily="34" charset="0"/>
              </a:rPr>
              <a:t>La Belle Hélèn</a:t>
            </a:r>
            <a:r>
              <a:rPr lang="cs-CZ" sz="2100" i="1">
                <a:latin typeface="Calibri" pitchFamily="34" charset="0"/>
              </a:rPr>
              <a:t>e</a:t>
            </a:r>
            <a:r>
              <a:rPr lang="fr-FR" sz="2100">
                <a:latin typeface="Calibri" pitchFamily="34" charset="0"/>
              </a:rPr>
              <a:t> (l‘opéra-bouffe)</a:t>
            </a:r>
          </a:p>
        </p:txBody>
      </p:sp>
      <p:pic>
        <p:nvPicPr>
          <p:cNvPr id="21509" name="Picture 10" descr="Berlioz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3643313"/>
            <a:ext cx="251936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11"/>
          <p:cNvSpPr txBox="1">
            <a:spLocks noChangeArrowheads="1"/>
          </p:cNvSpPr>
          <p:nvPr/>
        </p:nvSpPr>
        <p:spPr bwMode="auto">
          <a:xfrm>
            <a:off x="357188" y="6143625"/>
            <a:ext cx="1250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Pierre Petit</a:t>
            </a:r>
          </a:p>
        </p:txBody>
      </p:sp>
      <p:pic>
        <p:nvPicPr>
          <p:cNvPr id="21511" name="Picture 13" descr="File:Claude Debussy ca 1908, foto av Félix Nadar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75" y="3643313"/>
            <a:ext cx="1820863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14"/>
          <p:cNvSpPr txBox="1">
            <a:spLocks noChangeArrowheads="1"/>
          </p:cNvSpPr>
          <p:nvPr/>
        </p:nvSpPr>
        <p:spPr bwMode="auto">
          <a:xfrm>
            <a:off x="3000375" y="6143625"/>
            <a:ext cx="969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Nadar</a:t>
            </a:r>
          </a:p>
        </p:txBody>
      </p:sp>
      <p:pic>
        <p:nvPicPr>
          <p:cNvPr id="21513" name="Picture 16" descr="File:Ravel 1928.jp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88" y="3643313"/>
            <a:ext cx="176371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 Box 17"/>
          <p:cNvSpPr txBox="1">
            <a:spLocks noChangeArrowheads="1"/>
          </p:cNvSpPr>
          <p:nvPr/>
        </p:nvSpPr>
        <p:spPr bwMode="auto">
          <a:xfrm>
            <a:off x="4929188" y="6143625"/>
            <a:ext cx="1066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inconnu</a:t>
            </a:r>
          </a:p>
        </p:txBody>
      </p:sp>
      <p:pic>
        <p:nvPicPr>
          <p:cNvPr id="21515" name="Picture 19" descr="Soubor:Jacques Offenbach by Félix Nadar (restored).jpg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3" y="3643313"/>
            <a:ext cx="182880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Text Box 20"/>
          <p:cNvSpPr txBox="1">
            <a:spLocks noChangeArrowheads="1"/>
          </p:cNvSpPr>
          <p:nvPr/>
        </p:nvSpPr>
        <p:spPr bwMode="auto">
          <a:xfrm>
            <a:off x="6786563" y="6143625"/>
            <a:ext cx="9699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Nadar</a:t>
            </a:r>
          </a:p>
        </p:txBody>
      </p:sp>
      <p:sp>
        <p:nvSpPr>
          <p:cNvPr id="21517" name="Text Box 17"/>
          <p:cNvSpPr txBox="1">
            <a:spLocks noChangeArrowheads="1"/>
          </p:cNvSpPr>
          <p:nvPr/>
        </p:nvSpPr>
        <p:spPr bwMode="auto">
          <a:xfrm>
            <a:off x="1857375" y="5715000"/>
            <a:ext cx="882650" cy="3667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Berlioz</a:t>
            </a:r>
          </a:p>
        </p:txBody>
      </p:sp>
      <p:sp>
        <p:nvSpPr>
          <p:cNvPr id="21518" name="Text Box 18"/>
          <p:cNvSpPr txBox="1">
            <a:spLocks noChangeArrowheads="1"/>
          </p:cNvSpPr>
          <p:nvPr/>
        </p:nvSpPr>
        <p:spPr bwMode="auto">
          <a:xfrm>
            <a:off x="3643313" y="5715000"/>
            <a:ext cx="1073150" cy="3667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Debussy</a:t>
            </a:r>
          </a:p>
        </p:txBody>
      </p:sp>
      <p:sp>
        <p:nvSpPr>
          <p:cNvPr id="21519" name="Text Box 19"/>
          <p:cNvSpPr txBox="1">
            <a:spLocks noChangeArrowheads="1"/>
          </p:cNvSpPr>
          <p:nvPr/>
        </p:nvSpPr>
        <p:spPr bwMode="auto">
          <a:xfrm>
            <a:off x="5857875" y="5715000"/>
            <a:ext cx="768350" cy="3667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Ravel</a:t>
            </a:r>
          </a:p>
        </p:txBody>
      </p:sp>
      <p:sp>
        <p:nvSpPr>
          <p:cNvPr id="21520" name="Text Box 20"/>
          <p:cNvSpPr txBox="1">
            <a:spLocks noChangeArrowheads="1"/>
          </p:cNvSpPr>
          <p:nvPr/>
        </p:nvSpPr>
        <p:spPr bwMode="auto">
          <a:xfrm>
            <a:off x="7286625" y="5715000"/>
            <a:ext cx="1238250" cy="3667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Offenbach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6910A"/>
                </a:solidFill>
              </a:rPr>
              <a:t>Musique moderne</a:t>
            </a:r>
            <a:endParaRPr lang="fr-FR" b="1" smtClean="0">
              <a:solidFill>
                <a:srgbClr val="F6910A"/>
              </a:solidFill>
            </a:endParaRPr>
          </a:p>
        </p:txBody>
      </p:sp>
      <p:sp>
        <p:nvSpPr>
          <p:cNvPr id="22530" name="Zástupný symbol pro obsah 4"/>
          <p:cNvSpPr>
            <a:spLocks noGrp="1"/>
          </p:cNvSpPr>
          <p:nvPr>
            <p:ph idx="1"/>
          </p:nvPr>
        </p:nvSpPr>
        <p:spPr>
          <a:xfrm>
            <a:off x="250825" y="1214438"/>
            <a:ext cx="6750050" cy="528637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177800" indent="-177800">
              <a:spcBef>
                <a:spcPts val="600"/>
              </a:spcBef>
              <a:buFont typeface="Arial" charset="0"/>
              <a:buNone/>
              <a:defRPr/>
            </a:pPr>
            <a:r>
              <a:rPr lang="fr-FR" sz="2100" u="sng" dirty="0" smtClean="0">
                <a:latin typeface="+mj-lt"/>
              </a:rPr>
              <a:t>La chanson française est très connue grâce à</a:t>
            </a:r>
            <a:r>
              <a:rPr lang="fr-FR" sz="2100" dirty="0" smtClean="0">
                <a:latin typeface="+mj-lt"/>
              </a:rPr>
              <a:t>:</a:t>
            </a:r>
          </a:p>
          <a:p>
            <a:pPr marL="177800" indent="-177800">
              <a:spcBef>
                <a:spcPts val="600"/>
              </a:spcBef>
              <a:defRPr/>
            </a:pPr>
            <a:r>
              <a:rPr lang="fr-FR" sz="2100" b="1" dirty="0" smtClean="0">
                <a:latin typeface="+mj-lt"/>
              </a:rPr>
              <a:t>Charles Trenet</a:t>
            </a:r>
            <a:r>
              <a:rPr lang="fr-FR" sz="2100" dirty="0" smtClean="0">
                <a:latin typeface="+mj-lt"/>
              </a:rPr>
              <a:t>, appelé le </a:t>
            </a:r>
            <a:r>
              <a:rPr lang="fr-FR" sz="2100" b="1" dirty="0" smtClean="0">
                <a:solidFill>
                  <a:srgbClr val="FF9900"/>
                </a:solidFill>
                <a:latin typeface="+mj-lt"/>
              </a:rPr>
              <a:t>grand-père de la chanson française </a:t>
            </a:r>
            <a:r>
              <a:rPr lang="fr-FR" sz="2100" dirty="0" smtClean="0">
                <a:latin typeface="+mj-lt"/>
              </a:rPr>
              <a:t>– </a:t>
            </a:r>
            <a:r>
              <a:rPr lang="fr-FR" sz="2100" i="1" dirty="0" smtClean="0">
                <a:latin typeface="+mj-lt"/>
              </a:rPr>
              <a:t>Douce France</a:t>
            </a:r>
          </a:p>
          <a:p>
            <a:pPr marL="177800" indent="-177800">
              <a:spcBef>
                <a:spcPts val="600"/>
              </a:spcBef>
              <a:defRPr/>
            </a:pPr>
            <a:r>
              <a:rPr lang="fr-FR" sz="2100" b="1" dirty="0" smtClean="0">
                <a:latin typeface="+mj-lt"/>
              </a:rPr>
              <a:t>Edith Piaf</a:t>
            </a:r>
            <a:r>
              <a:rPr lang="fr-FR" sz="2100" dirty="0" smtClean="0">
                <a:latin typeface="+mj-lt"/>
              </a:rPr>
              <a:t>, surnom</a:t>
            </a:r>
            <a:r>
              <a:rPr lang="cs-CZ" sz="2100" dirty="0" smtClean="0">
                <a:latin typeface="+mj-lt"/>
              </a:rPr>
              <a:t>m</a:t>
            </a:r>
            <a:r>
              <a:rPr lang="fr-FR" sz="2100" dirty="0" smtClean="0">
                <a:latin typeface="+mj-lt"/>
              </a:rPr>
              <a:t>ée la </a:t>
            </a:r>
            <a:r>
              <a:rPr lang="fr-FR" sz="2100" b="1" dirty="0" smtClean="0">
                <a:solidFill>
                  <a:srgbClr val="FF9900"/>
                </a:solidFill>
                <a:latin typeface="+mj-lt"/>
              </a:rPr>
              <a:t>Môme</a:t>
            </a:r>
            <a:r>
              <a:rPr lang="fr-FR" sz="2100" dirty="0" smtClean="0">
                <a:latin typeface="+mj-lt"/>
              </a:rPr>
              <a:t> – </a:t>
            </a:r>
            <a:r>
              <a:rPr lang="fr-FR" sz="2100" i="1" dirty="0" smtClean="0">
                <a:latin typeface="+mj-lt"/>
              </a:rPr>
              <a:t>La vie en rose, Non je ne regrette rien, Milord, Je ne veux pas travailler</a:t>
            </a:r>
          </a:p>
          <a:p>
            <a:pPr marL="177800" indent="-177800">
              <a:spcBef>
                <a:spcPts val="600"/>
              </a:spcBef>
              <a:defRPr/>
            </a:pPr>
            <a:r>
              <a:rPr lang="fr-FR" sz="2100" b="1" dirty="0" smtClean="0">
                <a:latin typeface="+mj-lt"/>
              </a:rPr>
              <a:t>Yves Montand </a:t>
            </a:r>
            <a:r>
              <a:rPr lang="fr-FR" sz="2100" dirty="0" smtClean="0">
                <a:latin typeface="+mj-lt"/>
              </a:rPr>
              <a:t>– </a:t>
            </a:r>
            <a:r>
              <a:rPr lang="fr-FR" sz="2100" i="1" dirty="0" smtClean="0">
                <a:latin typeface="+mj-lt"/>
              </a:rPr>
              <a:t>Les feuilles mortes </a:t>
            </a:r>
            <a:r>
              <a:rPr lang="fr-FR" sz="2100" dirty="0" smtClean="0">
                <a:latin typeface="+mj-lt"/>
              </a:rPr>
              <a:t>(sur le texte de  Jacques Prévert)</a:t>
            </a:r>
          </a:p>
          <a:p>
            <a:pPr marL="177800" indent="-177800">
              <a:spcBef>
                <a:spcPts val="600"/>
              </a:spcBef>
              <a:defRPr/>
            </a:pPr>
            <a:r>
              <a:rPr lang="fr-FR" sz="2100" b="1" dirty="0" smtClean="0">
                <a:latin typeface="+mj-lt"/>
              </a:rPr>
              <a:t>Charles Aznavour </a:t>
            </a:r>
            <a:r>
              <a:rPr lang="fr-FR" sz="2100" dirty="0" smtClean="0">
                <a:latin typeface="+mj-lt"/>
              </a:rPr>
              <a:t>– </a:t>
            </a:r>
            <a:r>
              <a:rPr lang="fr-FR" sz="2100" i="1" dirty="0" smtClean="0">
                <a:latin typeface="+mj-lt"/>
              </a:rPr>
              <a:t>For me formidable</a:t>
            </a:r>
            <a:r>
              <a:rPr lang="cs-CZ" sz="2100" i="1" dirty="0" smtClean="0">
                <a:latin typeface="+mj-lt"/>
              </a:rPr>
              <a:t>, La </a:t>
            </a:r>
            <a:r>
              <a:rPr lang="fr-FR" sz="2100" i="1" dirty="0" smtClean="0">
                <a:latin typeface="+mj-lt"/>
              </a:rPr>
              <a:t>Bohême</a:t>
            </a:r>
          </a:p>
          <a:p>
            <a:pPr marL="177800" indent="-177800">
              <a:spcBef>
                <a:spcPts val="600"/>
              </a:spcBef>
              <a:defRPr/>
            </a:pPr>
            <a:r>
              <a:rPr lang="fr-FR" sz="2100" b="1" dirty="0" smtClean="0">
                <a:latin typeface="+mj-lt"/>
              </a:rPr>
              <a:t>Gilbert Bécaud </a:t>
            </a:r>
            <a:r>
              <a:rPr lang="fr-FR" sz="2100" dirty="0" smtClean="0">
                <a:latin typeface="+mj-lt"/>
              </a:rPr>
              <a:t>– </a:t>
            </a:r>
            <a:r>
              <a:rPr lang="fr-FR" sz="2100" i="1" dirty="0" smtClean="0">
                <a:latin typeface="+mj-lt"/>
              </a:rPr>
              <a:t>Nathalie, L‘important c‘est la rose, Quand il est mort le poète</a:t>
            </a:r>
          </a:p>
          <a:p>
            <a:pPr marL="177800" indent="-177800">
              <a:spcBef>
                <a:spcPts val="600"/>
              </a:spcBef>
              <a:defRPr/>
            </a:pPr>
            <a:r>
              <a:rPr lang="fr-FR" sz="2100" b="1" dirty="0" smtClean="0">
                <a:latin typeface="+mj-lt"/>
              </a:rPr>
              <a:t>Jacques Brel </a:t>
            </a:r>
            <a:r>
              <a:rPr lang="fr-FR" sz="2100" dirty="0" smtClean="0">
                <a:latin typeface="+mj-lt"/>
              </a:rPr>
              <a:t>– </a:t>
            </a:r>
            <a:r>
              <a:rPr lang="fr-FR" sz="2100" i="1" dirty="0" smtClean="0">
                <a:latin typeface="+mj-lt"/>
              </a:rPr>
              <a:t>Chanson de vieux amants, Ne me quitte pas, Quand on n‘a que l‘amour, Le plat pays, Amsterdam</a:t>
            </a:r>
          </a:p>
          <a:p>
            <a:pPr marL="177800" indent="-177800">
              <a:spcBef>
                <a:spcPts val="600"/>
              </a:spcBef>
              <a:defRPr/>
            </a:pPr>
            <a:r>
              <a:rPr lang="fr-FR" sz="2100" b="1" dirty="0" smtClean="0">
                <a:latin typeface="+mj-lt"/>
              </a:rPr>
              <a:t>Mistinguett</a:t>
            </a:r>
            <a:r>
              <a:rPr lang="fr-FR" sz="2100" dirty="0" smtClean="0">
                <a:latin typeface="+mj-lt"/>
              </a:rPr>
              <a:t> – </a:t>
            </a:r>
            <a:r>
              <a:rPr lang="fr-FR" sz="2100" i="1" dirty="0" smtClean="0">
                <a:latin typeface="+mj-lt"/>
              </a:rPr>
              <a:t>Mon homme, Ça c‘est Paris</a:t>
            </a:r>
          </a:p>
          <a:p>
            <a:pPr marL="177800" indent="-177800">
              <a:spcBef>
                <a:spcPts val="600"/>
              </a:spcBef>
              <a:defRPr/>
            </a:pPr>
            <a:r>
              <a:rPr lang="fr-FR" sz="2100" b="1" dirty="0" smtClean="0">
                <a:latin typeface="+mj-lt"/>
              </a:rPr>
              <a:t>Maurice Chevalier</a:t>
            </a:r>
            <a:r>
              <a:rPr lang="fr-FR" sz="2100" dirty="0" smtClean="0">
                <a:latin typeface="+mj-lt"/>
              </a:rPr>
              <a:t> – </a:t>
            </a:r>
            <a:r>
              <a:rPr lang="fr-FR" sz="2100" i="1" dirty="0" smtClean="0">
                <a:latin typeface="+mj-lt"/>
              </a:rPr>
              <a:t>Ça sent bon la France, Y a d‘la joie</a:t>
            </a:r>
          </a:p>
          <a:p>
            <a:pPr marL="177800" indent="-177800">
              <a:spcBef>
                <a:spcPts val="600"/>
              </a:spcBef>
              <a:defRPr/>
            </a:pPr>
            <a:r>
              <a:rPr lang="fr-FR" sz="2100" b="1" dirty="0" smtClean="0">
                <a:latin typeface="+mj-lt"/>
              </a:rPr>
              <a:t>Joe Dassin</a:t>
            </a:r>
            <a:r>
              <a:rPr lang="fr-FR" sz="2100" dirty="0" smtClean="0">
                <a:latin typeface="+mj-lt"/>
              </a:rPr>
              <a:t> – </a:t>
            </a:r>
            <a:r>
              <a:rPr lang="fr-FR" sz="2100" i="1" dirty="0" smtClean="0">
                <a:latin typeface="+mj-lt"/>
              </a:rPr>
              <a:t>Les Champs-Élysées</a:t>
            </a:r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85938" y="6492875"/>
            <a:ext cx="5857875" cy="365125"/>
          </a:xfrm>
        </p:spPr>
        <p:txBody>
          <a:bodyPr/>
          <a:lstStyle/>
          <a:p>
            <a:pPr>
              <a:defRPr/>
            </a:pPr>
            <a:r>
              <a:rPr lang="cs-CZ" i="1" dirty="0"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22532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22533" name="Picture 12" descr="File:Edith Piaf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5" y="1357313"/>
            <a:ext cx="1560513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14"/>
          <p:cNvSpPr txBox="1">
            <a:spLocks noChangeArrowheads="1"/>
          </p:cNvSpPr>
          <p:nvPr/>
        </p:nvSpPr>
        <p:spPr bwMode="auto">
          <a:xfrm rot="-5400000">
            <a:off x="7823200" y="2749550"/>
            <a:ext cx="1743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J. B. Arrieu Albertini</a:t>
            </a:r>
          </a:p>
        </p:txBody>
      </p:sp>
      <p:pic>
        <p:nvPicPr>
          <p:cNvPr id="22535" name="Picture 16" descr="Soubor:Domino - Jacques Brel 4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75" y="3857625"/>
            <a:ext cx="15875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17"/>
          <p:cNvSpPr txBox="1">
            <a:spLocks noChangeArrowheads="1"/>
          </p:cNvSpPr>
          <p:nvPr/>
        </p:nvSpPr>
        <p:spPr bwMode="auto">
          <a:xfrm rot="-5400000">
            <a:off x="7543007" y="4887119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000"/>
              <a:t>Auteur: Nationaal Archief, Den Haag</a:t>
            </a:r>
            <a:r>
              <a:rPr lang="fr-FR"/>
              <a:t> </a:t>
            </a:r>
          </a:p>
        </p:txBody>
      </p:sp>
      <p:sp>
        <p:nvSpPr>
          <p:cNvPr id="22537" name="Text Box 12"/>
          <p:cNvSpPr txBox="1">
            <a:spLocks noChangeArrowheads="1"/>
          </p:cNvSpPr>
          <p:nvPr/>
        </p:nvSpPr>
        <p:spPr bwMode="auto">
          <a:xfrm>
            <a:off x="7072313" y="5857875"/>
            <a:ext cx="1504950" cy="3667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Jacques Brel</a:t>
            </a:r>
          </a:p>
        </p:txBody>
      </p:sp>
      <p:sp>
        <p:nvSpPr>
          <p:cNvPr id="22538" name="Text Box 13"/>
          <p:cNvSpPr txBox="1">
            <a:spLocks noChangeArrowheads="1"/>
          </p:cNvSpPr>
          <p:nvPr/>
        </p:nvSpPr>
        <p:spPr bwMode="auto">
          <a:xfrm>
            <a:off x="7215188" y="3214688"/>
            <a:ext cx="1162050" cy="3667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Edith Piaf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6910A"/>
                </a:solidFill>
              </a:rPr>
              <a:t>Chanteurs contemporains</a:t>
            </a:r>
            <a:endParaRPr lang="fr-FR" b="1" smtClean="0">
              <a:solidFill>
                <a:srgbClr val="F6910A"/>
              </a:solidFill>
            </a:endParaRPr>
          </a:p>
        </p:txBody>
      </p:sp>
      <p:sp>
        <p:nvSpPr>
          <p:cNvPr id="23554" name="Zástupný symbol pro obsah 4"/>
          <p:cNvSpPr>
            <a:spLocks noGrp="1"/>
          </p:cNvSpPr>
          <p:nvPr>
            <p:ph idx="4294967295"/>
          </p:nvPr>
        </p:nvSpPr>
        <p:spPr>
          <a:xfrm>
            <a:off x="214313" y="1214438"/>
            <a:ext cx="6286500" cy="528637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177800" indent="-177800">
              <a:defRPr/>
            </a:pPr>
            <a:r>
              <a:rPr lang="fr-FR" sz="2100" b="1" dirty="0" smtClean="0"/>
              <a:t>Francis Cabrel </a:t>
            </a:r>
            <a:r>
              <a:rPr lang="fr-FR" sz="2100" dirty="0" smtClean="0"/>
              <a:t>– </a:t>
            </a:r>
            <a:r>
              <a:rPr lang="fr-FR" sz="2100" i="1" dirty="0" smtClean="0"/>
              <a:t>Je l‘aime à mourir, Carte postale</a:t>
            </a:r>
          </a:p>
          <a:p>
            <a:pPr marL="177800" indent="-177800">
              <a:defRPr/>
            </a:pPr>
            <a:r>
              <a:rPr lang="fr-FR" sz="2100" b="1" dirty="0" smtClean="0"/>
              <a:t>ZAZ</a:t>
            </a:r>
            <a:r>
              <a:rPr lang="fr-FR" sz="2100" dirty="0" smtClean="0"/>
              <a:t> – </a:t>
            </a:r>
            <a:r>
              <a:rPr lang="fr-FR" sz="2100" i="1" dirty="0" smtClean="0"/>
              <a:t>Je veux, La pluie, Port Coton, Ni oui Ni non</a:t>
            </a:r>
          </a:p>
          <a:p>
            <a:pPr marL="177800" indent="-177800">
              <a:defRPr/>
            </a:pPr>
            <a:r>
              <a:rPr lang="fr-FR" sz="2100" b="1" dirty="0" smtClean="0"/>
              <a:t>Patrick Bruel </a:t>
            </a:r>
            <a:r>
              <a:rPr lang="fr-FR" sz="2100" dirty="0" smtClean="0"/>
              <a:t>– </a:t>
            </a:r>
            <a:r>
              <a:rPr lang="fr-FR" sz="2100" i="1" dirty="0" smtClean="0"/>
              <a:t>Casser la voix</a:t>
            </a:r>
          </a:p>
          <a:p>
            <a:pPr marL="177800" indent="-177800">
              <a:defRPr/>
            </a:pPr>
            <a:r>
              <a:rPr lang="fr-FR" sz="2100" b="1" dirty="0" smtClean="0"/>
              <a:t>-M- </a:t>
            </a:r>
            <a:r>
              <a:rPr lang="fr-FR" sz="2100" dirty="0" smtClean="0"/>
              <a:t>– </a:t>
            </a:r>
            <a:r>
              <a:rPr lang="fr-FR" sz="2100" i="1" dirty="0" smtClean="0"/>
              <a:t>Je dis aime</a:t>
            </a:r>
          </a:p>
          <a:p>
            <a:pPr marL="177800" indent="-177800">
              <a:defRPr/>
            </a:pPr>
            <a:r>
              <a:rPr lang="fr-FR" sz="2100" b="1" dirty="0" smtClean="0"/>
              <a:t>Calogero</a:t>
            </a:r>
            <a:r>
              <a:rPr lang="fr-FR" sz="2100" dirty="0" smtClean="0"/>
              <a:t> – </a:t>
            </a:r>
            <a:r>
              <a:rPr lang="fr-FR" sz="2100" i="1" dirty="0" smtClean="0"/>
              <a:t>En apesanteur</a:t>
            </a:r>
          </a:p>
          <a:p>
            <a:pPr marL="177800" indent="-177800">
              <a:defRPr/>
            </a:pPr>
            <a:r>
              <a:rPr lang="fr-FR" sz="2100" b="1" dirty="0" smtClean="0"/>
              <a:t>Diam‘s</a:t>
            </a:r>
            <a:r>
              <a:rPr lang="fr-FR" sz="2100" dirty="0" smtClean="0"/>
              <a:t> – </a:t>
            </a:r>
            <a:r>
              <a:rPr lang="fr-FR" sz="2100" i="1" dirty="0" smtClean="0"/>
              <a:t>Ma France à moi</a:t>
            </a:r>
          </a:p>
          <a:p>
            <a:pPr marL="177800" indent="-177800">
              <a:defRPr/>
            </a:pPr>
            <a:r>
              <a:rPr lang="fr-FR" sz="2100" b="1" dirty="0" smtClean="0"/>
              <a:t>Le Grand corps malade </a:t>
            </a:r>
            <a:r>
              <a:rPr lang="fr-FR" sz="2100" dirty="0" smtClean="0"/>
              <a:t>(slam)</a:t>
            </a:r>
            <a:r>
              <a:rPr lang="cs-CZ" sz="2100" dirty="0" smtClean="0"/>
              <a:t> </a:t>
            </a:r>
            <a:r>
              <a:rPr lang="fr-FR" sz="2100" dirty="0" smtClean="0"/>
              <a:t>– </a:t>
            </a:r>
            <a:r>
              <a:rPr lang="fr-FR" sz="2100" i="1" dirty="0" smtClean="0"/>
              <a:t>Les voyage</a:t>
            </a:r>
            <a:r>
              <a:rPr lang="cs-CZ" sz="2100" i="1" dirty="0" smtClean="0"/>
              <a:t>s</a:t>
            </a:r>
            <a:r>
              <a:rPr lang="fr-FR" sz="2100" i="1" dirty="0" smtClean="0"/>
              <a:t> en train, Le blues de l‘instituteur</a:t>
            </a:r>
          </a:p>
          <a:p>
            <a:pPr marL="177800" indent="-177800">
              <a:defRPr/>
            </a:pPr>
            <a:r>
              <a:rPr lang="fr-FR" sz="2100" b="1" dirty="0" smtClean="0"/>
              <a:t>Stromae</a:t>
            </a:r>
            <a:r>
              <a:rPr lang="fr-FR" sz="2100" dirty="0" smtClean="0"/>
              <a:t> – </a:t>
            </a:r>
            <a:r>
              <a:rPr lang="fr-FR" sz="2100" i="1" dirty="0" smtClean="0"/>
              <a:t>Alors on dance</a:t>
            </a:r>
          </a:p>
          <a:p>
            <a:pPr marL="177800" indent="-177800">
              <a:defRPr/>
            </a:pPr>
            <a:r>
              <a:rPr lang="fr-FR" sz="2100" b="1" dirty="0" smtClean="0"/>
              <a:t>Céline Dion </a:t>
            </a:r>
            <a:r>
              <a:rPr lang="fr-FR" sz="2100" dirty="0" smtClean="0"/>
              <a:t>– </a:t>
            </a:r>
            <a:r>
              <a:rPr lang="fr-FR" sz="2100" i="1" dirty="0" smtClean="0"/>
              <a:t>S‘il suffisait d‘aimer</a:t>
            </a:r>
          </a:p>
          <a:p>
            <a:pPr marL="177800" indent="-177800">
              <a:defRPr/>
            </a:pPr>
            <a:r>
              <a:rPr lang="fr-FR" sz="2100" b="1" dirty="0" smtClean="0"/>
              <a:t>Lara Fabian </a:t>
            </a:r>
            <a:r>
              <a:rPr lang="fr-FR" sz="2100" dirty="0" smtClean="0"/>
              <a:t>– </a:t>
            </a:r>
            <a:r>
              <a:rPr lang="fr-FR" sz="2100" i="1" dirty="0" smtClean="0"/>
              <a:t>Je suis malade, Je t‘aime</a:t>
            </a:r>
          </a:p>
          <a:p>
            <a:pPr marL="177800" indent="-177800">
              <a:defRPr/>
            </a:pPr>
            <a:r>
              <a:rPr lang="fr-FR" sz="2100" b="1" dirty="0" smtClean="0"/>
              <a:t>Carla Bruni </a:t>
            </a:r>
            <a:r>
              <a:rPr lang="fr-FR" sz="2100" dirty="0" smtClean="0"/>
              <a:t>– </a:t>
            </a:r>
            <a:r>
              <a:rPr lang="fr-FR" sz="2100" i="1" dirty="0" smtClean="0"/>
              <a:t>Quelqu‘un m‘a dit</a:t>
            </a:r>
          </a:p>
          <a:p>
            <a:pPr marL="177800" indent="-177800">
              <a:defRPr/>
            </a:pPr>
            <a:r>
              <a:rPr lang="fr-FR" sz="2100" b="1" dirty="0" smtClean="0"/>
              <a:t>Desireless</a:t>
            </a:r>
            <a:r>
              <a:rPr lang="fr-FR" sz="2100" dirty="0" smtClean="0"/>
              <a:t> – </a:t>
            </a:r>
            <a:r>
              <a:rPr lang="fr-FR" sz="2100" i="1" dirty="0" smtClean="0"/>
              <a:t>Voyage, voyage</a:t>
            </a:r>
          </a:p>
          <a:p>
            <a:pPr marL="177800" indent="-177800">
              <a:defRPr/>
            </a:pPr>
            <a:r>
              <a:rPr lang="fr-FR" sz="2100" b="1" dirty="0" smtClean="0"/>
              <a:t>Oldelaf</a:t>
            </a:r>
            <a:r>
              <a:rPr lang="fr-FR" sz="2100" dirty="0" smtClean="0"/>
              <a:t> – </a:t>
            </a:r>
            <a:r>
              <a:rPr lang="fr-FR" sz="2100" i="1" dirty="0" smtClean="0"/>
              <a:t>Les hippopotames</a:t>
            </a:r>
            <a:endParaRPr lang="cs-CZ" sz="2100" i="1" dirty="0" smtClean="0"/>
          </a:p>
          <a:p>
            <a:pPr marL="177800" indent="-177800">
              <a:buFont typeface="Arial" charset="0"/>
              <a:buNone/>
              <a:defRPr/>
            </a:pPr>
            <a:r>
              <a:rPr lang="fr-FR" sz="2100" b="1" i="1" dirty="0" smtClean="0">
                <a:solidFill>
                  <a:srgbClr val="FF9900"/>
                </a:solidFill>
              </a:rPr>
              <a:t>Quelles chansons connaissez-vous?</a:t>
            </a:r>
          </a:p>
          <a:p>
            <a:pPr marL="177800" indent="-177800">
              <a:defRPr/>
            </a:pPr>
            <a:endParaRPr lang="cs-CZ" sz="2100" dirty="0" smtClean="0"/>
          </a:p>
          <a:p>
            <a:pPr marL="177800" indent="-177800" eaLnBrk="1" hangingPunct="1">
              <a:spcBef>
                <a:spcPts val="600"/>
              </a:spcBef>
              <a:defRPr/>
            </a:pPr>
            <a:endParaRPr lang="fr-FR" sz="2100" dirty="0" smtClean="0"/>
          </a:p>
        </p:txBody>
      </p:sp>
      <p:sp>
        <p:nvSpPr>
          <p:cNvPr id="6" name="Zástupný symbol pro zápatí 3"/>
          <p:cNvSpPr txBox="1">
            <a:spLocks noGrp="1"/>
          </p:cNvSpPr>
          <p:nvPr/>
        </p:nvSpPr>
        <p:spPr>
          <a:xfrm>
            <a:off x="1785938" y="6492875"/>
            <a:ext cx="5857875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i="1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Autorem materiálu a všech jeho částí, není-li uvedeno jinak, je Mgr. Andrea Šteflová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CZ.1.07/1.5.00/34.0501</a:t>
            </a:r>
          </a:p>
        </p:txBody>
      </p:sp>
      <p:sp>
        <p:nvSpPr>
          <p:cNvPr id="23556" name="TextovéPole 6"/>
          <p:cNvSpPr txBox="1">
            <a:spLocks noChangeArrowheads="1"/>
          </p:cNvSpPr>
          <p:nvPr/>
        </p:nvSpPr>
        <p:spPr bwMode="auto">
          <a:xfrm>
            <a:off x="6286500" y="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VY_32_INOVACE_2.1.FJ4.14/Št</a:t>
            </a:r>
          </a:p>
        </p:txBody>
      </p:sp>
      <p:pic>
        <p:nvPicPr>
          <p:cNvPr id="23557" name="Picture 10" descr="Cabrel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3" y="1260475"/>
            <a:ext cx="2498725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11"/>
          <p:cNvSpPr txBox="1">
            <a:spLocks noChangeArrowheads="1"/>
          </p:cNvSpPr>
          <p:nvPr/>
        </p:nvSpPr>
        <p:spPr bwMode="auto">
          <a:xfrm rot="-5400000">
            <a:off x="7970838" y="3459162"/>
            <a:ext cx="1733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Cajunzydecophotos</a:t>
            </a:r>
          </a:p>
        </p:txBody>
      </p:sp>
      <p:pic>
        <p:nvPicPr>
          <p:cNvPr id="23559" name="Picture 13" descr="File:Zaz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63" y="4714875"/>
            <a:ext cx="2500312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 Box 14"/>
          <p:cNvSpPr txBox="1">
            <a:spLocks noChangeArrowheads="1"/>
          </p:cNvSpPr>
          <p:nvPr/>
        </p:nvSpPr>
        <p:spPr bwMode="auto">
          <a:xfrm rot="-5400000">
            <a:off x="8243094" y="5472906"/>
            <a:ext cx="1189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/>
              <a:t>Auteur: Own work</a:t>
            </a:r>
          </a:p>
        </p:txBody>
      </p:sp>
      <p:sp>
        <p:nvSpPr>
          <p:cNvPr id="23561" name="Text Box 12"/>
          <p:cNvSpPr txBox="1">
            <a:spLocks noChangeArrowheads="1"/>
          </p:cNvSpPr>
          <p:nvPr/>
        </p:nvSpPr>
        <p:spPr bwMode="auto">
          <a:xfrm>
            <a:off x="8001000" y="5929313"/>
            <a:ext cx="615950" cy="3667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ZAZ</a:t>
            </a:r>
          </a:p>
        </p:txBody>
      </p:sp>
      <p:sp>
        <p:nvSpPr>
          <p:cNvPr id="23562" name="Text Box 13"/>
          <p:cNvSpPr txBox="1">
            <a:spLocks noChangeArrowheads="1"/>
          </p:cNvSpPr>
          <p:nvPr/>
        </p:nvSpPr>
        <p:spPr bwMode="auto">
          <a:xfrm>
            <a:off x="7715250" y="4143375"/>
            <a:ext cx="857250" cy="3667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Cabrel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6028</TotalTime>
  <Words>2975</Words>
  <Application>Microsoft Office PowerPoint</Application>
  <PresentationFormat>Předvádění na obrazovce (4:3)</PresentationFormat>
  <Paragraphs>442</Paragraphs>
  <Slides>38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Motiv sady Office</vt:lpstr>
      <vt:lpstr>Art et Culture</vt:lpstr>
      <vt:lpstr>Prezentace aplikace PowerPoint</vt:lpstr>
      <vt:lpstr>Art et culture</vt:lpstr>
      <vt:lpstr>Théâtre</vt:lpstr>
      <vt:lpstr>Grands hommes du théâtre</vt:lpstr>
      <vt:lpstr>Musique</vt:lpstr>
      <vt:lpstr>Musique classique</vt:lpstr>
      <vt:lpstr>Musique moderne</vt:lpstr>
      <vt:lpstr>Chanteurs contemporains</vt:lpstr>
      <vt:lpstr>Peinture</vt:lpstr>
      <vt:lpstr>Tableaux célèbres</vt:lpstr>
      <vt:lpstr>Tableaux célèbres</vt:lpstr>
      <vt:lpstr>Tableaux célèbres</vt:lpstr>
      <vt:lpstr>Impressionnisme</vt:lpstr>
      <vt:lpstr>Peintres impressionnistes</vt:lpstr>
      <vt:lpstr>Claude Monet</vt:lpstr>
      <vt:lpstr>Auguste Renoir</vt:lpstr>
      <vt:lpstr>Paul Gauguin</vt:lpstr>
      <vt:lpstr>Édouard Manet</vt:lpstr>
      <vt:lpstr>Paul Cézanne</vt:lpstr>
      <vt:lpstr>Camille Pissarro</vt:lpstr>
      <vt:lpstr>Edgar Degas</vt:lpstr>
      <vt:lpstr>Vincent van Gogh</vt:lpstr>
      <vt:lpstr>Henri de Toulouse-Lautrec</vt:lpstr>
      <vt:lpstr>Sculpture</vt:lpstr>
      <vt:lpstr>Architecture</vt:lpstr>
      <vt:lpstr>Châteaux de la Loire</vt:lpstr>
      <vt:lpstr>Transformations de Paris</vt:lpstr>
      <vt:lpstr>Tour Eiffel</vt:lpstr>
      <vt:lpstr>Architecture</vt:lpstr>
      <vt:lpstr>Viaduc de Millau</vt:lpstr>
      <vt:lpstr>Littérature</vt:lpstr>
      <vt:lpstr>Cinéma, le septième art</vt:lpstr>
      <vt:lpstr>Complétez l‘auteur et le domaine :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Radek</dc:creator>
  <cp:lastModifiedBy>Radek</cp:lastModifiedBy>
  <cp:revision>470</cp:revision>
  <dcterms:modified xsi:type="dcterms:W3CDTF">2013-03-14T18:17:00Z</dcterms:modified>
</cp:coreProperties>
</file>