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90" r:id="rId3"/>
    <p:sldId id="291" r:id="rId4"/>
    <p:sldId id="270" r:id="rId5"/>
    <p:sldId id="273" r:id="rId6"/>
    <p:sldId id="292" r:id="rId7"/>
    <p:sldId id="281" r:id="rId8"/>
    <p:sldId id="282" r:id="rId9"/>
    <p:sldId id="284" r:id="rId10"/>
    <p:sldId id="285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8AC28-5B77-48A9-9927-0C397F25CA20}" type="datetimeFigureOut">
              <a:rPr lang="cs-CZ" smtClean="0"/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369E-6638-441C-866A-BCD66322CA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854C5-E2E8-4170-BDE0-ACF064BD7E19}" type="datetime1">
              <a:rPr lang="cs-CZ" smtClean="0"/>
              <a:t>4.4.2013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AE91-CE0C-4931-9AA1-9FF2B4A9FF19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EBF51-9889-469C-A2E5-68E1F22FDC11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E5BB9-9C96-4764-BF9B-F002FD99BA79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04BD5-0F3A-47D8-BCD2-149924C1BA9D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BCCE2-30F0-476A-8EEB-0C8F403E4EEE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EA354-1D00-497A-9E7F-2242CFD675DA}" type="datetime1">
              <a:rPr lang="cs-CZ" smtClean="0"/>
              <a:t>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2738B-0EB1-40B3-BB9B-53AB1C480FF3}" type="datetime1">
              <a:rPr lang="cs-CZ" smtClean="0"/>
              <a:t>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2E2A5-7755-4B56-B81C-2EDB643E43C3}" type="datetime1">
              <a:rPr lang="cs-CZ" smtClean="0"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3A9C9-EC0D-40D7-97E7-DBF4E82AD2B9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DF570C7-8535-4379-B242-CC9B321CB23B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917F99-95E1-4374-B06F-BC42AB28DE60}" type="datetime1">
              <a:rPr lang="cs-CZ" smtClean="0"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54C959-7D8B-4885-A1E2-C492E40D42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		</a:t>
            </a:r>
            <a:fld id="{405AA4E3-4DEC-4888-A777-2EC5F904003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Nižší </a:t>
            </a:r>
            <a:r>
              <a:rPr lang="cs-CZ" dirty="0" smtClean="0"/>
              <a:t>rostliny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en-GB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7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Zelené řasy </a:t>
            </a:r>
            <a:r>
              <a:rPr lang="cs-CZ" sz="3200" b="0" i="1" dirty="0" smtClean="0"/>
              <a:t>(</a:t>
            </a:r>
            <a:r>
              <a:rPr lang="cs-CZ" sz="3200" b="0" i="1" dirty="0" err="1" smtClean="0"/>
              <a:t>Chlorophyta</a:t>
            </a:r>
            <a:r>
              <a:rPr lang="cs-CZ" sz="3200" b="0" i="1" dirty="0" smtClean="0"/>
              <a:t>)</a:t>
            </a:r>
            <a:endParaRPr lang="cs-CZ" sz="32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21497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VÝZNAM</a:t>
            </a:r>
          </a:p>
          <a:p>
            <a:pPr lvl="1">
              <a:defRPr/>
            </a:pPr>
            <a:r>
              <a:rPr lang="cs-CZ" dirty="0" smtClean="0"/>
              <a:t>Potravinářský průmysl (potravina, krmivo)</a:t>
            </a:r>
          </a:p>
          <a:p>
            <a:pPr lvl="1">
              <a:defRPr/>
            </a:pPr>
            <a:r>
              <a:rPr lang="cs-CZ" dirty="0" smtClean="0"/>
              <a:t>Farmaceutický průmysl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VÝSKYT</a:t>
            </a:r>
          </a:p>
          <a:p>
            <a:pPr lvl="1">
              <a:defRPr/>
            </a:pPr>
            <a:r>
              <a:rPr lang="cs-CZ" dirty="0" smtClean="0"/>
              <a:t>Voda (sladkovodní i mořské)</a:t>
            </a:r>
          </a:p>
          <a:p>
            <a:pPr lvl="1">
              <a:defRPr/>
            </a:pPr>
            <a:r>
              <a:rPr lang="cs-CZ" dirty="0" smtClean="0"/>
              <a:t>Souš (kameny, rostliny, v půdě)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ZÁSTUPCI</a:t>
            </a:r>
          </a:p>
          <a:p>
            <a:pPr lvl="1">
              <a:defRPr/>
            </a:pPr>
            <a:r>
              <a:rPr lang="cs-CZ" dirty="0" err="1" smtClean="0"/>
              <a:t>Zelenivky</a:t>
            </a:r>
            <a:endParaRPr lang="cs-CZ" dirty="0" smtClean="0"/>
          </a:p>
          <a:p>
            <a:pPr lvl="2">
              <a:defRPr/>
            </a:pPr>
            <a:r>
              <a:rPr lang="cs-CZ" dirty="0" smtClean="0"/>
              <a:t>Pláštěnka, žabí vlas, zrněnka, váleč</a:t>
            </a:r>
          </a:p>
          <a:p>
            <a:pPr lvl="1">
              <a:defRPr/>
            </a:pPr>
            <a:r>
              <a:rPr lang="cs-CZ" dirty="0" err="1" smtClean="0"/>
              <a:t>Spájivky</a:t>
            </a:r>
            <a:endParaRPr lang="cs-CZ" dirty="0" smtClean="0"/>
          </a:p>
          <a:p>
            <a:pPr lvl="2">
              <a:defRPr/>
            </a:pPr>
            <a:r>
              <a:rPr lang="cs-CZ" dirty="0" smtClean="0"/>
              <a:t>Šroubatka 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Parožnatky </a:t>
            </a:r>
          </a:p>
          <a:p>
            <a:pPr lvl="2">
              <a:defRPr/>
            </a:pPr>
            <a:r>
              <a:rPr lang="cs-CZ" dirty="0" smtClean="0"/>
              <a:t>Parožnatka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F47-B526-461F-9EF9-6303CABE04B4}" type="slidenum">
              <a:rPr lang="en-GB"/>
              <a:pPr/>
              <a:t>11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KINCL, L. a kol.: </a:t>
            </a:r>
            <a:r>
              <a:rPr lang="cs-CZ" i="1"/>
              <a:t>Biologie rostlin pro 1. ročník gymnázií, </a:t>
            </a:r>
            <a:r>
              <a:rPr lang="cs-CZ"/>
              <a:t>FORTUNA,</a:t>
            </a:r>
            <a:r>
              <a:rPr lang="cs-CZ" i="1"/>
              <a:t> </a:t>
            </a:r>
            <a:r>
              <a:rPr lang="cs-CZ"/>
              <a:t>Praha 1993</a:t>
            </a:r>
          </a:p>
          <a:p>
            <a:r>
              <a:rPr lang="cs-CZ"/>
              <a:t>SVRČEK, M. a kol.: </a:t>
            </a:r>
            <a:r>
              <a:rPr lang="cs-CZ" i="1"/>
              <a:t>Klíč k určování bezcévných rostlin, </a:t>
            </a:r>
            <a:r>
              <a:rPr lang="cs-CZ"/>
              <a:t>SPN, Praha 1976</a:t>
            </a:r>
            <a:endParaRPr lang="en-GB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19461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Systém nižších rostlin </a:t>
            </a:r>
            <a:r>
              <a:rPr lang="cs-CZ" sz="2800" dirty="0" smtClean="0"/>
              <a:t>(zjednodušeno)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900" dirty="0" smtClean="0"/>
              <a:t>říše: </a:t>
            </a:r>
            <a:r>
              <a:rPr lang="cs-CZ" sz="3900" u="sng" dirty="0" smtClean="0"/>
              <a:t>ROSTLINY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500" dirty="0" smtClean="0"/>
              <a:t>podříše: </a:t>
            </a:r>
            <a:r>
              <a:rPr lang="cs-CZ" sz="3500" b="1" dirty="0" smtClean="0"/>
              <a:t>NIŽŠÍ ROSTLINY</a:t>
            </a:r>
          </a:p>
          <a:p>
            <a:pPr>
              <a:buNone/>
            </a:pPr>
            <a:r>
              <a:rPr lang="cs-CZ" dirty="0" smtClean="0"/>
              <a:t>		oddělení:</a:t>
            </a:r>
            <a:r>
              <a:rPr lang="cs-CZ" b="1" i="1" dirty="0" smtClean="0"/>
              <a:t> Červené řasy (</a:t>
            </a:r>
            <a:r>
              <a:rPr lang="cs-CZ" b="1" i="1" dirty="0" err="1" smtClean="0"/>
              <a:t>ruduchy</a:t>
            </a:r>
            <a:r>
              <a:rPr lang="cs-CZ" b="1" i="1" dirty="0" smtClean="0"/>
              <a:t>)</a:t>
            </a:r>
          </a:p>
          <a:p>
            <a:pPr>
              <a:buNone/>
            </a:pPr>
            <a:r>
              <a:rPr lang="cs-CZ" b="1" i="1" dirty="0" smtClean="0"/>
              <a:t>		</a:t>
            </a:r>
            <a:r>
              <a:rPr lang="cs-CZ" dirty="0" smtClean="0"/>
              <a:t>oddělení:</a:t>
            </a:r>
            <a:r>
              <a:rPr lang="cs-CZ" b="1" i="1" dirty="0" smtClean="0"/>
              <a:t> Hnědé řasy (</a:t>
            </a:r>
            <a:r>
              <a:rPr lang="cs-CZ" b="1" i="1" dirty="0" err="1" smtClean="0"/>
              <a:t>chromofyty</a:t>
            </a:r>
            <a:r>
              <a:rPr lang="cs-CZ" b="1" i="1" dirty="0" smtClean="0"/>
              <a:t>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2600" dirty="0" smtClean="0"/>
              <a:t>třída: rozsivky</a:t>
            </a:r>
          </a:p>
          <a:p>
            <a:pPr>
              <a:buNone/>
            </a:pPr>
            <a:r>
              <a:rPr lang="cs-CZ" sz="2600" dirty="0" smtClean="0"/>
              <a:t>			třída: chaluhy</a:t>
            </a:r>
          </a:p>
          <a:p>
            <a:pPr>
              <a:buNone/>
            </a:pPr>
            <a:r>
              <a:rPr lang="cs-CZ" dirty="0" smtClean="0"/>
              <a:t>		oddělení: </a:t>
            </a:r>
            <a:r>
              <a:rPr lang="cs-CZ" b="1" i="1" dirty="0" smtClean="0"/>
              <a:t>Krásnoočka</a:t>
            </a:r>
          </a:p>
          <a:p>
            <a:pPr>
              <a:buNone/>
            </a:pPr>
            <a:r>
              <a:rPr lang="cs-CZ" b="1" i="1" dirty="0" smtClean="0"/>
              <a:t>		</a:t>
            </a:r>
            <a:r>
              <a:rPr lang="cs-CZ" dirty="0" smtClean="0"/>
              <a:t>oddělení:</a:t>
            </a:r>
            <a:r>
              <a:rPr lang="cs-CZ" b="1" i="1" dirty="0" smtClean="0"/>
              <a:t> Zelené řasy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2600" dirty="0" smtClean="0"/>
              <a:t>třída: </a:t>
            </a:r>
            <a:r>
              <a:rPr lang="cs-CZ" sz="2600" dirty="0" err="1" smtClean="0"/>
              <a:t>zelenivky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			třída: </a:t>
            </a:r>
            <a:r>
              <a:rPr lang="cs-CZ" sz="2600" dirty="0" err="1" smtClean="0"/>
              <a:t>spájivky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			třída: parožnatky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Červené řasy (</a:t>
            </a:r>
            <a:r>
              <a:rPr lang="cs-CZ" sz="3600" dirty="0" err="1" smtClean="0"/>
              <a:t>ruduchy</a:t>
            </a:r>
            <a:r>
              <a:rPr lang="cs-CZ" sz="3600" dirty="0" smtClean="0"/>
              <a:t>) </a:t>
            </a:r>
            <a:r>
              <a:rPr lang="cs-CZ" sz="2800" i="1" dirty="0" smtClean="0">
                <a:latin typeface="Arial" charset="0"/>
              </a:rPr>
              <a:t>(</a:t>
            </a:r>
            <a:r>
              <a:rPr lang="cs-CZ" sz="2800" i="1" dirty="0" err="1" smtClean="0">
                <a:latin typeface="Arial" charset="0"/>
              </a:rPr>
              <a:t>Rhodophyta</a:t>
            </a:r>
            <a:r>
              <a:rPr lang="cs-CZ" sz="2800" i="1" dirty="0" smtClean="0">
                <a:latin typeface="Arial" charset="0"/>
              </a:rPr>
              <a:t>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4348" y="1285860"/>
          <a:ext cx="8143932" cy="45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941"/>
                <a:gridCol w="5583991"/>
              </a:tblGrid>
              <a:tr h="91472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Znak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Popis</a:t>
                      </a:r>
                      <a:endParaRPr lang="cs-CZ" sz="28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Typ stélky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Vláknitá, větvená, </a:t>
                      </a:r>
                      <a:r>
                        <a:rPr lang="cs-CZ" sz="2400" dirty="0" err="1" smtClean="0"/>
                        <a:t>pletivná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Barviva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Chlorofyl </a:t>
                      </a:r>
                      <a:r>
                        <a:rPr lang="cs-CZ" sz="2400" u="sng" dirty="0" smtClean="0"/>
                        <a:t>a</a:t>
                      </a:r>
                      <a:r>
                        <a:rPr lang="cs-CZ" sz="2400" dirty="0" smtClean="0"/>
                        <a:t>, </a:t>
                      </a:r>
                      <a:r>
                        <a:rPr lang="cs-CZ" sz="2400" u="sng" dirty="0" smtClean="0"/>
                        <a:t>d</a:t>
                      </a:r>
                      <a:r>
                        <a:rPr lang="cs-CZ" sz="2400" dirty="0" smtClean="0"/>
                        <a:t>; červené (</a:t>
                      </a:r>
                      <a:r>
                        <a:rPr lang="cs-CZ" sz="2400" i="1" dirty="0" err="1" smtClean="0"/>
                        <a:t>fykoerytrin</a:t>
                      </a:r>
                      <a:r>
                        <a:rPr lang="cs-CZ" sz="2400" i="0" dirty="0" smtClean="0"/>
                        <a:t>), modré (</a:t>
                      </a:r>
                      <a:r>
                        <a:rPr lang="cs-CZ" sz="2400" i="1" dirty="0" err="1" smtClean="0"/>
                        <a:t>fykokyan</a:t>
                      </a:r>
                      <a:r>
                        <a:rPr lang="cs-CZ" sz="2400" i="0" dirty="0" smtClean="0"/>
                        <a:t>)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Zásobní látka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Florideový</a:t>
                      </a:r>
                      <a:r>
                        <a:rPr lang="cs-CZ" sz="2400" i="1" dirty="0" smtClean="0"/>
                        <a:t> </a:t>
                      </a:r>
                      <a:r>
                        <a:rPr lang="cs-CZ" sz="2400" i="0" dirty="0" smtClean="0"/>
                        <a:t>škrob</a:t>
                      </a:r>
                      <a:endParaRPr lang="cs-CZ" sz="2400" i="1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Rozmnožování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oogamie, dělení, fragmentace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86116" y="2144692"/>
            <a:ext cx="5572164" cy="370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86446" y="3216262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chemeClr val="bg1"/>
                </a:solidFill>
              </a:rPr>
              <a:t>?</a:t>
            </a:r>
            <a:endParaRPr lang="cs-CZ" sz="96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00430" y="2287568"/>
            <a:ext cx="5214974" cy="95410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Pomocí učebnice doplňte tabulku červených řas v pracovním listu</a:t>
            </a:r>
            <a:endParaRPr lang="cs-CZ" sz="280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9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Červené řasy (</a:t>
            </a:r>
            <a:r>
              <a:rPr lang="cs-CZ" sz="3200" dirty="0" err="1" smtClean="0"/>
              <a:t>ruduchy</a:t>
            </a:r>
            <a:r>
              <a:rPr lang="cs-CZ" sz="3200" dirty="0" smtClean="0"/>
              <a:t>) </a:t>
            </a:r>
            <a:r>
              <a:rPr lang="cs-CZ" sz="2400" i="1" dirty="0" smtClean="0">
                <a:latin typeface="Arial" charset="0"/>
              </a:rPr>
              <a:t>(</a:t>
            </a:r>
            <a:r>
              <a:rPr lang="cs-CZ" sz="2400" i="1" dirty="0" err="1" smtClean="0">
                <a:latin typeface="Arial" charset="0"/>
              </a:rPr>
              <a:t>Rhodophyta</a:t>
            </a:r>
            <a:r>
              <a:rPr lang="cs-CZ" sz="2400" i="1" dirty="0" smtClean="0">
                <a:latin typeface="Arial" charset="0"/>
              </a:rPr>
              <a:t>)</a:t>
            </a:r>
            <a:endParaRPr lang="cs-CZ" sz="3200" b="0" i="1" dirty="0" smtClean="0">
              <a:latin typeface="Arial" charset="0"/>
            </a:endParaRP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142984"/>
            <a:ext cx="8353425" cy="500066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VÝZNAM</a:t>
            </a:r>
          </a:p>
          <a:p>
            <a:pPr lvl="1" eaLnBrk="1" hangingPunct="1">
              <a:defRPr/>
            </a:pPr>
            <a:r>
              <a:rPr lang="cs-CZ" b="1" dirty="0" smtClean="0"/>
              <a:t>Agar </a:t>
            </a:r>
            <a:r>
              <a:rPr lang="cs-CZ" dirty="0" smtClean="0"/>
              <a:t>(sulc, rosol) – mikrobiologie, potravinářství</a:t>
            </a:r>
          </a:p>
          <a:p>
            <a:pPr lvl="1" eaLnBrk="1" hangingPunct="1">
              <a:defRPr/>
            </a:pPr>
            <a:r>
              <a:rPr lang="cs-CZ" dirty="0" smtClean="0"/>
              <a:t>Potrava </a:t>
            </a:r>
          </a:p>
          <a:p>
            <a:pPr lvl="1">
              <a:defRPr/>
            </a:pPr>
            <a:r>
              <a:rPr lang="cs-CZ" dirty="0" smtClean="0"/>
              <a:t>Farmaceutický průmysl – zdroj léčiv</a:t>
            </a:r>
          </a:p>
          <a:p>
            <a:pPr>
              <a:defRPr/>
            </a:pPr>
            <a:r>
              <a:rPr lang="cs-CZ" dirty="0" smtClean="0"/>
              <a:t>VÝSKYT</a:t>
            </a:r>
          </a:p>
          <a:p>
            <a:pPr lvl="1">
              <a:defRPr/>
            </a:pPr>
            <a:r>
              <a:rPr lang="cs-CZ" dirty="0" smtClean="0"/>
              <a:t>Mořské, méně sladkovodní</a:t>
            </a:r>
          </a:p>
          <a:p>
            <a:pPr lvl="1">
              <a:defRPr/>
            </a:pPr>
            <a:r>
              <a:rPr lang="cs-CZ" dirty="0" smtClean="0"/>
              <a:t>Pobřeží i větší hloubky</a:t>
            </a:r>
          </a:p>
          <a:p>
            <a:pPr lvl="1">
              <a:defRPr/>
            </a:pPr>
            <a:r>
              <a:rPr lang="cs-CZ" dirty="0" smtClean="0"/>
              <a:t>Sladkovodní – čistá voda</a:t>
            </a:r>
          </a:p>
          <a:p>
            <a:pPr>
              <a:defRPr/>
            </a:pPr>
            <a:r>
              <a:rPr lang="cs-CZ" dirty="0" smtClean="0"/>
              <a:t>ZÁSTUPCI</a:t>
            </a:r>
          </a:p>
          <a:p>
            <a:pPr lvl="1">
              <a:defRPr/>
            </a:pPr>
            <a:r>
              <a:rPr lang="cs-CZ" dirty="0" err="1" smtClean="0"/>
              <a:t>Potěrka</a:t>
            </a:r>
            <a:r>
              <a:rPr lang="cs-CZ" dirty="0" smtClean="0"/>
              <a:t> (žabí símě) – sladkovodní </a:t>
            </a:r>
          </a:p>
          <a:p>
            <a:pPr lvl="1">
              <a:defRPr/>
            </a:pPr>
            <a:r>
              <a:rPr lang="cs-CZ" dirty="0" err="1" smtClean="0"/>
              <a:t>Porfyra</a:t>
            </a:r>
            <a:r>
              <a:rPr lang="cs-CZ" dirty="0" smtClean="0"/>
              <a:t> – mořská</a:t>
            </a:r>
          </a:p>
          <a:p>
            <a:pPr lvl="1" eaLnBrk="1" hangingPunct="1"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Hnědé řasy </a:t>
            </a:r>
            <a:r>
              <a:rPr lang="cs-CZ" sz="3200" b="0" dirty="0" smtClean="0"/>
              <a:t>(</a:t>
            </a:r>
            <a:r>
              <a:rPr lang="cs-CZ" sz="3200" b="0" dirty="0" err="1" smtClean="0"/>
              <a:t>chromofyty</a:t>
            </a:r>
            <a:r>
              <a:rPr lang="cs-CZ" sz="3200" b="0" dirty="0" smtClean="0"/>
              <a:t>)</a:t>
            </a:r>
            <a:r>
              <a:rPr lang="cs-CZ" sz="3200" dirty="0" smtClean="0"/>
              <a:t> </a:t>
            </a:r>
            <a:r>
              <a:rPr lang="cs-CZ" sz="2400" b="0" i="1" dirty="0" smtClean="0">
                <a:latin typeface="Arial" charset="0"/>
              </a:rPr>
              <a:t>(</a:t>
            </a:r>
            <a:r>
              <a:rPr lang="cs-CZ" sz="2400" b="0" i="1" dirty="0" err="1" smtClean="0">
                <a:latin typeface="Arial" charset="0"/>
              </a:rPr>
              <a:t>Chromophyta</a:t>
            </a:r>
            <a:r>
              <a:rPr lang="cs-CZ" sz="2400" b="0" i="1" dirty="0" smtClean="0">
                <a:latin typeface="Arial" charset="0"/>
              </a:rPr>
              <a:t>)</a:t>
            </a:r>
            <a:endParaRPr lang="cs-CZ" sz="2400" dirty="0" smtClean="0">
              <a:latin typeface="Arial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914400" y="1357298"/>
          <a:ext cx="7772400" cy="478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957584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Znak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Rozsivky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Chaluhy</a:t>
                      </a:r>
                      <a:endParaRPr lang="cs-CZ" sz="2800" dirty="0"/>
                    </a:p>
                  </a:txBody>
                  <a:tcPr anchor="ctr"/>
                </a:tc>
              </a:tr>
              <a:tr h="957584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Typ stélky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Kokální</a:t>
                      </a:r>
                      <a:endParaRPr lang="cs-CZ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Vláknitá, větvená, </a:t>
                      </a:r>
                      <a:r>
                        <a:rPr lang="cs-CZ" sz="2400" dirty="0" err="1" smtClean="0"/>
                        <a:t>pletivná</a:t>
                      </a:r>
                      <a:endParaRPr lang="cs-CZ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584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Barviva</a:t>
                      </a:r>
                      <a:endParaRPr lang="cs-CZ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400" dirty="0" smtClean="0"/>
                        <a:t>Chlorofyl </a:t>
                      </a:r>
                      <a:r>
                        <a:rPr lang="cs-CZ" sz="2400" u="sng" dirty="0" smtClean="0"/>
                        <a:t>a</a:t>
                      </a:r>
                      <a:r>
                        <a:rPr lang="cs-CZ" sz="2400" dirty="0" smtClean="0"/>
                        <a:t>, </a:t>
                      </a:r>
                      <a:r>
                        <a:rPr lang="cs-CZ" sz="2400" u="sng" dirty="0" smtClean="0"/>
                        <a:t>c</a:t>
                      </a:r>
                      <a:r>
                        <a:rPr lang="cs-CZ" sz="2400" dirty="0" smtClean="0"/>
                        <a:t>, </a:t>
                      </a:r>
                      <a:r>
                        <a:rPr lang="el-GR" sz="2400" dirty="0" smtClean="0"/>
                        <a:t>β</a:t>
                      </a:r>
                      <a:r>
                        <a:rPr lang="cs-CZ" sz="2400" dirty="0" smtClean="0"/>
                        <a:t>-</a:t>
                      </a:r>
                      <a:r>
                        <a:rPr lang="cs-CZ" sz="2400" dirty="0" err="1" smtClean="0"/>
                        <a:t>karotén</a:t>
                      </a:r>
                      <a:r>
                        <a:rPr lang="cs-CZ" sz="2400" dirty="0" smtClean="0"/>
                        <a:t>, hnědé (</a:t>
                      </a:r>
                      <a:r>
                        <a:rPr lang="cs-CZ" sz="2400" i="1" dirty="0" err="1" smtClean="0"/>
                        <a:t>fukoxantin</a:t>
                      </a:r>
                      <a:r>
                        <a:rPr lang="cs-CZ" sz="2400" i="0" dirty="0" smtClean="0"/>
                        <a:t>)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584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Zásobní látka</a:t>
                      </a:r>
                      <a:endParaRPr lang="cs-CZ" sz="2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cs-CZ" sz="2400" dirty="0" smtClean="0"/>
                        <a:t>Polysacharidy (</a:t>
                      </a:r>
                      <a:r>
                        <a:rPr lang="cs-CZ" sz="2400" i="1" dirty="0" err="1" smtClean="0"/>
                        <a:t>chrysolaminarin</a:t>
                      </a:r>
                      <a:r>
                        <a:rPr lang="cs-CZ" sz="2400" i="1" dirty="0" smtClean="0"/>
                        <a:t>, </a:t>
                      </a:r>
                      <a:r>
                        <a:rPr lang="cs-CZ" sz="2400" i="1" dirty="0" err="1" smtClean="0"/>
                        <a:t>laminarin</a:t>
                      </a:r>
                      <a:r>
                        <a:rPr lang="cs-CZ" sz="2400" i="0" dirty="0" smtClean="0"/>
                        <a:t>), olej</a:t>
                      </a:r>
                      <a:endParaRPr lang="cs-CZ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7584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Rozmnožování</a:t>
                      </a:r>
                      <a:endParaRPr lang="cs-CZ" sz="2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cs-CZ" sz="2400" dirty="0" smtClean="0"/>
                        <a:t>Dělení, pohlavně</a:t>
                      </a:r>
                      <a:endParaRPr lang="cs-CZ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428992" y="2214554"/>
            <a:ext cx="5214974" cy="3857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86446" y="3287700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chemeClr val="bg1"/>
                </a:solidFill>
              </a:rPr>
              <a:t>?</a:t>
            </a:r>
            <a:endParaRPr lang="cs-CZ" sz="96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0430" y="2359006"/>
            <a:ext cx="5214974" cy="95410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Pomocí učebnice doplňte tabulku hnědých řas v pracovním listu</a:t>
            </a:r>
            <a:endParaRPr lang="cs-CZ" sz="280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10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Hnědé řasy (</a:t>
            </a:r>
            <a:r>
              <a:rPr lang="cs-CZ" sz="3200" dirty="0" err="1" smtClean="0"/>
              <a:t>chromofyty</a:t>
            </a:r>
            <a:r>
              <a:rPr lang="cs-CZ" sz="3200" dirty="0" smtClean="0"/>
              <a:t>) </a:t>
            </a:r>
            <a:r>
              <a:rPr lang="cs-CZ" sz="2400" i="1" dirty="0" smtClean="0">
                <a:latin typeface="Arial" charset="0"/>
              </a:rPr>
              <a:t>(</a:t>
            </a:r>
            <a:r>
              <a:rPr lang="cs-CZ" sz="2400" i="1" dirty="0" err="1" smtClean="0">
                <a:latin typeface="Arial" charset="0"/>
              </a:rPr>
              <a:t>Chromophyta</a:t>
            </a:r>
            <a:r>
              <a:rPr lang="cs-CZ" sz="2400" i="1" dirty="0" smtClean="0">
                <a:latin typeface="Arial" charset="0"/>
              </a:rPr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21497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VÝZNAM</a:t>
            </a:r>
          </a:p>
          <a:p>
            <a:pPr lvl="1">
              <a:defRPr/>
            </a:pPr>
            <a:r>
              <a:rPr lang="cs-CZ" b="1" dirty="0" smtClean="0"/>
              <a:t>Křemelina </a:t>
            </a:r>
            <a:r>
              <a:rPr lang="cs-CZ" dirty="0" smtClean="0"/>
              <a:t>– porézní hornina vzniklá ze schránek rozsivek mající technické využití</a:t>
            </a:r>
          </a:p>
          <a:p>
            <a:pPr lvl="1">
              <a:defRPr/>
            </a:pPr>
            <a:r>
              <a:rPr lang="cs-CZ" dirty="0" smtClean="0"/>
              <a:t>Průmysl (potravinářský, farmaceutický atd.)</a:t>
            </a:r>
          </a:p>
          <a:p>
            <a:pPr>
              <a:defRPr/>
            </a:pPr>
            <a:r>
              <a:rPr lang="cs-CZ" dirty="0" smtClean="0"/>
              <a:t>VÝSKYT</a:t>
            </a:r>
          </a:p>
          <a:p>
            <a:pPr lvl="1">
              <a:defRPr/>
            </a:pPr>
            <a:r>
              <a:rPr lang="cs-CZ" dirty="0" smtClean="0"/>
              <a:t>Rozsivky – všechny typy vod</a:t>
            </a:r>
          </a:p>
          <a:p>
            <a:pPr lvl="1">
              <a:defRPr/>
            </a:pPr>
            <a:r>
              <a:rPr lang="cs-CZ" dirty="0" smtClean="0"/>
              <a:t>Chaluhy – jen mořské</a:t>
            </a:r>
          </a:p>
          <a:p>
            <a:pPr>
              <a:defRPr/>
            </a:pPr>
            <a:r>
              <a:rPr lang="cs-CZ" dirty="0" smtClean="0"/>
              <a:t>ZÁSTUPCI</a:t>
            </a:r>
          </a:p>
          <a:p>
            <a:pPr lvl="1">
              <a:defRPr/>
            </a:pPr>
            <a:r>
              <a:rPr lang="cs-CZ" dirty="0" smtClean="0"/>
              <a:t>Rozsivky</a:t>
            </a:r>
          </a:p>
          <a:p>
            <a:pPr lvl="2">
              <a:defRPr/>
            </a:pPr>
            <a:r>
              <a:rPr lang="cs-CZ" dirty="0" err="1" smtClean="0"/>
              <a:t>Člunovka</a:t>
            </a:r>
            <a:r>
              <a:rPr lang="cs-CZ" dirty="0" smtClean="0"/>
              <a:t>, bokovka </a:t>
            </a:r>
          </a:p>
          <a:p>
            <a:pPr lvl="1">
              <a:defRPr/>
            </a:pPr>
            <a:r>
              <a:rPr lang="cs-CZ" dirty="0" smtClean="0"/>
              <a:t>Chaluhy</a:t>
            </a:r>
          </a:p>
          <a:p>
            <a:pPr lvl="2">
              <a:defRPr/>
            </a:pPr>
            <a:r>
              <a:rPr lang="cs-CZ" dirty="0" err="1" smtClean="0"/>
              <a:t>Hroznovice</a:t>
            </a:r>
            <a:r>
              <a:rPr lang="cs-CZ" dirty="0" smtClean="0"/>
              <a:t>, </a:t>
            </a:r>
            <a:r>
              <a:rPr lang="cs-CZ" dirty="0" err="1" smtClean="0"/>
              <a:t>bobulák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Krásnoočka </a:t>
            </a:r>
            <a:r>
              <a:rPr lang="cs-CZ" sz="3200" b="0" i="1" dirty="0" smtClean="0"/>
              <a:t>(</a:t>
            </a:r>
            <a:r>
              <a:rPr lang="cs-CZ" sz="3200" b="0" i="1" dirty="0" err="1" smtClean="0"/>
              <a:t>Euglenophyta</a:t>
            </a:r>
            <a:r>
              <a:rPr lang="cs-CZ" sz="3200" b="0" i="1" dirty="0" smtClean="0"/>
              <a:t>)</a:t>
            </a:r>
            <a:endParaRPr lang="cs-CZ" sz="3200" dirty="0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8143932" cy="45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941"/>
                <a:gridCol w="5583991"/>
              </a:tblGrid>
              <a:tr h="91472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Znak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Popis</a:t>
                      </a:r>
                      <a:endParaRPr lang="cs-CZ" sz="28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Typ stélky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Bičíkatá 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Barviva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Chlorofyl </a:t>
                      </a:r>
                      <a:r>
                        <a:rPr lang="cs-CZ" sz="2400" u="sng" dirty="0" smtClean="0"/>
                        <a:t>a</a:t>
                      </a:r>
                      <a:r>
                        <a:rPr lang="cs-CZ" sz="2400" dirty="0" smtClean="0"/>
                        <a:t>, </a:t>
                      </a:r>
                      <a:r>
                        <a:rPr lang="cs-CZ" sz="2400" u="sng" dirty="0" smtClean="0"/>
                        <a:t>b</a:t>
                      </a:r>
                      <a:r>
                        <a:rPr lang="cs-CZ" sz="2400" dirty="0" smtClean="0"/>
                        <a:t>; </a:t>
                      </a:r>
                      <a:r>
                        <a:rPr lang="el-GR" sz="2400" dirty="0" smtClean="0"/>
                        <a:t>β</a:t>
                      </a:r>
                      <a:r>
                        <a:rPr lang="cs-CZ" sz="2400" dirty="0" smtClean="0"/>
                        <a:t>-</a:t>
                      </a:r>
                      <a:r>
                        <a:rPr lang="cs-CZ" sz="2400" dirty="0" err="1" smtClean="0"/>
                        <a:t>karotén</a:t>
                      </a:r>
                      <a:r>
                        <a:rPr lang="cs-CZ" sz="2400" dirty="0" smtClean="0"/>
                        <a:t>, xantofyly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Zásobní látka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i="0" dirty="0" err="1" smtClean="0"/>
                        <a:t>Paramylon</a:t>
                      </a:r>
                      <a:r>
                        <a:rPr lang="cs-CZ" sz="2400" i="0" dirty="0" smtClean="0"/>
                        <a:t> </a:t>
                      </a:r>
                      <a:endParaRPr lang="cs-CZ" sz="2400" i="1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Rozmnožování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Dělení 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286116" y="2287568"/>
            <a:ext cx="5572164" cy="37862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86446" y="3359138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chemeClr val="bg1"/>
                </a:solidFill>
              </a:rPr>
              <a:t>?</a:t>
            </a:r>
            <a:endParaRPr lang="cs-CZ" sz="96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28992" y="2287568"/>
            <a:ext cx="5214974" cy="95410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Pomocí učebnice doplňte tabulku krásnooček v pracovním listu</a:t>
            </a:r>
            <a:endParaRPr lang="cs-CZ" sz="280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1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8485217" cy="14128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Krásnoočka </a:t>
            </a:r>
            <a:r>
              <a:rPr lang="cs-CZ" sz="3200" b="0" i="1" dirty="0" smtClean="0"/>
              <a:t>(</a:t>
            </a:r>
            <a:r>
              <a:rPr lang="cs-CZ" sz="3200" b="0" i="1" dirty="0" err="1" smtClean="0"/>
              <a:t>Euglenophyta</a:t>
            </a:r>
            <a:r>
              <a:rPr lang="cs-CZ" sz="3200" b="0" i="1" dirty="0" smtClean="0"/>
              <a:t>)</a:t>
            </a:r>
            <a:endParaRPr lang="cs-CZ" sz="32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VÝZNAM</a:t>
            </a:r>
          </a:p>
          <a:p>
            <a:pPr lvl="1">
              <a:defRPr/>
            </a:pPr>
            <a:r>
              <a:rPr lang="cs-CZ" dirty="0" smtClean="0"/>
              <a:t>Bioindikátor biologicky znečištěných vod</a:t>
            </a:r>
          </a:p>
          <a:p>
            <a:pPr lvl="1">
              <a:defRPr/>
            </a:pPr>
            <a:r>
              <a:rPr lang="cs-CZ" dirty="0" smtClean="0"/>
              <a:t>Podílejí se na samočisticích procesech biologicky znečištěných vod</a:t>
            </a:r>
          </a:p>
          <a:p>
            <a:pPr>
              <a:defRPr/>
            </a:pPr>
            <a:r>
              <a:rPr lang="cs-CZ" dirty="0" smtClean="0"/>
              <a:t>VÝSKYT</a:t>
            </a:r>
          </a:p>
          <a:p>
            <a:pPr lvl="1">
              <a:defRPr/>
            </a:pPr>
            <a:r>
              <a:rPr lang="cs-CZ" dirty="0" smtClean="0"/>
              <a:t>Sladké vody</a:t>
            </a:r>
          </a:p>
          <a:p>
            <a:pPr>
              <a:defRPr/>
            </a:pPr>
            <a:r>
              <a:rPr lang="cs-CZ" dirty="0" smtClean="0"/>
              <a:t>ZÁSTUPCI</a:t>
            </a:r>
          </a:p>
          <a:p>
            <a:pPr lvl="1">
              <a:defRPr/>
            </a:pPr>
            <a:r>
              <a:rPr lang="cs-CZ" dirty="0" smtClean="0"/>
              <a:t>Krásnoočko štíhlé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Zelené řasy </a:t>
            </a:r>
            <a:r>
              <a:rPr lang="cs-CZ" sz="3200" b="0" i="1" dirty="0" smtClean="0"/>
              <a:t>(</a:t>
            </a:r>
            <a:r>
              <a:rPr lang="cs-CZ" sz="3200" b="0" i="1" dirty="0" err="1" smtClean="0"/>
              <a:t>Chlorophyta</a:t>
            </a:r>
            <a:r>
              <a:rPr lang="cs-CZ" sz="3200" b="0" i="1" dirty="0" smtClean="0"/>
              <a:t>)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42910" y="1357298"/>
          <a:ext cx="8143932" cy="45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941"/>
                <a:gridCol w="5583991"/>
              </a:tblGrid>
              <a:tr h="91472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Znak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Popis</a:t>
                      </a:r>
                      <a:endParaRPr lang="cs-CZ" sz="28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Typ stélky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Všechny typy 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Barviva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Chlorofyl </a:t>
                      </a:r>
                      <a:r>
                        <a:rPr lang="cs-CZ" sz="2400" u="sng" dirty="0" smtClean="0"/>
                        <a:t>a</a:t>
                      </a:r>
                      <a:r>
                        <a:rPr lang="cs-CZ" sz="2400" dirty="0" smtClean="0"/>
                        <a:t>, </a:t>
                      </a:r>
                      <a:r>
                        <a:rPr lang="cs-CZ" sz="2400" u="sng" dirty="0" smtClean="0"/>
                        <a:t>b</a:t>
                      </a:r>
                      <a:r>
                        <a:rPr lang="cs-CZ" sz="2400" dirty="0" smtClean="0"/>
                        <a:t>; </a:t>
                      </a:r>
                      <a:r>
                        <a:rPr lang="el-GR" sz="2400" dirty="0" smtClean="0"/>
                        <a:t>β</a:t>
                      </a:r>
                      <a:r>
                        <a:rPr lang="cs-CZ" sz="2400" dirty="0" smtClean="0"/>
                        <a:t>-</a:t>
                      </a:r>
                      <a:r>
                        <a:rPr lang="cs-CZ" sz="2400" dirty="0" err="1" smtClean="0"/>
                        <a:t>karotén</a:t>
                      </a:r>
                      <a:r>
                        <a:rPr lang="cs-CZ" sz="2400" dirty="0" smtClean="0"/>
                        <a:t>, xantofyly</a:t>
                      </a:r>
                      <a:endParaRPr lang="cs-CZ" sz="2400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Zásobní látka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i="0" dirty="0" smtClean="0"/>
                        <a:t>Škrob </a:t>
                      </a:r>
                      <a:endParaRPr lang="cs-CZ" sz="2400" i="1" dirty="0"/>
                    </a:p>
                  </a:txBody>
                  <a:tcPr anchor="ctr"/>
                </a:tc>
              </a:tr>
              <a:tr h="914722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Rozmnožování</a:t>
                      </a:r>
                      <a:endParaRPr lang="cs-CZ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Všechny</a:t>
                      </a:r>
                      <a:r>
                        <a:rPr lang="cs-CZ" sz="2400" baseline="0" dirty="0" smtClean="0"/>
                        <a:t> způsoby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214678" y="2214554"/>
            <a:ext cx="5572164" cy="371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86446" y="3714752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chemeClr val="bg1"/>
                </a:solidFill>
              </a:rPr>
              <a:t>?</a:t>
            </a:r>
            <a:endParaRPr lang="cs-CZ" sz="96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28992" y="2428868"/>
            <a:ext cx="5214974" cy="954107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Pomocí učebnice doplňte tabulku zelených řas v pracovním listu</a:t>
            </a:r>
            <a:endParaRPr lang="cs-CZ" sz="280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C959-7D8B-4885-A1E2-C492E40D422E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9" name="Zástupný symbol pro zápatí 4"/>
          <p:cNvSpPr txBox="1">
            <a:spLocks noGrp="1"/>
          </p:cNvSpPr>
          <p:nvPr/>
        </p:nvSpPr>
        <p:spPr bwMode="auto">
          <a:xfrm>
            <a:off x="857250" y="6248400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 i="1" dirty="0">
                <a:latin typeface="Arial" charset="0"/>
                <a:cs typeface="Arial" charset="0"/>
              </a:rPr>
              <a:t>Autorem materiálu a všech jeho částí, není-li uvedeno jinak, je Mgr. Adam </a:t>
            </a:r>
            <a:r>
              <a:rPr lang="cs-CZ" sz="1200" i="1" dirty="0" err="1">
                <a:latin typeface="Arial" charset="0"/>
                <a:cs typeface="Arial" charset="0"/>
              </a:rPr>
              <a:t>Lisztwan</a:t>
            </a:r>
            <a:r>
              <a:rPr lang="cs-CZ" sz="1200" i="1" dirty="0">
                <a:latin typeface="Arial" charset="0"/>
                <a:cs typeface="Arial" charset="0"/>
              </a:rPr>
              <a:t/>
            </a:r>
            <a:br>
              <a:rPr lang="cs-CZ" sz="1200" i="1" dirty="0">
                <a:latin typeface="Arial" charset="0"/>
                <a:cs typeface="Arial" charset="0"/>
              </a:rPr>
            </a:br>
            <a:r>
              <a:rPr lang="cs-CZ" sz="1400" dirty="0">
                <a:latin typeface="Arial" charset="0"/>
                <a:cs typeface="Arial" charset="0"/>
              </a:rPr>
              <a:t>CZ.1.07/1.5.00/34.0501</a:t>
            </a:r>
            <a:endParaRPr lang="en-GB" sz="1400" dirty="0">
              <a:latin typeface="Arial" charset="0"/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300788" y="260350"/>
            <a:ext cx="270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VY_32_INOVACE_3.1.Bi</a:t>
            </a:r>
            <a:r>
              <a:rPr lang="cs-CZ" sz="1400" dirty="0">
                <a:latin typeface="Arial" charset="0"/>
                <a:cs typeface="Arial" charset="0"/>
              </a:rPr>
              <a:t>1</a:t>
            </a:r>
            <a:r>
              <a:rPr lang="en-GB" sz="1400" dirty="0">
                <a:latin typeface="Arial" charset="0"/>
                <a:cs typeface="Arial" charset="0"/>
              </a:rPr>
              <a:t>.</a:t>
            </a:r>
            <a:r>
              <a:rPr lang="cs-CZ" sz="1400" dirty="0" smtClean="0">
                <a:latin typeface="Arial" charset="0"/>
                <a:cs typeface="Arial" charset="0"/>
              </a:rPr>
              <a:t>13</a:t>
            </a:r>
            <a:r>
              <a:rPr lang="en-GB" sz="1400" dirty="0" smtClean="0">
                <a:latin typeface="Arial" charset="0"/>
                <a:cs typeface="Arial" charset="0"/>
              </a:rPr>
              <a:t>/Li</a:t>
            </a:r>
            <a:endParaRPr lang="en-GB" sz="1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142</TotalTime>
  <Words>629</Words>
  <Application>Microsoft Office PowerPoint</Application>
  <PresentationFormat>Předvádění na obrazovce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Metro</vt:lpstr>
      <vt:lpstr>Nižší rostliny</vt:lpstr>
      <vt:lpstr>Systém nižších rostlin (zjednodušeno)</vt:lpstr>
      <vt:lpstr>Červené řasy (ruduchy) (Rhodophyta)</vt:lpstr>
      <vt:lpstr>Červené řasy (ruduchy) (Rhodophyta)</vt:lpstr>
      <vt:lpstr>Hnědé řasy (chromofyty) (Chromophyta)</vt:lpstr>
      <vt:lpstr>Hnědé řasy (chromofyty) (Chromophyta)</vt:lpstr>
      <vt:lpstr>Krásnoočka (Euglenophyta)</vt:lpstr>
      <vt:lpstr>Krásnoočka (Euglenophyta)</vt:lpstr>
      <vt:lpstr>Zelené řasy (Chlorophyta)</vt:lpstr>
      <vt:lpstr>Zelené řasy (Chlorophyta)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Nižší rostliny</dc:title>
  <dc:creator>Home</dc:creator>
  <cp:lastModifiedBy>Home</cp:lastModifiedBy>
  <cp:revision>15</cp:revision>
  <dcterms:created xsi:type="dcterms:W3CDTF">2013-04-03T18:14:40Z</dcterms:created>
  <dcterms:modified xsi:type="dcterms:W3CDTF">2013-04-04T18:59:42Z</dcterms:modified>
</cp:coreProperties>
</file>